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drawings/drawing2.xml" ContentType="application/vnd.openxmlformats-officedocument.drawingml.chartshapes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drawings/drawing3.xml" ContentType="application/vnd.openxmlformats-officedocument.drawingml.chartshapes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4"/>
  </p:notesMasterIdLst>
  <p:sldIdLst>
    <p:sldId id="401" r:id="rId5"/>
    <p:sldId id="420" r:id="rId6"/>
    <p:sldId id="402" r:id="rId7"/>
    <p:sldId id="403" r:id="rId8"/>
    <p:sldId id="428" r:id="rId9"/>
    <p:sldId id="421" r:id="rId10"/>
    <p:sldId id="422" r:id="rId11"/>
    <p:sldId id="429" r:id="rId12"/>
    <p:sldId id="430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7EA9B"/>
    <a:srgbClr val="CEE4AD"/>
    <a:srgbClr val="3F3F3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343D384-0E92-F542-99AD-DFC1EF67FD66}" v="1" dt="2023-08-21T01:52:59.09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991" autoAdjust="0"/>
    <p:restoredTop sz="85442" autoAdjust="0"/>
  </p:normalViewPr>
  <p:slideViewPr>
    <p:cSldViewPr snapToGrid="0">
      <p:cViewPr varScale="1">
        <p:scale>
          <a:sx n="104" d="100"/>
          <a:sy n="104" d="100"/>
        </p:scale>
        <p:origin x="1256" y="20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4" d="100"/>
          <a:sy n="84" d="100"/>
        </p:scale>
        <p:origin x="3828" y="9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ie, Erik" userId="a808fbd0-3767-4fa2-bb2c-4b5af9a76cdb" providerId="ADAL" clId="{D9D89210-B584-4B84-96A4-1A99D9E73E1E}"/>
    <pc:docChg chg="custSel modSld">
      <pc:chgData name="Lie, Erik" userId="a808fbd0-3767-4fa2-bb2c-4b5af9a76cdb" providerId="ADAL" clId="{D9D89210-B584-4B84-96A4-1A99D9E73E1E}" dt="2022-03-03T18:00:22.164" v="113" actId="20577"/>
      <pc:docMkLst>
        <pc:docMk/>
      </pc:docMkLst>
      <pc:sldChg chg="addSp modSp mod modNotesTx">
        <pc:chgData name="Lie, Erik" userId="a808fbd0-3767-4fa2-bb2c-4b5af9a76cdb" providerId="ADAL" clId="{D9D89210-B584-4B84-96A4-1A99D9E73E1E}" dt="2022-03-03T18:00:22.164" v="113" actId="20577"/>
        <pc:sldMkLst>
          <pc:docMk/>
          <pc:sldMk cId="3349370585" sldId="420"/>
        </pc:sldMkLst>
        <pc:spChg chg="add mod">
          <ac:chgData name="Lie, Erik" userId="a808fbd0-3767-4fa2-bb2c-4b5af9a76cdb" providerId="ADAL" clId="{D9D89210-B584-4B84-96A4-1A99D9E73E1E}" dt="2022-03-03T15:28:48.175" v="59" actId="1076"/>
          <ac:spMkLst>
            <pc:docMk/>
            <pc:sldMk cId="3349370585" sldId="420"/>
            <ac:spMk id="3" creationId="{B249ECEA-197C-4DB5-A7F9-D182CD29CD91}"/>
          </ac:spMkLst>
        </pc:spChg>
        <pc:spChg chg="mod">
          <ac:chgData name="Lie, Erik" userId="a808fbd0-3767-4fa2-bb2c-4b5af9a76cdb" providerId="ADAL" clId="{D9D89210-B584-4B84-96A4-1A99D9E73E1E}" dt="2022-03-03T15:26:27.739" v="49" actId="1035"/>
          <ac:spMkLst>
            <pc:docMk/>
            <pc:sldMk cId="3349370585" sldId="420"/>
            <ac:spMk id="4" creationId="{6E102C38-5003-4493-AFB4-235DAAD7C21C}"/>
          </ac:spMkLst>
        </pc:spChg>
        <pc:spChg chg="mod">
          <ac:chgData name="Lie, Erik" userId="a808fbd0-3767-4fa2-bb2c-4b5af9a76cdb" providerId="ADAL" clId="{D9D89210-B584-4B84-96A4-1A99D9E73E1E}" dt="2022-03-03T15:26:27.739" v="49" actId="1035"/>
          <ac:spMkLst>
            <pc:docMk/>
            <pc:sldMk cId="3349370585" sldId="420"/>
            <ac:spMk id="5" creationId="{AE0CBEF6-1D9D-4BF0-A296-2739FD6B5F44}"/>
          </ac:spMkLst>
        </pc:spChg>
        <pc:spChg chg="mod">
          <ac:chgData name="Lie, Erik" userId="a808fbd0-3767-4fa2-bb2c-4b5af9a76cdb" providerId="ADAL" clId="{D9D89210-B584-4B84-96A4-1A99D9E73E1E}" dt="2022-03-03T15:26:27.739" v="49" actId="1035"/>
          <ac:spMkLst>
            <pc:docMk/>
            <pc:sldMk cId="3349370585" sldId="420"/>
            <ac:spMk id="6" creationId="{322E6050-6B61-43EB-B203-6C6AB8B3BECB}"/>
          </ac:spMkLst>
        </pc:spChg>
        <pc:spChg chg="mod">
          <ac:chgData name="Lie, Erik" userId="a808fbd0-3767-4fa2-bb2c-4b5af9a76cdb" providerId="ADAL" clId="{D9D89210-B584-4B84-96A4-1A99D9E73E1E}" dt="2022-03-03T15:26:27.739" v="49" actId="1035"/>
          <ac:spMkLst>
            <pc:docMk/>
            <pc:sldMk cId="3349370585" sldId="420"/>
            <ac:spMk id="7" creationId="{F8B334F9-C0AE-4EED-9EAF-49E0EA01685C}"/>
          </ac:spMkLst>
        </pc:spChg>
        <pc:spChg chg="mod">
          <ac:chgData name="Lie, Erik" userId="a808fbd0-3767-4fa2-bb2c-4b5af9a76cdb" providerId="ADAL" clId="{D9D89210-B584-4B84-96A4-1A99D9E73E1E}" dt="2022-03-03T15:26:27.739" v="49" actId="1035"/>
          <ac:spMkLst>
            <pc:docMk/>
            <pc:sldMk cId="3349370585" sldId="420"/>
            <ac:spMk id="8" creationId="{9501DE65-C33A-44B8-B78B-846099211314}"/>
          </ac:spMkLst>
        </pc:spChg>
        <pc:spChg chg="mod">
          <ac:chgData name="Lie, Erik" userId="a808fbd0-3767-4fa2-bb2c-4b5af9a76cdb" providerId="ADAL" clId="{D9D89210-B584-4B84-96A4-1A99D9E73E1E}" dt="2022-03-03T15:26:27.739" v="49" actId="1035"/>
          <ac:spMkLst>
            <pc:docMk/>
            <pc:sldMk cId="3349370585" sldId="420"/>
            <ac:spMk id="9" creationId="{979F7639-825F-4D02-BF8D-27E06DBAEB4E}"/>
          </ac:spMkLst>
        </pc:spChg>
        <pc:spChg chg="mod">
          <ac:chgData name="Lie, Erik" userId="a808fbd0-3767-4fa2-bb2c-4b5af9a76cdb" providerId="ADAL" clId="{D9D89210-B584-4B84-96A4-1A99D9E73E1E}" dt="2022-03-03T15:26:27.739" v="49" actId="1035"/>
          <ac:spMkLst>
            <pc:docMk/>
            <pc:sldMk cId="3349370585" sldId="420"/>
            <ac:spMk id="15" creationId="{AC19E937-EA58-4A2F-87F2-8412336D6144}"/>
          </ac:spMkLst>
        </pc:spChg>
        <pc:spChg chg="add mod">
          <ac:chgData name="Lie, Erik" userId="a808fbd0-3767-4fa2-bb2c-4b5af9a76cdb" providerId="ADAL" clId="{D9D89210-B584-4B84-96A4-1A99D9E73E1E}" dt="2022-03-03T18:00:22.164" v="113" actId="20577"/>
          <ac:spMkLst>
            <pc:docMk/>
            <pc:sldMk cId="3349370585" sldId="420"/>
            <ac:spMk id="16" creationId="{1CEFB447-A7C9-4B57-B699-3D3CF792A5FF}"/>
          </ac:spMkLst>
        </pc:spChg>
        <pc:spChg chg="mod">
          <ac:chgData name="Lie, Erik" userId="a808fbd0-3767-4fa2-bb2c-4b5af9a76cdb" providerId="ADAL" clId="{D9D89210-B584-4B84-96A4-1A99D9E73E1E}" dt="2022-03-03T15:26:27.739" v="49" actId="1035"/>
          <ac:spMkLst>
            <pc:docMk/>
            <pc:sldMk cId="3349370585" sldId="420"/>
            <ac:spMk id="24" creationId="{5141B5DF-8154-4277-A257-E560992196A2}"/>
          </ac:spMkLst>
        </pc:spChg>
        <pc:spChg chg="mod">
          <ac:chgData name="Lie, Erik" userId="a808fbd0-3767-4fa2-bb2c-4b5af9a76cdb" providerId="ADAL" clId="{D9D89210-B584-4B84-96A4-1A99D9E73E1E}" dt="2022-03-03T15:28:41.061" v="58" actId="1076"/>
          <ac:spMkLst>
            <pc:docMk/>
            <pc:sldMk cId="3349370585" sldId="420"/>
            <ac:spMk id="35" creationId="{7F6FDD17-CD5C-4D59-897F-362885EA0BB4}"/>
          </ac:spMkLst>
        </pc:spChg>
        <pc:picChg chg="mod">
          <ac:chgData name="Lie, Erik" userId="a808fbd0-3767-4fa2-bb2c-4b5af9a76cdb" providerId="ADAL" clId="{D9D89210-B584-4B84-96A4-1A99D9E73E1E}" dt="2022-03-03T15:26:27.739" v="49" actId="1035"/>
          <ac:picMkLst>
            <pc:docMk/>
            <pc:sldMk cId="3349370585" sldId="420"/>
            <ac:picMk id="10" creationId="{4ED3EB57-27F6-4D9B-B59A-A39F900F57EE}"/>
          </ac:picMkLst>
        </pc:picChg>
        <pc:picChg chg="mod">
          <ac:chgData name="Lie, Erik" userId="a808fbd0-3767-4fa2-bb2c-4b5af9a76cdb" providerId="ADAL" clId="{D9D89210-B584-4B84-96A4-1A99D9E73E1E}" dt="2022-03-03T15:26:27.739" v="49" actId="1035"/>
          <ac:picMkLst>
            <pc:docMk/>
            <pc:sldMk cId="3349370585" sldId="420"/>
            <ac:picMk id="13" creationId="{890D22D8-806E-4E56-BEFF-988144167604}"/>
          </ac:picMkLst>
        </pc:picChg>
        <pc:cxnChg chg="mod">
          <ac:chgData name="Lie, Erik" userId="a808fbd0-3767-4fa2-bb2c-4b5af9a76cdb" providerId="ADAL" clId="{D9D89210-B584-4B84-96A4-1A99D9E73E1E}" dt="2022-03-03T15:28:33.514" v="56" actId="14100"/>
          <ac:cxnSpMkLst>
            <pc:docMk/>
            <pc:sldMk cId="3349370585" sldId="420"/>
            <ac:cxnSpMk id="20" creationId="{7E98D18F-6A61-4B43-BE45-93D9BA94C638}"/>
          </ac:cxnSpMkLst>
        </pc:cxnChg>
        <pc:cxnChg chg="mod">
          <ac:chgData name="Lie, Erik" userId="a808fbd0-3767-4fa2-bb2c-4b5af9a76cdb" providerId="ADAL" clId="{D9D89210-B584-4B84-96A4-1A99D9E73E1E}" dt="2022-03-03T15:28:37.318" v="57" actId="14100"/>
          <ac:cxnSpMkLst>
            <pc:docMk/>
            <pc:sldMk cId="3349370585" sldId="420"/>
            <ac:cxnSpMk id="28" creationId="{12440D43-85EE-4B65-A689-7A49CC5033D0}"/>
          </ac:cxnSpMkLst>
        </pc:cxnChg>
      </pc:sldChg>
    </pc:docChg>
  </pc:docChgLst>
  <pc:docChgLst>
    <pc:chgData name="Lie, Erik" userId="a808fbd0-3767-4fa2-bb2c-4b5af9a76cdb" providerId="ADAL" clId="{E343D384-0E92-F542-99AD-DFC1EF67FD66}"/>
    <pc:docChg chg="addSld modSld">
      <pc:chgData name="Lie, Erik" userId="a808fbd0-3767-4fa2-bb2c-4b5af9a76cdb" providerId="ADAL" clId="{E343D384-0E92-F542-99AD-DFC1EF67FD66}" dt="2023-08-21T01:52:59.094" v="0"/>
      <pc:docMkLst>
        <pc:docMk/>
      </pc:docMkLst>
      <pc:sldChg chg="add">
        <pc:chgData name="Lie, Erik" userId="a808fbd0-3767-4fa2-bb2c-4b5af9a76cdb" providerId="ADAL" clId="{E343D384-0E92-F542-99AD-DFC1EF67FD66}" dt="2023-08-21T01:52:59.094" v="0"/>
        <pc:sldMkLst>
          <pc:docMk/>
          <pc:sldMk cId="802007215" sldId="429"/>
        </pc:sldMkLst>
      </pc:sldChg>
      <pc:sldChg chg="add">
        <pc:chgData name="Lie, Erik" userId="a808fbd0-3767-4fa2-bb2c-4b5af9a76cdb" providerId="ADAL" clId="{E343D384-0E92-F542-99AD-DFC1EF67FD66}" dt="2023-08-21T01:52:59.094" v="0"/>
        <pc:sldMkLst>
          <pc:docMk/>
          <pc:sldMk cId="2076034281" sldId="430"/>
        </pc:sldMkLst>
      </pc:sldChg>
    </pc:docChg>
  </pc:docChgLst>
  <pc:docChgLst>
    <pc:chgData name="Lie, Erik" userId="a808fbd0-3767-4fa2-bb2c-4b5af9a76cdb" providerId="ADAL" clId="{8F866408-4757-8C48-8DD5-2CF947468B19}"/>
    <pc:docChg chg="modSld">
      <pc:chgData name="Lie, Erik" userId="a808fbd0-3767-4fa2-bb2c-4b5af9a76cdb" providerId="ADAL" clId="{8F866408-4757-8C48-8DD5-2CF947468B19}" dt="2023-07-23T06:50:28.868" v="5" actId="20577"/>
      <pc:docMkLst>
        <pc:docMk/>
      </pc:docMkLst>
      <pc:sldChg chg="modSp mod">
        <pc:chgData name="Lie, Erik" userId="a808fbd0-3767-4fa2-bb2c-4b5af9a76cdb" providerId="ADAL" clId="{8F866408-4757-8C48-8DD5-2CF947468B19}" dt="2023-07-23T06:50:28.868" v="5" actId="20577"/>
        <pc:sldMkLst>
          <pc:docMk/>
          <pc:sldMk cId="3349370585" sldId="420"/>
        </pc:sldMkLst>
        <pc:spChg chg="mod">
          <ac:chgData name="Lie, Erik" userId="a808fbd0-3767-4fa2-bb2c-4b5af9a76cdb" providerId="ADAL" clId="{8F866408-4757-8C48-8DD5-2CF947468B19}" dt="2023-07-23T06:50:28.868" v="5" actId="20577"/>
          <ac:spMkLst>
            <pc:docMk/>
            <pc:sldMk cId="3349370585" sldId="420"/>
            <ac:spMk id="16" creationId="{1CEFB447-A7C9-4B57-B699-3D3CF792A5FF}"/>
          </ac:spMkLst>
        </pc:spChg>
      </pc:sldChg>
    </pc:docChg>
  </pc:docChgLst>
  <pc:docChgLst>
    <pc:chgData name="Lie, Erik" userId="a808fbd0-3767-4fa2-bb2c-4b5af9a76cdb" providerId="ADAL" clId="{EB565983-2754-5449-8E7F-2AC2205C7A97}"/>
    <pc:docChg chg="undo custSel modSld">
      <pc:chgData name="Lie, Erik" userId="a808fbd0-3767-4fa2-bb2c-4b5af9a76cdb" providerId="ADAL" clId="{EB565983-2754-5449-8E7F-2AC2205C7A97}" dt="2022-01-23T14:50:20.513" v="94" actId="1076"/>
      <pc:docMkLst>
        <pc:docMk/>
      </pc:docMkLst>
      <pc:sldChg chg="addSp delSp modSp">
        <pc:chgData name="Lie, Erik" userId="a808fbd0-3767-4fa2-bb2c-4b5af9a76cdb" providerId="ADAL" clId="{EB565983-2754-5449-8E7F-2AC2205C7A97}" dt="2022-01-23T14:44:58.813" v="27"/>
        <pc:sldMkLst>
          <pc:docMk/>
          <pc:sldMk cId="2728577382" sldId="403"/>
        </pc:sldMkLst>
        <pc:spChg chg="add del mod">
          <ac:chgData name="Lie, Erik" userId="a808fbd0-3767-4fa2-bb2c-4b5af9a76cdb" providerId="ADAL" clId="{EB565983-2754-5449-8E7F-2AC2205C7A97}" dt="2022-01-23T14:44:58.813" v="27"/>
          <ac:spMkLst>
            <pc:docMk/>
            <pc:sldMk cId="2728577382" sldId="403"/>
            <ac:spMk id="6" creationId="{CC5B25AF-A6AD-B34D-9CE0-EEAD8C5CB03C}"/>
          </ac:spMkLst>
        </pc:spChg>
      </pc:sldChg>
      <pc:sldChg chg="modSp mod modClrScheme chgLayout">
        <pc:chgData name="Lie, Erik" userId="a808fbd0-3767-4fa2-bb2c-4b5af9a76cdb" providerId="ADAL" clId="{EB565983-2754-5449-8E7F-2AC2205C7A97}" dt="2022-01-23T14:43:48.415" v="25" actId="1035"/>
        <pc:sldMkLst>
          <pc:docMk/>
          <pc:sldMk cId="3349370585" sldId="420"/>
        </pc:sldMkLst>
        <pc:spChg chg="mod">
          <ac:chgData name="Lie, Erik" userId="a808fbd0-3767-4fa2-bb2c-4b5af9a76cdb" providerId="ADAL" clId="{EB565983-2754-5449-8E7F-2AC2205C7A97}" dt="2022-01-23T14:43:48.415" v="25" actId="1035"/>
          <ac:spMkLst>
            <pc:docMk/>
            <pc:sldMk cId="3349370585" sldId="420"/>
            <ac:spMk id="4" creationId="{6E102C38-5003-4493-AFB4-235DAAD7C21C}"/>
          </ac:spMkLst>
        </pc:spChg>
        <pc:spChg chg="mod">
          <ac:chgData name="Lie, Erik" userId="a808fbd0-3767-4fa2-bb2c-4b5af9a76cdb" providerId="ADAL" clId="{EB565983-2754-5449-8E7F-2AC2205C7A97}" dt="2022-01-23T14:43:48.415" v="25" actId="1035"/>
          <ac:spMkLst>
            <pc:docMk/>
            <pc:sldMk cId="3349370585" sldId="420"/>
            <ac:spMk id="5" creationId="{AE0CBEF6-1D9D-4BF0-A296-2739FD6B5F44}"/>
          </ac:spMkLst>
        </pc:spChg>
        <pc:spChg chg="mod">
          <ac:chgData name="Lie, Erik" userId="a808fbd0-3767-4fa2-bb2c-4b5af9a76cdb" providerId="ADAL" clId="{EB565983-2754-5449-8E7F-2AC2205C7A97}" dt="2022-01-23T14:43:48.415" v="25" actId="1035"/>
          <ac:spMkLst>
            <pc:docMk/>
            <pc:sldMk cId="3349370585" sldId="420"/>
            <ac:spMk id="6" creationId="{322E6050-6B61-43EB-B203-6C6AB8B3BECB}"/>
          </ac:spMkLst>
        </pc:spChg>
        <pc:spChg chg="mod">
          <ac:chgData name="Lie, Erik" userId="a808fbd0-3767-4fa2-bb2c-4b5af9a76cdb" providerId="ADAL" clId="{EB565983-2754-5449-8E7F-2AC2205C7A97}" dt="2022-01-23T14:43:48.415" v="25" actId="1035"/>
          <ac:spMkLst>
            <pc:docMk/>
            <pc:sldMk cId="3349370585" sldId="420"/>
            <ac:spMk id="7" creationId="{F8B334F9-C0AE-4EED-9EAF-49E0EA01685C}"/>
          </ac:spMkLst>
        </pc:spChg>
        <pc:spChg chg="mod">
          <ac:chgData name="Lie, Erik" userId="a808fbd0-3767-4fa2-bb2c-4b5af9a76cdb" providerId="ADAL" clId="{EB565983-2754-5449-8E7F-2AC2205C7A97}" dt="2022-01-23T14:43:48.415" v="25" actId="1035"/>
          <ac:spMkLst>
            <pc:docMk/>
            <pc:sldMk cId="3349370585" sldId="420"/>
            <ac:spMk id="8" creationId="{9501DE65-C33A-44B8-B78B-846099211314}"/>
          </ac:spMkLst>
        </pc:spChg>
        <pc:spChg chg="mod">
          <ac:chgData name="Lie, Erik" userId="a808fbd0-3767-4fa2-bb2c-4b5af9a76cdb" providerId="ADAL" clId="{EB565983-2754-5449-8E7F-2AC2205C7A97}" dt="2022-01-23T14:43:48.415" v="25" actId="1035"/>
          <ac:spMkLst>
            <pc:docMk/>
            <pc:sldMk cId="3349370585" sldId="420"/>
            <ac:spMk id="9" creationId="{979F7639-825F-4D02-BF8D-27E06DBAEB4E}"/>
          </ac:spMkLst>
        </pc:spChg>
        <pc:spChg chg="mod">
          <ac:chgData name="Lie, Erik" userId="a808fbd0-3767-4fa2-bb2c-4b5af9a76cdb" providerId="ADAL" clId="{EB565983-2754-5449-8E7F-2AC2205C7A97}" dt="2022-01-23T14:43:48.415" v="25" actId="1035"/>
          <ac:spMkLst>
            <pc:docMk/>
            <pc:sldMk cId="3349370585" sldId="420"/>
            <ac:spMk id="15" creationId="{AC19E937-EA58-4A2F-87F2-8412336D6144}"/>
          </ac:spMkLst>
        </pc:spChg>
        <pc:spChg chg="mod">
          <ac:chgData name="Lie, Erik" userId="a808fbd0-3767-4fa2-bb2c-4b5af9a76cdb" providerId="ADAL" clId="{EB565983-2754-5449-8E7F-2AC2205C7A97}" dt="2022-01-23T14:43:48.415" v="25" actId="1035"/>
          <ac:spMkLst>
            <pc:docMk/>
            <pc:sldMk cId="3349370585" sldId="420"/>
            <ac:spMk id="24" creationId="{5141B5DF-8154-4277-A257-E560992196A2}"/>
          </ac:spMkLst>
        </pc:spChg>
        <pc:spChg chg="mod">
          <ac:chgData name="Lie, Erik" userId="a808fbd0-3767-4fa2-bb2c-4b5af9a76cdb" providerId="ADAL" clId="{EB565983-2754-5449-8E7F-2AC2205C7A97}" dt="2022-01-23T14:43:48.415" v="25" actId="1035"/>
          <ac:spMkLst>
            <pc:docMk/>
            <pc:sldMk cId="3349370585" sldId="420"/>
            <ac:spMk id="35" creationId="{7F6FDD17-CD5C-4D59-897F-362885EA0BB4}"/>
          </ac:spMkLst>
        </pc:spChg>
        <pc:picChg chg="mod">
          <ac:chgData name="Lie, Erik" userId="a808fbd0-3767-4fa2-bb2c-4b5af9a76cdb" providerId="ADAL" clId="{EB565983-2754-5449-8E7F-2AC2205C7A97}" dt="2022-01-23T14:43:48.415" v="25" actId="1035"/>
          <ac:picMkLst>
            <pc:docMk/>
            <pc:sldMk cId="3349370585" sldId="420"/>
            <ac:picMk id="10" creationId="{4ED3EB57-27F6-4D9B-B59A-A39F900F57EE}"/>
          </ac:picMkLst>
        </pc:picChg>
        <pc:picChg chg="mod">
          <ac:chgData name="Lie, Erik" userId="a808fbd0-3767-4fa2-bb2c-4b5af9a76cdb" providerId="ADAL" clId="{EB565983-2754-5449-8E7F-2AC2205C7A97}" dt="2022-01-23T14:43:48.415" v="25" actId="1035"/>
          <ac:picMkLst>
            <pc:docMk/>
            <pc:sldMk cId="3349370585" sldId="420"/>
            <ac:picMk id="13" creationId="{890D22D8-806E-4E56-BEFF-988144167604}"/>
          </ac:picMkLst>
        </pc:picChg>
        <pc:cxnChg chg="mod">
          <ac:chgData name="Lie, Erik" userId="a808fbd0-3767-4fa2-bb2c-4b5af9a76cdb" providerId="ADAL" clId="{EB565983-2754-5449-8E7F-2AC2205C7A97}" dt="2022-01-23T14:43:48.415" v="25" actId="1035"/>
          <ac:cxnSpMkLst>
            <pc:docMk/>
            <pc:sldMk cId="3349370585" sldId="420"/>
            <ac:cxnSpMk id="20" creationId="{7E98D18F-6A61-4B43-BE45-93D9BA94C638}"/>
          </ac:cxnSpMkLst>
        </pc:cxnChg>
        <pc:cxnChg chg="mod">
          <ac:chgData name="Lie, Erik" userId="a808fbd0-3767-4fa2-bb2c-4b5af9a76cdb" providerId="ADAL" clId="{EB565983-2754-5449-8E7F-2AC2205C7A97}" dt="2022-01-23T14:43:48.415" v="25" actId="1035"/>
          <ac:cxnSpMkLst>
            <pc:docMk/>
            <pc:sldMk cId="3349370585" sldId="420"/>
            <ac:cxnSpMk id="28" creationId="{12440D43-85EE-4B65-A689-7A49CC5033D0}"/>
          </ac:cxnSpMkLst>
        </pc:cxnChg>
      </pc:sldChg>
      <pc:sldChg chg="modSp mod">
        <pc:chgData name="Lie, Erik" userId="a808fbd0-3767-4fa2-bb2c-4b5af9a76cdb" providerId="ADAL" clId="{EB565983-2754-5449-8E7F-2AC2205C7A97}" dt="2022-01-23T14:50:20.513" v="94" actId="1076"/>
        <pc:sldMkLst>
          <pc:docMk/>
          <pc:sldMk cId="1513921952" sldId="422"/>
        </pc:sldMkLst>
        <pc:graphicFrameChg chg="mod">
          <ac:chgData name="Lie, Erik" userId="a808fbd0-3767-4fa2-bb2c-4b5af9a76cdb" providerId="ADAL" clId="{EB565983-2754-5449-8E7F-2AC2205C7A97}" dt="2022-01-23T14:50:20.513" v="94" actId="1076"/>
          <ac:graphicFrameMkLst>
            <pc:docMk/>
            <pc:sldMk cId="1513921952" sldId="422"/>
            <ac:graphicFrameMk id="4" creationId="{C2D9CE0F-21B7-4424-A5ED-903F49214A5A}"/>
          </ac:graphicFrameMkLst>
        </pc:graphicFrameChg>
      </pc:sldChg>
      <pc:sldChg chg="addSp delSp modSp mod">
        <pc:chgData name="Lie, Erik" userId="a808fbd0-3767-4fa2-bb2c-4b5af9a76cdb" providerId="ADAL" clId="{EB565983-2754-5449-8E7F-2AC2205C7A97}" dt="2022-01-23T14:49:01.827" v="93" actId="14100"/>
        <pc:sldMkLst>
          <pc:docMk/>
          <pc:sldMk cId="3975524873" sldId="428"/>
        </pc:sldMkLst>
        <pc:spChg chg="del">
          <ac:chgData name="Lie, Erik" userId="a808fbd0-3767-4fa2-bb2c-4b5af9a76cdb" providerId="ADAL" clId="{EB565983-2754-5449-8E7F-2AC2205C7A97}" dt="2022-01-23T14:46:11.224" v="43" actId="478"/>
          <ac:spMkLst>
            <pc:docMk/>
            <pc:sldMk cId="3975524873" sldId="428"/>
            <ac:spMk id="2" creationId="{0E99B7C6-6CB1-44C5-81CD-F576B8A06BF5}"/>
          </ac:spMkLst>
        </pc:spChg>
        <pc:spChg chg="add del mod">
          <ac:chgData name="Lie, Erik" userId="a808fbd0-3767-4fa2-bb2c-4b5af9a76cdb" providerId="ADAL" clId="{EB565983-2754-5449-8E7F-2AC2205C7A97}" dt="2022-01-23T14:49:01.827" v="93" actId="14100"/>
          <ac:spMkLst>
            <pc:docMk/>
            <pc:sldMk cId="3975524873" sldId="428"/>
            <ac:spMk id="4" creationId="{9705B096-97F0-2844-9FD3-7ADDF6CB8464}"/>
          </ac:spMkLst>
        </pc:spChg>
        <pc:spChg chg="add del mod">
          <ac:chgData name="Lie, Erik" userId="a808fbd0-3767-4fa2-bb2c-4b5af9a76cdb" providerId="ADAL" clId="{EB565983-2754-5449-8E7F-2AC2205C7A97}" dt="2022-01-23T14:48:17.562" v="71" actId="478"/>
          <ac:spMkLst>
            <pc:docMk/>
            <pc:sldMk cId="3975524873" sldId="428"/>
            <ac:spMk id="5" creationId="{65801FB1-36A5-5D4D-B7F7-4DDE3B581498}"/>
          </ac:spMkLst>
        </pc:spChg>
        <pc:spChg chg="add del mod">
          <ac:chgData name="Lie, Erik" userId="a808fbd0-3767-4fa2-bb2c-4b5af9a76cdb" providerId="ADAL" clId="{EB565983-2754-5449-8E7F-2AC2205C7A97}" dt="2022-01-23T14:48:02.735" v="67" actId="478"/>
          <ac:spMkLst>
            <pc:docMk/>
            <pc:sldMk cId="3975524873" sldId="428"/>
            <ac:spMk id="9" creationId="{03313AF9-9330-BC46-9542-4A84E05DE36F}"/>
          </ac:spMkLst>
        </pc:sp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https://iowa-my.sharepoint.com/personal/elie_uiowa_edu/Documents/My%20Wealth%20Mgmt%20material/Spreadsheets/Allocations.xlsx" TargetMode="Externa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https://iowa-my.sharepoint.com/personal/elie_uiowa_edu/Documents/My%20Wealth%20Mgmt%20material/Spreadsheets/Sim%20histo%202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https://iowa-my.sharepoint.com/personal/elie_uiowa_edu/Documents/My%20Wealth%20Mgmt%20material/Spreadsheets/Sim%20histo%204.xlsx" TargetMode="Externa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chartUserShapes" Target="../drawings/drawing2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https://iowa-my.sharepoint.com/personal/elie_uiowa_edu/Documents/My%20Wealth%20Mgmt%20material/Spreadsheets/Sim%20histo%202%20with%20growth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https://iowa-my.sharepoint.com/personal/elie_uiowa_edu/Documents/My%20Wealth%20Mgmt%20material/Spreadsheets/Sim%20histo%204%20with%20growth.xlsx" TargetMode="External"/><Relationship Id="rId2" Type="http://schemas.microsoft.com/office/2011/relationships/chartColorStyle" Target="colors5.xml"/><Relationship Id="rId1" Type="http://schemas.microsoft.com/office/2011/relationships/chartStyle" Target="style5.xml"/><Relationship Id="rId4" Type="http://schemas.openxmlformats.org/officeDocument/2006/relationships/chartUserShapes" Target="../drawings/drawing3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https://iowa-my.sharepoint.com/personal/elie_uiowa_edu/Documents/My%20Wealth%20Mgmt%20material/Spreadsheets/Sim%20histo%205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https://iowa-my.sharepoint.com/personal/elie_uiowa_edu/Documents/My%20Wealth%20Mgmt%20material/Spreadsheets/Sim%20histo%206.xlsx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https://iowa-my.sharepoint.com/personal/elie_uiowa_edu/Documents/My%20Wealth%20Mgmt%20material/Spreadsheets/Sim%20histo%207.xlsx" TargetMode="External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oleObject" Target="https://iowa-my.sharepoint.com/personal/elie_uiowa_edu/Documents/My%20Wealth%20Mgmt%20material/Spreadsheets/Sim%20histo%209.xlsx" TargetMode="External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oleObject" Target="https://iowa-my.sharepoint.com/personal/elie_uiowa_edu/Documents/My%20Wealth%20Mgmt%20material/Spreadsheets/Period%20Life%20Table.xlsx" TargetMode="External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oleObject" Target="https://iowa-my.sharepoint.com/personal/elie_uiowa_edu/Documents/My%20Wealth%20Mgmt%20material/Spreadsheets/Period%20Life%20Table.xlsx" TargetMode="External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023296658773705"/>
          <c:y val="4.3022272652615559E-2"/>
          <c:w val="0.87306856556413648"/>
          <c:h val="0.56434935539316056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'Sheet1 (2)'!$A$3</c:f>
              <c:strCache>
                <c:ptCount val="1"/>
                <c:pt idx="0">
                  <c:v>US stocks (VTI)</c:v>
                </c:pt>
              </c:strCache>
            </c:strRef>
          </c:tx>
          <c:spPr>
            <a:solidFill>
              <a:srgbClr val="CCE3F7"/>
            </a:solidFill>
            <a:ln>
              <a:noFill/>
            </a:ln>
            <a:effectLst/>
          </c:spPr>
          <c:invertIfNegative val="0"/>
          <c:cat>
            <c:strRef>
              <c:f>'Sheet1 (2)'!$B$2:$C$2</c:f>
              <c:strCache>
                <c:ptCount val="2"/>
                <c:pt idx="0">
                  <c:v>Low-risk portfolio</c:v>
                </c:pt>
                <c:pt idx="1">
                  <c:v>High-risk portfolio</c:v>
                </c:pt>
              </c:strCache>
            </c:strRef>
          </c:cat>
          <c:val>
            <c:numRef>
              <c:f>'Sheet1 (2)'!$B$3:$C$3</c:f>
              <c:numCache>
                <c:formatCode>0%</c:formatCode>
                <c:ptCount val="2"/>
                <c:pt idx="0">
                  <c:v>0.35</c:v>
                </c:pt>
                <c:pt idx="1">
                  <c:v>0.7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7CE-47A5-97C7-2AD867E44CAE}"/>
            </c:ext>
          </c:extLst>
        </c:ser>
        <c:ser>
          <c:idx val="1"/>
          <c:order val="1"/>
          <c:tx>
            <c:strRef>
              <c:f>'Sheet1 (2)'!$A$4</c:f>
              <c:strCache>
                <c:ptCount val="1"/>
                <c:pt idx="0">
                  <c:v>Bonds (BND)</c:v>
                </c:pt>
              </c:strCache>
            </c:strRef>
          </c:tx>
          <c:spPr>
            <a:solidFill>
              <a:srgbClr val="CEE4AD"/>
            </a:solidFill>
            <a:ln>
              <a:noFill/>
            </a:ln>
            <a:effectLst/>
          </c:spPr>
          <c:invertIfNegative val="0"/>
          <c:cat>
            <c:strRef>
              <c:f>'Sheet1 (2)'!$B$2:$C$2</c:f>
              <c:strCache>
                <c:ptCount val="2"/>
                <c:pt idx="0">
                  <c:v>Low-risk portfolio</c:v>
                </c:pt>
                <c:pt idx="1">
                  <c:v>High-risk portfolio</c:v>
                </c:pt>
              </c:strCache>
            </c:strRef>
          </c:cat>
          <c:val>
            <c:numRef>
              <c:f>'Sheet1 (2)'!$B$4:$C$4</c:f>
              <c:numCache>
                <c:formatCode>0%</c:formatCode>
                <c:ptCount val="2"/>
                <c:pt idx="0">
                  <c:v>0.5</c:v>
                </c:pt>
                <c:pt idx="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7CE-47A5-97C7-2AD867E44CAE}"/>
            </c:ext>
          </c:extLst>
        </c:ser>
        <c:ser>
          <c:idx val="2"/>
          <c:order val="2"/>
          <c:tx>
            <c:strRef>
              <c:f>'Sheet1 (2)'!$A$5</c:f>
              <c:strCache>
                <c:ptCount val="1"/>
                <c:pt idx="0">
                  <c:v>REITs (VNQ)</c:v>
                </c:pt>
              </c:strCache>
            </c:strRef>
          </c:tx>
          <c:spPr>
            <a:solidFill>
              <a:srgbClr val="F37575"/>
            </a:solidFill>
            <a:ln>
              <a:noFill/>
            </a:ln>
            <a:effectLst/>
          </c:spPr>
          <c:invertIfNegative val="0"/>
          <c:cat>
            <c:strRef>
              <c:f>'Sheet1 (2)'!$B$2:$C$2</c:f>
              <c:strCache>
                <c:ptCount val="2"/>
                <c:pt idx="0">
                  <c:v>Low-risk portfolio</c:v>
                </c:pt>
                <c:pt idx="1">
                  <c:v>High-risk portfolio</c:v>
                </c:pt>
              </c:strCache>
            </c:strRef>
          </c:cat>
          <c:val>
            <c:numRef>
              <c:f>'Sheet1 (2)'!$B$5:$C$5</c:f>
              <c:numCache>
                <c:formatCode>0%</c:formatCode>
                <c:ptCount val="2"/>
                <c:pt idx="0">
                  <c:v>0.05</c:v>
                </c:pt>
                <c:pt idx="1">
                  <c:v>0.1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7CE-47A5-97C7-2AD867E44CAE}"/>
            </c:ext>
          </c:extLst>
        </c:ser>
        <c:ser>
          <c:idx val="3"/>
          <c:order val="3"/>
          <c:tx>
            <c:strRef>
              <c:f>'Sheet1 (2)'!$A$6</c:f>
              <c:strCache>
                <c:ptCount val="1"/>
                <c:pt idx="0">
                  <c:v>Foreign stocks (VEA)</c:v>
                </c:pt>
              </c:strCache>
            </c:strRef>
          </c:tx>
          <c:spPr>
            <a:solidFill>
              <a:srgbClr val="FBE596"/>
            </a:solidFill>
            <a:ln>
              <a:noFill/>
            </a:ln>
            <a:effectLst/>
          </c:spPr>
          <c:invertIfNegative val="0"/>
          <c:cat>
            <c:strRef>
              <c:f>'Sheet1 (2)'!$B$2:$C$2</c:f>
              <c:strCache>
                <c:ptCount val="2"/>
                <c:pt idx="0">
                  <c:v>Low-risk portfolio</c:v>
                </c:pt>
                <c:pt idx="1">
                  <c:v>High-risk portfolio</c:v>
                </c:pt>
              </c:strCache>
            </c:strRef>
          </c:cat>
          <c:val>
            <c:numRef>
              <c:f>'Sheet1 (2)'!$B$6:$C$6</c:f>
              <c:numCache>
                <c:formatCode>0%</c:formatCode>
                <c:ptCount val="2"/>
                <c:pt idx="0">
                  <c:v>0.1</c:v>
                </c:pt>
                <c:pt idx="1">
                  <c:v>0.2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7CE-47A5-97C7-2AD867E44CA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22"/>
        <c:overlap val="100"/>
        <c:axId val="1628381087"/>
        <c:axId val="1628366111"/>
      </c:barChart>
      <c:catAx>
        <c:axId val="162838108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28366111"/>
        <c:crosses val="autoZero"/>
        <c:auto val="1"/>
        <c:lblAlgn val="ctr"/>
        <c:lblOffset val="100"/>
        <c:noMultiLvlLbl val="0"/>
      </c:catAx>
      <c:valAx>
        <c:axId val="1628366111"/>
        <c:scaling>
          <c:orientation val="minMax"/>
          <c:max val="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2838108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600">
          <a:solidFill>
            <a:sysClr val="windowText" lastClr="000000"/>
          </a:solidFill>
        </a:defRPr>
      </a:pPr>
      <a:endParaRPr lang="en-US"/>
    </a:p>
  </c:txPr>
  <c:externalData r:id="rId3">
    <c:autoUpdate val="0"/>
  </c:externalData>
  <c:userShapes r:id="rId4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60" b="0" i="0" u="none" strike="noStrike" kern="1200" spc="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Value after 20 years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60" b="0" i="0" u="none" strike="noStrike" kern="1200" spc="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areaChart>
        <c:grouping val="standard"/>
        <c:varyColors val="0"/>
        <c:ser>
          <c:idx val="0"/>
          <c:order val="0"/>
          <c:tx>
            <c:strRef>
              <c:f>Sheet1!$L$5</c:f>
              <c:strCache>
                <c:ptCount val="1"/>
                <c:pt idx="0">
                  <c:v>Low-risk investment</c:v>
                </c:pt>
              </c:strCache>
            </c:strRef>
          </c:tx>
          <c:spPr>
            <a:solidFill>
              <a:srgbClr val="CEE4AD">
                <a:alpha val="20000"/>
              </a:srgbClr>
            </a:solidFill>
            <a:ln>
              <a:solidFill>
                <a:srgbClr val="7CAA38"/>
              </a:solidFill>
            </a:ln>
            <a:effectLst/>
          </c:spPr>
          <c:cat>
            <c:numRef>
              <c:f>Sheet1!$K$7:$K$61</c:f>
              <c:numCache>
                <c:formatCode>"$"#,##0_);[Red]\("$"#,##0\)</c:formatCode>
                <c:ptCount val="55"/>
                <c:pt idx="0">
                  <c:v>100000</c:v>
                </c:pt>
                <c:pt idx="1">
                  <c:v>120000</c:v>
                </c:pt>
                <c:pt idx="2">
                  <c:v>140000</c:v>
                </c:pt>
                <c:pt idx="3">
                  <c:v>160000</c:v>
                </c:pt>
                <c:pt idx="4">
                  <c:v>180000</c:v>
                </c:pt>
                <c:pt idx="5">
                  <c:v>200000</c:v>
                </c:pt>
                <c:pt idx="6">
                  <c:v>220000</c:v>
                </c:pt>
                <c:pt idx="7">
                  <c:v>240000</c:v>
                </c:pt>
                <c:pt idx="8">
                  <c:v>260000</c:v>
                </c:pt>
                <c:pt idx="9">
                  <c:v>280000</c:v>
                </c:pt>
                <c:pt idx="10">
                  <c:v>300000</c:v>
                </c:pt>
                <c:pt idx="11">
                  <c:v>320000</c:v>
                </c:pt>
                <c:pt idx="12">
                  <c:v>340000</c:v>
                </c:pt>
                <c:pt idx="13">
                  <c:v>360000</c:v>
                </c:pt>
                <c:pt idx="14">
                  <c:v>380000</c:v>
                </c:pt>
                <c:pt idx="15">
                  <c:v>400000</c:v>
                </c:pt>
                <c:pt idx="16">
                  <c:v>420000</c:v>
                </c:pt>
                <c:pt idx="17">
                  <c:v>440000</c:v>
                </c:pt>
                <c:pt idx="18">
                  <c:v>460000</c:v>
                </c:pt>
                <c:pt idx="19">
                  <c:v>480000</c:v>
                </c:pt>
                <c:pt idx="20">
                  <c:v>500000</c:v>
                </c:pt>
                <c:pt idx="21">
                  <c:v>520000</c:v>
                </c:pt>
                <c:pt idx="22">
                  <c:v>540000</c:v>
                </c:pt>
                <c:pt idx="23">
                  <c:v>560000</c:v>
                </c:pt>
                <c:pt idx="24">
                  <c:v>580000</c:v>
                </c:pt>
                <c:pt idx="25">
                  <c:v>600000</c:v>
                </c:pt>
                <c:pt idx="26">
                  <c:v>620000</c:v>
                </c:pt>
                <c:pt idx="27">
                  <c:v>640000</c:v>
                </c:pt>
                <c:pt idx="28">
                  <c:v>660000</c:v>
                </c:pt>
                <c:pt idx="29">
                  <c:v>680000</c:v>
                </c:pt>
                <c:pt idx="30">
                  <c:v>700000</c:v>
                </c:pt>
                <c:pt idx="31">
                  <c:v>720000</c:v>
                </c:pt>
                <c:pt idx="32">
                  <c:v>740000</c:v>
                </c:pt>
                <c:pt idx="33">
                  <c:v>760000</c:v>
                </c:pt>
                <c:pt idx="34">
                  <c:v>780000</c:v>
                </c:pt>
                <c:pt idx="35">
                  <c:v>800000</c:v>
                </c:pt>
                <c:pt idx="36">
                  <c:v>820000</c:v>
                </c:pt>
                <c:pt idx="37">
                  <c:v>840000</c:v>
                </c:pt>
                <c:pt idx="38">
                  <c:v>860000</c:v>
                </c:pt>
                <c:pt idx="39">
                  <c:v>880000</c:v>
                </c:pt>
                <c:pt idx="40">
                  <c:v>900000</c:v>
                </c:pt>
                <c:pt idx="41">
                  <c:v>920000</c:v>
                </c:pt>
                <c:pt idx="42">
                  <c:v>940000</c:v>
                </c:pt>
                <c:pt idx="43">
                  <c:v>960000</c:v>
                </c:pt>
                <c:pt idx="44">
                  <c:v>980000</c:v>
                </c:pt>
                <c:pt idx="45">
                  <c:v>1000000</c:v>
                </c:pt>
                <c:pt idx="46">
                  <c:v>1020000</c:v>
                </c:pt>
                <c:pt idx="47">
                  <c:v>1040000</c:v>
                </c:pt>
                <c:pt idx="48">
                  <c:v>1060000</c:v>
                </c:pt>
                <c:pt idx="49">
                  <c:v>1080000</c:v>
                </c:pt>
                <c:pt idx="50">
                  <c:v>1100000</c:v>
                </c:pt>
                <c:pt idx="51">
                  <c:v>1120000</c:v>
                </c:pt>
                <c:pt idx="52">
                  <c:v>1140000</c:v>
                </c:pt>
                <c:pt idx="53">
                  <c:v>1160000</c:v>
                </c:pt>
                <c:pt idx="54">
                  <c:v>1180000</c:v>
                </c:pt>
              </c:numCache>
            </c:numRef>
          </c:cat>
          <c:val>
            <c:numRef>
              <c:f>Sheet1!$L$7:$L$61</c:f>
              <c:numCache>
                <c:formatCode>General</c:formatCode>
                <c:ptCount val="55"/>
                <c:pt idx="0">
                  <c:v>0</c:v>
                </c:pt>
                <c:pt idx="1">
                  <c:v>2</c:v>
                </c:pt>
                <c:pt idx="2">
                  <c:v>13</c:v>
                </c:pt>
                <c:pt idx="3">
                  <c:v>176</c:v>
                </c:pt>
                <c:pt idx="4">
                  <c:v>1237</c:v>
                </c:pt>
                <c:pt idx="5">
                  <c:v>5558</c:v>
                </c:pt>
                <c:pt idx="6">
                  <c:v>16323</c:v>
                </c:pt>
                <c:pt idx="7">
                  <c:v>35784</c:v>
                </c:pt>
                <c:pt idx="8">
                  <c:v>62249</c:v>
                </c:pt>
                <c:pt idx="9">
                  <c:v>89153</c:v>
                </c:pt>
                <c:pt idx="10">
                  <c:v>109338</c:v>
                </c:pt>
                <c:pt idx="11">
                  <c:v>119366</c:v>
                </c:pt>
                <c:pt idx="12">
                  <c:v>117953</c:v>
                </c:pt>
                <c:pt idx="13">
                  <c:v>107062</c:v>
                </c:pt>
                <c:pt idx="14">
                  <c:v>90196</c:v>
                </c:pt>
                <c:pt idx="15">
                  <c:v>71309</c:v>
                </c:pt>
                <c:pt idx="16">
                  <c:v>54363</c:v>
                </c:pt>
                <c:pt idx="17">
                  <c:v>39343</c:v>
                </c:pt>
                <c:pt idx="18">
                  <c:v>27721</c:v>
                </c:pt>
                <c:pt idx="19">
                  <c:v>18646</c:v>
                </c:pt>
                <c:pt idx="20">
                  <c:v>12445</c:v>
                </c:pt>
                <c:pt idx="21">
                  <c:v>8235</c:v>
                </c:pt>
                <c:pt idx="22">
                  <c:v>5244</c:v>
                </c:pt>
                <c:pt idx="23">
                  <c:v>3230</c:v>
                </c:pt>
                <c:pt idx="24">
                  <c:v>2011</c:v>
                </c:pt>
                <c:pt idx="25">
                  <c:v>1183</c:v>
                </c:pt>
                <c:pt idx="26">
                  <c:v>756</c:v>
                </c:pt>
                <c:pt idx="27">
                  <c:v>462</c:v>
                </c:pt>
                <c:pt idx="28">
                  <c:v>267</c:v>
                </c:pt>
                <c:pt idx="29">
                  <c:v>155</c:v>
                </c:pt>
                <c:pt idx="30">
                  <c:v>85</c:v>
                </c:pt>
                <c:pt idx="31">
                  <c:v>53</c:v>
                </c:pt>
                <c:pt idx="32">
                  <c:v>31</c:v>
                </c:pt>
                <c:pt idx="33">
                  <c:v>12</c:v>
                </c:pt>
                <c:pt idx="34">
                  <c:v>20</c:v>
                </c:pt>
                <c:pt idx="35">
                  <c:v>12</c:v>
                </c:pt>
                <c:pt idx="36">
                  <c:v>4</c:v>
                </c:pt>
                <c:pt idx="37">
                  <c:v>1</c:v>
                </c:pt>
                <c:pt idx="38">
                  <c:v>0</c:v>
                </c:pt>
                <c:pt idx="39">
                  <c:v>1</c:v>
                </c:pt>
                <c:pt idx="40">
                  <c:v>1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79E-4EEB-B384-A3A4B9867719}"/>
            </c:ext>
          </c:extLst>
        </c:ser>
        <c:ser>
          <c:idx val="1"/>
          <c:order val="1"/>
          <c:tx>
            <c:strRef>
              <c:f>Sheet1!$M$5</c:f>
              <c:strCache>
                <c:ptCount val="1"/>
                <c:pt idx="0">
                  <c:v>High-risk investment</c:v>
                </c:pt>
              </c:strCache>
            </c:strRef>
          </c:tx>
          <c:spPr>
            <a:solidFill>
              <a:srgbClr val="F37575">
                <a:alpha val="20000"/>
              </a:srgbClr>
            </a:solidFill>
            <a:ln>
              <a:solidFill>
                <a:srgbClr val="BF1111"/>
              </a:solidFill>
            </a:ln>
            <a:effectLst/>
          </c:spPr>
          <c:cat>
            <c:numRef>
              <c:f>Sheet1!$K$7:$K$61</c:f>
              <c:numCache>
                <c:formatCode>"$"#,##0_);[Red]\("$"#,##0\)</c:formatCode>
                <c:ptCount val="55"/>
                <c:pt idx="0">
                  <c:v>100000</c:v>
                </c:pt>
                <c:pt idx="1">
                  <c:v>120000</c:v>
                </c:pt>
                <c:pt idx="2">
                  <c:v>140000</c:v>
                </c:pt>
                <c:pt idx="3">
                  <c:v>160000</c:v>
                </c:pt>
                <c:pt idx="4">
                  <c:v>180000</c:v>
                </c:pt>
                <c:pt idx="5">
                  <c:v>200000</c:v>
                </c:pt>
                <c:pt idx="6">
                  <c:v>220000</c:v>
                </c:pt>
                <c:pt idx="7">
                  <c:v>240000</c:v>
                </c:pt>
                <c:pt idx="8">
                  <c:v>260000</c:v>
                </c:pt>
                <c:pt idx="9">
                  <c:v>280000</c:v>
                </c:pt>
                <c:pt idx="10">
                  <c:v>300000</c:v>
                </c:pt>
                <c:pt idx="11">
                  <c:v>320000</c:v>
                </c:pt>
                <c:pt idx="12">
                  <c:v>340000</c:v>
                </c:pt>
                <c:pt idx="13">
                  <c:v>360000</c:v>
                </c:pt>
                <c:pt idx="14">
                  <c:v>380000</c:v>
                </c:pt>
                <c:pt idx="15">
                  <c:v>400000</c:v>
                </c:pt>
                <c:pt idx="16">
                  <c:v>420000</c:v>
                </c:pt>
                <c:pt idx="17">
                  <c:v>440000</c:v>
                </c:pt>
                <c:pt idx="18">
                  <c:v>460000</c:v>
                </c:pt>
                <c:pt idx="19">
                  <c:v>480000</c:v>
                </c:pt>
                <c:pt idx="20">
                  <c:v>500000</c:v>
                </c:pt>
                <c:pt idx="21">
                  <c:v>520000</c:v>
                </c:pt>
                <c:pt idx="22">
                  <c:v>540000</c:v>
                </c:pt>
                <c:pt idx="23">
                  <c:v>560000</c:v>
                </c:pt>
                <c:pt idx="24">
                  <c:v>580000</c:v>
                </c:pt>
                <c:pt idx="25">
                  <c:v>600000</c:v>
                </c:pt>
                <c:pt idx="26">
                  <c:v>620000</c:v>
                </c:pt>
                <c:pt idx="27">
                  <c:v>640000</c:v>
                </c:pt>
                <c:pt idx="28">
                  <c:v>660000</c:v>
                </c:pt>
                <c:pt idx="29">
                  <c:v>680000</c:v>
                </c:pt>
                <c:pt idx="30">
                  <c:v>700000</c:v>
                </c:pt>
                <c:pt idx="31">
                  <c:v>720000</c:v>
                </c:pt>
                <c:pt idx="32">
                  <c:v>740000</c:v>
                </c:pt>
                <c:pt idx="33">
                  <c:v>760000</c:v>
                </c:pt>
                <c:pt idx="34">
                  <c:v>780000</c:v>
                </c:pt>
                <c:pt idx="35">
                  <c:v>800000</c:v>
                </c:pt>
                <c:pt idx="36">
                  <c:v>820000</c:v>
                </c:pt>
                <c:pt idx="37">
                  <c:v>840000</c:v>
                </c:pt>
                <c:pt idx="38">
                  <c:v>860000</c:v>
                </c:pt>
                <c:pt idx="39">
                  <c:v>880000</c:v>
                </c:pt>
                <c:pt idx="40">
                  <c:v>900000</c:v>
                </c:pt>
                <c:pt idx="41">
                  <c:v>920000</c:v>
                </c:pt>
                <c:pt idx="42">
                  <c:v>940000</c:v>
                </c:pt>
                <c:pt idx="43">
                  <c:v>960000</c:v>
                </c:pt>
                <c:pt idx="44">
                  <c:v>980000</c:v>
                </c:pt>
                <c:pt idx="45">
                  <c:v>1000000</c:v>
                </c:pt>
                <c:pt idx="46">
                  <c:v>1020000</c:v>
                </c:pt>
                <c:pt idx="47">
                  <c:v>1040000</c:v>
                </c:pt>
                <c:pt idx="48">
                  <c:v>1060000</c:v>
                </c:pt>
                <c:pt idx="49">
                  <c:v>1080000</c:v>
                </c:pt>
                <c:pt idx="50">
                  <c:v>1100000</c:v>
                </c:pt>
                <c:pt idx="51">
                  <c:v>1120000</c:v>
                </c:pt>
                <c:pt idx="52">
                  <c:v>1140000</c:v>
                </c:pt>
                <c:pt idx="53">
                  <c:v>1160000</c:v>
                </c:pt>
                <c:pt idx="54">
                  <c:v>1180000</c:v>
                </c:pt>
              </c:numCache>
            </c:numRef>
          </c:cat>
          <c:val>
            <c:numRef>
              <c:f>Sheet1!$M$7:$M$61</c:f>
              <c:numCache>
                <c:formatCode>General</c:formatCode>
                <c:ptCount val="55"/>
                <c:pt idx="0">
                  <c:v>141</c:v>
                </c:pt>
                <c:pt idx="1">
                  <c:v>670</c:v>
                </c:pt>
                <c:pt idx="2">
                  <c:v>1917</c:v>
                </c:pt>
                <c:pt idx="3">
                  <c:v>4429</c:v>
                </c:pt>
                <c:pt idx="4">
                  <c:v>7977</c:v>
                </c:pt>
                <c:pt idx="5">
                  <c:v>12728</c:v>
                </c:pt>
                <c:pt idx="6">
                  <c:v>18188</c:v>
                </c:pt>
                <c:pt idx="7">
                  <c:v>23913</c:v>
                </c:pt>
                <c:pt idx="8">
                  <c:v>29771</c:v>
                </c:pt>
                <c:pt idx="9">
                  <c:v>34981</c:v>
                </c:pt>
                <c:pt idx="10">
                  <c:v>39554</c:v>
                </c:pt>
                <c:pt idx="11">
                  <c:v>42723</c:v>
                </c:pt>
                <c:pt idx="12">
                  <c:v>44773</c:v>
                </c:pt>
                <c:pt idx="13">
                  <c:v>46086</c:v>
                </c:pt>
                <c:pt idx="14">
                  <c:v>47111</c:v>
                </c:pt>
                <c:pt idx="15">
                  <c:v>46873</c:v>
                </c:pt>
                <c:pt idx="16">
                  <c:v>45879</c:v>
                </c:pt>
                <c:pt idx="17">
                  <c:v>44274</c:v>
                </c:pt>
                <c:pt idx="18">
                  <c:v>42645</c:v>
                </c:pt>
                <c:pt idx="19">
                  <c:v>40105</c:v>
                </c:pt>
                <c:pt idx="20">
                  <c:v>37816</c:v>
                </c:pt>
                <c:pt idx="21">
                  <c:v>35655</c:v>
                </c:pt>
                <c:pt idx="22">
                  <c:v>32813</c:v>
                </c:pt>
                <c:pt idx="23">
                  <c:v>30482</c:v>
                </c:pt>
                <c:pt idx="24">
                  <c:v>28407</c:v>
                </c:pt>
                <c:pt idx="25">
                  <c:v>25590</c:v>
                </c:pt>
                <c:pt idx="26">
                  <c:v>23648</c:v>
                </c:pt>
                <c:pt idx="27">
                  <c:v>21218</c:v>
                </c:pt>
                <c:pt idx="28">
                  <c:v>19218</c:v>
                </c:pt>
                <c:pt idx="29">
                  <c:v>17487</c:v>
                </c:pt>
                <c:pt idx="30">
                  <c:v>15522</c:v>
                </c:pt>
                <c:pt idx="31">
                  <c:v>14041</c:v>
                </c:pt>
                <c:pt idx="32">
                  <c:v>12763</c:v>
                </c:pt>
                <c:pt idx="33">
                  <c:v>11746</c:v>
                </c:pt>
                <c:pt idx="34">
                  <c:v>10396</c:v>
                </c:pt>
                <c:pt idx="35">
                  <c:v>9247</c:v>
                </c:pt>
                <c:pt idx="36">
                  <c:v>8368</c:v>
                </c:pt>
                <c:pt idx="37">
                  <c:v>7396</c:v>
                </c:pt>
                <c:pt idx="38">
                  <c:v>6691</c:v>
                </c:pt>
                <c:pt idx="39">
                  <c:v>6079</c:v>
                </c:pt>
                <c:pt idx="40">
                  <c:v>5295</c:v>
                </c:pt>
                <c:pt idx="41">
                  <c:v>4734</c:v>
                </c:pt>
                <c:pt idx="42">
                  <c:v>4122</c:v>
                </c:pt>
                <c:pt idx="43">
                  <c:v>3824</c:v>
                </c:pt>
                <c:pt idx="44">
                  <c:v>3442</c:v>
                </c:pt>
                <c:pt idx="45">
                  <c:v>3009</c:v>
                </c:pt>
                <c:pt idx="46">
                  <c:v>2713</c:v>
                </c:pt>
                <c:pt idx="47">
                  <c:v>2427</c:v>
                </c:pt>
                <c:pt idx="48">
                  <c:v>2118</c:v>
                </c:pt>
                <c:pt idx="49">
                  <c:v>1954</c:v>
                </c:pt>
                <c:pt idx="50">
                  <c:v>1700</c:v>
                </c:pt>
                <c:pt idx="51">
                  <c:v>1675</c:v>
                </c:pt>
                <c:pt idx="52">
                  <c:v>1386</c:v>
                </c:pt>
                <c:pt idx="53">
                  <c:v>1218</c:v>
                </c:pt>
                <c:pt idx="54">
                  <c:v>1156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79E-4EEB-B384-A3A4B986771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067089071"/>
        <c:axId val="2067103215"/>
      </c:areaChart>
      <c:catAx>
        <c:axId val="2067089071"/>
        <c:scaling>
          <c:orientation val="minMax"/>
        </c:scaling>
        <c:delete val="0"/>
        <c:axPos val="b"/>
        <c:numFmt formatCode="&quot;$&quot;#,##0_);[Red]\(&quot;$&quot;#,##0\)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8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67103215"/>
        <c:crosses val="autoZero"/>
        <c:auto val="1"/>
        <c:lblAlgn val="ctr"/>
        <c:lblOffset val="100"/>
        <c:noMultiLvlLbl val="0"/>
      </c:catAx>
      <c:valAx>
        <c:axId val="2067103215"/>
        <c:scaling>
          <c:orientation val="minMax"/>
          <c:max val="120000"/>
          <c:min val="0"/>
        </c:scaling>
        <c:delete val="0"/>
        <c:axPos val="l"/>
        <c:numFmt formatCode="General" sourceLinked="1"/>
        <c:majorTickMark val="out"/>
        <c:minorTickMark val="none"/>
        <c:tickLblPos val="none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67089071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solidFill>
        <a:schemeClr val="accent1"/>
      </a:solidFill>
      <a:round/>
    </a:ln>
    <a:effectLst/>
  </c:spPr>
  <c:txPr>
    <a:bodyPr/>
    <a:lstStyle/>
    <a:p>
      <a:pPr>
        <a:defRPr sz="1800">
          <a:solidFill>
            <a:sysClr val="windowText" lastClr="000000"/>
          </a:solidFill>
        </a:defRPr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60" b="0" i="0" u="none" strike="noStrike" kern="1200" spc="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Value after 40 years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60" b="0" i="0" u="none" strike="noStrike" kern="1200" spc="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areaChart>
        <c:grouping val="standard"/>
        <c:varyColors val="0"/>
        <c:ser>
          <c:idx val="0"/>
          <c:order val="0"/>
          <c:tx>
            <c:strRef>
              <c:f>Sheet1!$L$5</c:f>
              <c:strCache>
                <c:ptCount val="1"/>
                <c:pt idx="0">
                  <c:v>Low-risk investment</c:v>
                </c:pt>
              </c:strCache>
            </c:strRef>
          </c:tx>
          <c:spPr>
            <a:solidFill>
              <a:srgbClr val="CEE4AD">
                <a:alpha val="20000"/>
              </a:srgbClr>
            </a:solidFill>
            <a:ln>
              <a:solidFill>
                <a:srgbClr val="7CAA38"/>
              </a:solidFill>
            </a:ln>
            <a:effectLst/>
          </c:spPr>
          <c:cat>
            <c:numRef>
              <c:f>Sheet1!$K$7:$K$89</c:f>
              <c:numCache>
                <c:formatCode>"$"#,##0_);[Red]\("$"#,##0\)</c:formatCode>
                <c:ptCount val="83"/>
                <c:pt idx="0">
                  <c:v>100000</c:v>
                </c:pt>
                <c:pt idx="1">
                  <c:v>200000</c:v>
                </c:pt>
                <c:pt idx="2">
                  <c:v>300000</c:v>
                </c:pt>
                <c:pt idx="3">
                  <c:v>400000</c:v>
                </c:pt>
                <c:pt idx="4">
                  <c:v>500000</c:v>
                </c:pt>
                <c:pt idx="5">
                  <c:v>600000</c:v>
                </c:pt>
                <c:pt idx="6">
                  <c:v>700000</c:v>
                </c:pt>
                <c:pt idx="7">
                  <c:v>800000</c:v>
                </c:pt>
                <c:pt idx="8">
                  <c:v>900000</c:v>
                </c:pt>
                <c:pt idx="9">
                  <c:v>1000000</c:v>
                </c:pt>
                <c:pt idx="10">
                  <c:v>1100000</c:v>
                </c:pt>
                <c:pt idx="11">
                  <c:v>1200000</c:v>
                </c:pt>
                <c:pt idx="12">
                  <c:v>1300000</c:v>
                </c:pt>
                <c:pt idx="13">
                  <c:v>1400000</c:v>
                </c:pt>
                <c:pt idx="14">
                  <c:v>1500000</c:v>
                </c:pt>
                <c:pt idx="15">
                  <c:v>1600000</c:v>
                </c:pt>
                <c:pt idx="16">
                  <c:v>1700000</c:v>
                </c:pt>
                <c:pt idx="17">
                  <c:v>1800000</c:v>
                </c:pt>
                <c:pt idx="18">
                  <c:v>1900000</c:v>
                </c:pt>
                <c:pt idx="19">
                  <c:v>2000000</c:v>
                </c:pt>
                <c:pt idx="20">
                  <c:v>2100000</c:v>
                </c:pt>
                <c:pt idx="21">
                  <c:v>2200000</c:v>
                </c:pt>
                <c:pt idx="22">
                  <c:v>2300000</c:v>
                </c:pt>
                <c:pt idx="23">
                  <c:v>2400000</c:v>
                </c:pt>
                <c:pt idx="24">
                  <c:v>2500000</c:v>
                </c:pt>
                <c:pt idx="25">
                  <c:v>2600000</c:v>
                </c:pt>
                <c:pt idx="26">
                  <c:v>2700000</c:v>
                </c:pt>
                <c:pt idx="27">
                  <c:v>2800000</c:v>
                </c:pt>
                <c:pt idx="28">
                  <c:v>2900000</c:v>
                </c:pt>
                <c:pt idx="29">
                  <c:v>3000000</c:v>
                </c:pt>
                <c:pt idx="30">
                  <c:v>3100000</c:v>
                </c:pt>
                <c:pt idx="31">
                  <c:v>3200000</c:v>
                </c:pt>
                <c:pt idx="32">
                  <c:v>3300000</c:v>
                </c:pt>
                <c:pt idx="33">
                  <c:v>3400000</c:v>
                </c:pt>
                <c:pt idx="34">
                  <c:v>3500000</c:v>
                </c:pt>
                <c:pt idx="35">
                  <c:v>3600000</c:v>
                </c:pt>
                <c:pt idx="36">
                  <c:v>3700000</c:v>
                </c:pt>
                <c:pt idx="37">
                  <c:v>3800000</c:v>
                </c:pt>
                <c:pt idx="38">
                  <c:v>3900000</c:v>
                </c:pt>
                <c:pt idx="39">
                  <c:v>4000000</c:v>
                </c:pt>
                <c:pt idx="40">
                  <c:v>4100000</c:v>
                </c:pt>
                <c:pt idx="41">
                  <c:v>4200000</c:v>
                </c:pt>
                <c:pt idx="42">
                  <c:v>4300000</c:v>
                </c:pt>
                <c:pt idx="43">
                  <c:v>4400000</c:v>
                </c:pt>
                <c:pt idx="44">
                  <c:v>4500000</c:v>
                </c:pt>
                <c:pt idx="45">
                  <c:v>4600000</c:v>
                </c:pt>
                <c:pt idx="46">
                  <c:v>4700000</c:v>
                </c:pt>
                <c:pt idx="47">
                  <c:v>4800000</c:v>
                </c:pt>
                <c:pt idx="48">
                  <c:v>4900000</c:v>
                </c:pt>
                <c:pt idx="49">
                  <c:v>5000000</c:v>
                </c:pt>
                <c:pt idx="50">
                  <c:v>5100000</c:v>
                </c:pt>
                <c:pt idx="51">
                  <c:v>5200000</c:v>
                </c:pt>
                <c:pt idx="52">
                  <c:v>5300000</c:v>
                </c:pt>
                <c:pt idx="53">
                  <c:v>5400000</c:v>
                </c:pt>
                <c:pt idx="54">
                  <c:v>5500000</c:v>
                </c:pt>
                <c:pt idx="55">
                  <c:v>5600000</c:v>
                </c:pt>
                <c:pt idx="56">
                  <c:v>5700000</c:v>
                </c:pt>
                <c:pt idx="57">
                  <c:v>5800000</c:v>
                </c:pt>
                <c:pt idx="58">
                  <c:v>5900000</c:v>
                </c:pt>
                <c:pt idx="59">
                  <c:v>6000000</c:v>
                </c:pt>
                <c:pt idx="60">
                  <c:v>6100000</c:v>
                </c:pt>
                <c:pt idx="61">
                  <c:v>6200000</c:v>
                </c:pt>
                <c:pt idx="62">
                  <c:v>6300000</c:v>
                </c:pt>
                <c:pt idx="63">
                  <c:v>6400000</c:v>
                </c:pt>
                <c:pt idx="64">
                  <c:v>6500000</c:v>
                </c:pt>
                <c:pt idx="65">
                  <c:v>6600000</c:v>
                </c:pt>
                <c:pt idx="66">
                  <c:v>6700000</c:v>
                </c:pt>
                <c:pt idx="67">
                  <c:v>6800000</c:v>
                </c:pt>
                <c:pt idx="68">
                  <c:v>6900000</c:v>
                </c:pt>
                <c:pt idx="69">
                  <c:v>7000000</c:v>
                </c:pt>
                <c:pt idx="70">
                  <c:v>7100000</c:v>
                </c:pt>
                <c:pt idx="71">
                  <c:v>7200000</c:v>
                </c:pt>
                <c:pt idx="72">
                  <c:v>7300000</c:v>
                </c:pt>
                <c:pt idx="73">
                  <c:v>7400000</c:v>
                </c:pt>
                <c:pt idx="74">
                  <c:v>7500000</c:v>
                </c:pt>
                <c:pt idx="75">
                  <c:v>7600000</c:v>
                </c:pt>
                <c:pt idx="76">
                  <c:v>7700000</c:v>
                </c:pt>
                <c:pt idx="77">
                  <c:v>7800000</c:v>
                </c:pt>
                <c:pt idx="78">
                  <c:v>7900000</c:v>
                </c:pt>
                <c:pt idx="79">
                  <c:v>8000000</c:v>
                </c:pt>
                <c:pt idx="80">
                  <c:v>8100000</c:v>
                </c:pt>
                <c:pt idx="81">
                  <c:v>8200000</c:v>
                </c:pt>
                <c:pt idx="82">
                  <c:v>8300000</c:v>
                </c:pt>
              </c:numCache>
            </c:numRef>
          </c:cat>
          <c:val>
            <c:numRef>
              <c:f>Sheet1!$L$7:$L$89</c:f>
              <c:numCache>
                <c:formatCode>General</c:formatCode>
                <c:ptCount val="83"/>
                <c:pt idx="0">
                  <c:v>0</c:v>
                </c:pt>
                <c:pt idx="1">
                  <c:v>0</c:v>
                </c:pt>
                <c:pt idx="2">
                  <c:v>14</c:v>
                </c:pt>
                <c:pt idx="3">
                  <c:v>329</c:v>
                </c:pt>
                <c:pt idx="4">
                  <c:v>3345</c:v>
                </c:pt>
                <c:pt idx="5">
                  <c:v>14304</c:v>
                </c:pt>
                <c:pt idx="6">
                  <c:v>36098</c:v>
                </c:pt>
                <c:pt idx="7">
                  <c:v>65385</c:v>
                </c:pt>
                <c:pt idx="8">
                  <c:v>92048</c:v>
                </c:pt>
                <c:pt idx="9">
                  <c:v>109387</c:v>
                </c:pt>
                <c:pt idx="10">
                  <c:v>114718</c:v>
                </c:pt>
                <c:pt idx="11">
                  <c:v>109756</c:v>
                </c:pt>
                <c:pt idx="12">
                  <c:v>97966</c:v>
                </c:pt>
                <c:pt idx="13">
                  <c:v>83257</c:v>
                </c:pt>
                <c:pt idx="14">
                  <c:v>67510</c:v>
                </c:pt>
                <c:pt idx="15">
                  <c:v>52875</c:v>
                </c:pt>
                <c:pt idx="16">
                  <c:v>40785</c:v>
                </c:pt>
                <c:pt idx="17">
                  <c:v>30684</c:v>
                </c:pt>
                <c:pt idx="18">
                  <c:v>22674</c:v>
                </c:pt>
                <c:pt idx="19">
                  <c:v>16571</c:v>
                </c:pt>
                <c:pt idx="20">
                  <c:v>11986</c:v>
                </c:pt>
                <c:pt idx="21">
                  <c:v>8680</c:v>
                </c:pt>
                <c:pt idx="22">
                  <c:v>6266</c:v>
                </c:pt>
                <c:pt idx="23">
                  <c:v>4405</c:v>
                </c:pt>
                <c:pt idx="24">
                  <c:v>3079</c:v>
                </c:pt>
                <c:pt idx="25">
                  <c:v>2291</c:v>
                </c:pt>
                <c:pt idx="26">
                  <c:v>1594</c:v>
                </c:pt>
                <c:pt idx="27">
                  <c:v>1151</c:v>
                </c:pt>
                <c:pt idx="28">
                  <c:v>809</c:v>
                </c:pt>
                <c:pt idx="29">
                  <c:v>584</c:v>
                </c:pt>
                <c:pt idx="30">
                  <c:v>433</c:v>
                </c:pt>
                <c:pt idx="31">
                  <c:v>288</c:v>
                </c:pt>
                <c:pt idx="32">
                  <c:v>187</c:v>
                </c:pt>
                <c:pt idx="33">
                  <c:v>163</c:v>
                </c:pt>
                <c:pt idx="34">
                  <c:v>100</c:v>
                </c:pt>
                <c:pt idx="35">
                  <c:v>67</c:v>
                </c:pt>
                <c:pt idx="36">
                  <c:v>50</c:v>
                </c:pt>
                <c:pt idx="37">
                  <c:v>55</c:v>
                </c:pt>
                <c:pt idx="38">
                  <c:v>30</c:v>
                </c:pt>
                <c:pt idx="39">
                  <c:v>26</c:v>
                </c:pt>
                <c:pt idx="40">
                  <c:v>15</c:v>
                </c:pt>
                <c:pt idx="41">
                  <c:v>8</c:v>
                </c:pt>
                <c:pt idx="42">
                  <c:v>8</c:v>
                </c:pt>
                <c:pt idx="43">
                  <c:v>8</c:v>
                </c:pt>
                <c:pt idx="44">
                  <c:v>2</c:v>
                </c:pt>
                <c:pt idx="45">
                  <c:v>1</c:v>
                </c:pt>
                <c:pt idx="46">
                  <c:v>1</c:v>
                </c:pt>
                <c:pt idx="47">
                  <c:v>1</c:v>
                </c:pt>
                <c:pt idx="48">
                  <c:v>3</c:v>
                </c:pt>
                <c:pt idx="49">
                  <c:v>1</c:v>
                </c:pt>
                <c:pt idx="50">
                  <c:v>0</c:v>
                </c:pt>
                <c:pt idx="51">
                  <c:v>1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1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88A-4DA1-B64E-942A4CF8C27E}"/>
            </c:ext>
          </c:extLst>
        </c:ser>
        <c:ser>
          <c:idx val="1"/>
          <c:order val="1"/>
          <c:tx>
            <c:strRef>
              <c:f>Sheet1!$M$5</c:f>
              <c:strCache>
                <c:ptCount val="1"/>
                <c:pt idx="0">
                  <c:v>High-risk investment</c:v>
                </c:pt>
              </c:strCache>
            </c:strRef>
          </c:tx>
          <c:spPr>
            <a:solidFill>
              <a:srgbClr val="F37575">
                <a:alpha val="20000"/>
              </a:srgbClr>
            </a:solidFill>
            <a:ln>
              <a:solidFill>
                <a:srgbClr val="BF1111"/>
              </a:solidFill>
            </a:ln>
            <a:effectLst/>
          </c:spPr>
          <c:cat>
            <c:numRef>
              <c:f>Sheet1!$K$7:$K$89</c:f>
              <c:numCache>
                <c:formatCode>"$"#,##0_);[Red]\("$"#,##0\)</c:formatCode>
                <c:ptCount val="83"/>
                <c:pt idx="0">
                  <c:v>100000</c:v>
                </c:pt>
                <c:pt idx="1">
                  <c:v>200000</c:v>
                </c:pt>
                <c:pt idx="2">
                  <c:v>300000</c:v>
                </c:pt>
                <c:pt idx="3">
                  <c:v>400000</c:v>
                </c:pt>
                <c:pt idx="4">
                  <c:v>500000</c:v>
                </c:pt>
                <c:pt idx="5">
                  <c:v>600000</c:v>
                </c:pt>
                <c:pt idx="6">
                  <c:v>700000</c:v>
                </c:pt>
                <c:pt idx="7">
                  <c:v>800000</c:v>
                </c:pt>
                <c:pt idx="8">
                  <c:v>900000</c:v>
                </c:pt>
                <c:pt idx="9">
                  <c:v>1000000</c:v>
                </c:pt>
                <c:pt idx="10">
                  <c:v>1100000</c:v>
                </c:pt>
                <c:pt idx="11">
                  <c:v>1200000</c:v>
                </c:pt>
                <c:pt idx="12">
                  <c:v>1300000</c:v>
                </c:pt>
                <c:pt idx="13">
                  <c:v>1400000</c:v>
                </c:pt>
                <c:pt idx="14">
                  <c:v>1500000</c:v>
                </c:pt>
                <c:pt idx="15">
                  <c:v>1600000</c:v>
                </c:pt>
                <c:pt idx="16">
                  <c:v>1700000</c:v>
                </c:pt>
                <c:pt idx="17">
                  <c:v>1800000</c:v>
                </c:pt>
                <c:pt idx="18">
                  <c:v>1900000</c:v>
                </c:pt>
                <c:pt idx="19">
                  <c:v>2000000</c:v>
                </c:pt>
                <c:pt idx="20">
                  <c:v>2100000</c:v>
                </c:pt>
                <c:pt idx="21">
                  <c:v>2200000</c:v>
                </c:pt>
                <c:pt idx="22">
                  <c:v>2300000</c:v>
                </c:pt>
                <c:pt idx="23">
                  <c:v>2400000</c:v>
                </c:pt>
                <c:pt idx="24">
                  <c:v>2500000</c:v>
                </c:pt>
                <c:pt idx="25">
                  <c:v>2600000</c:v>
                </c:pt>
                <c:pt idx="26">
                  <c:v>2700000</c:v>
                </c:pt>
                <c:pt idx="27">
                  <c:v>2800000</c:v>
                </c:pt>
                <c:pt idx="28">
                  <c:v>2900000</c:v>
                </c:pt>
                <c:pt idx="29">
                  <c:v>3000000</c:v>
                </c:pt>
                <c:pt idx="30">
                  <c:v>3100000</c:v>
                </c:pt>
                <c:pt idx="31">
                  <c:v>3200000</c:v>
                </c:pt>
                <c:pt idx="32">
                  <c:v>3300000</c:v>
                </c:pt>
                <c:pt idx="33">
                  <c:v>3400000</c:v>
                </c:pt>
                <c:pt idx="34">
                  <c:v>3500000</c:v>
                </c:pt>
                <c:pt idx="35">
                  <c:v>3600000</c:v>
                </c:pt>
                <c:pt idx="36">
                  <c:v>3700000</c:v>
                </c:pt>
                <c:pt idx="37">
                  <c:v>3800000</c:v>
                </c:pt>
                <c:pt idx="38">
                  <c:v>3900000</c:v>
                </c:pt>
                <c:pt idx="39">
                  <c:v>4000000</c:v>
                </c:pt>
                <c:pt idx="40">
                  <c:v>4100000</c:v>
                </c:pt>
                <c:pt idx="41">
                  <c:v>4200000</c:v>
                </c:pt>
                <c:pt idx="42">
                  <c:v>4300000</c:v>
                </c:pt>
                <c:pt idx="43">
                  <c:v>4400000</c:v>
                </c:pt>
                <c:pt idx="44">
                  <c:v>4500000</c:v>
                </c:pt>
                <c:pt idx="45">
                  <c:v>4600000</c:v>
                </c:pt>
                <c:pt idx="46">
                  <c:v>4700000</c:v>
                </c:pt>
                <c:pt idx="47">
                  <c:v>4800000</c:v>
                </c:pt>
                <c:pt idx="48">
                  <c:v>4900000</c:v>
                </c:pt>
                <c:pt idx="49">
                  <c:v>5000000</c:v>
                </c:pt>
                <c:pt idx="50">
                  <c:v>5100000</c:v>
                </c:pt>
                <c:pt idx="51">
                  <c:v>5200000</c:v>
                </c:pt>
                <c:pt idx="52">
                  <c:v>5300000</c:v>
                </c:pt>
                <c:pt idx="53">
                  <c:v>5400000</c:v>
                </c:pt>
                <c:pt idx="54">
                  <c:v>5500000</c:v>
                </c:pt>
                <c:pt idx="55">
                  <c:v>5600000</c:v>
                </c:pt>
                <c:pt idx="56">
                  <c:v>5700000</c:v>
                </c:pt>
                <c:pt idx="57">
                  <c:v>5800000</c:v>
                </c:pt>
                <c:pt idx="58">
                  <c:v>5900000</c:v>
                </c:pt>
                <c:pt idx="59">
                  <c:v>6000000</c:v>
                </c:pt>
                <c:pt idx="60">
                  <c:v>6100000</c:v>
                </c:pt>
                <c:pt idx="61">
                  <c:v>6200000</c:v>
                </c:pt>
                <c:pt idx="62">
                  <c:v>6300000</c:v>
                </c:pt>
                <c:pt idx="63">
                  <c:v>6400000</c:v>
                </c:pt>
                <c:pt idx="64">
                  <c:v>6500000</c:v>
                </c:pt>
                <c:pt idx="65">
                  <c:v>6600000</c:v>
                </c:pt>
                <c:pt idx="66">
                  <c:v>6700000</c:v>
                </c:pt>
                <c:pt idx="67">
                  <c:v>6800000</c:v>
                </c:pt>
                <c:pt idx="68">
                  <c:v>6900000</c:v>
                </c:pt>
                <c:pt idx="69">
                  <c:v>7000000</c:v>
                </c:pt>
                <c:pt idx="70">
                  <c:v>7100000</c:v>
                </c:pt>
                <c:pt idx="71">
                  <c:v>7200000</c:v>
                </c:pt>
                <c:pt idx="72">
                  <c:v>7300000</c:v>
                </c:pt>
                <c:pt idx="73">
                  <c:v>7400000</c:v>
                </c:pt>
                <c:pt idx="74">
                  <c:v>7500000</c:v>
                </c:pt>
                <c:pt idx="75">
                  <c:v>7600000</c:v>
                </c:pt>
                <c:pt idx="76">
                  <c:v>7700000</c:v>
                </c:pt>
                <c:pt idx="77">
                  <c:v>7800000</c:v>
                </c:pt>
                <c:pt idx="78">
                  <c:v>7900000</c:v>
                </c:pt>
                <c:pt idx="79">
                  <c:v>8000000</c:v>
                </c:pt>
                <c:pt idx="80">
                  <c:v>8100000</c:v>
                </c:pt>
                <c:pt idx="81">
                  <c:v>8200000</c:v>
                </c:pt>
                <c:pt idx="82">
                  <c:v>8300000</c:v>
                </c:pt>
              </c:numCache>
            </c:numRef>
          </c:cat>
          <c:val>
            <c:numRef>
              <c:f>Sheet1!$M$7:$M$89</c:f>
              <c:numCache>
                <c:formatCode>General</c:formatCode>
                <c:ptCount val="83"/>
                <c:pt idx="0">
                  <c:v>0</c:v>
                </c:pt>
                <c:pt idx="1">
                  <c:v>87</c:v>
                </c:pt>
                <c:pt idx="2">
                  <c:v>866</c:v>
                </c:pt>
                <c:pt idx="3">
                  <c:v>2857</c:v>
                </c:pt>
                <c:pt idx="4">
                  <c:v>6421</c:v>
                </c:pt>
                <c:pt idx="5">
                  <c:v>10918</c:v>
                </c:pt>
                <c:pt idx="6">
                  <c:v>15450</c:v>
                </c:pt>
                <c:pt idx="7">
                  <c:v>20337</c:v>
                </c:pt>
                <c:pt idx="8">
                  <c:v>24346</c:v>
                </c:pt>
                <c:pt idx="9">
                  <c:v>27831</c:v>
                </c:pt>
                <c:pt idx="10">
                  <c:v>30521</c:v>
                </c:pt>
                <c:pt idx="11">
                  <c:v>32437</c:v>
                </c:pt>
                <c:pt idx="12">
                  <c:v>33626</c:v>
                </c:pt>
                <c:pt idx="13">
                  <c:v>34336</c:v>
                </c:pt>
                <c:pt idx="14">
                  <c:v>34386</c:v>
                </c:pt>
                <c:pt idx="15">
                  <c:v>34143</c:v>
                </c:pt>
                <c:pt idx="16">
                  <c:v>33978</c:v>
                </c:pt>
                <c:pt idx="17">
                  <c:v>32893</c:v>
                </c:pt>
                <c:pt idx="18">
                  <c:v>31927</c:v>
                </c:pt>
                <c:pt idx="19">
                  <c:v>31053</c:v>
                </c:pt>
                <c:pt idx="20">
                  <c:v>29802</c:v>
                </c:pt>
                <c:pt idx="21">
                  <c:v>28540</c:v>
                </c:pt>
                <c:pt idx="22">
                  <c:v>27323</c:v>
                </c:pt>
                <c:pt idx="23">
                  <c:v>25799</c:v>
                </c:pt>
                <c:pt idx="24">
                  <c:v>24292</c:v>
                </c:pt>
                <c:pt idx="25">
                  <c:v>23614</c:v>
                </c:pt>
                <c:pt idx="26">
                  <c:v>22205</c:v>
                </c:pt>
                <c:pt idx="27">
                  <c:v>20997</c:v>
                </c:pt>
                <c:pt idx="28">
                  <c:v>19750</c:v>
                </c:pt>
                <c:pt idx="29">
                  <c:v>18583</c:v>
                </c:pt>
                <c:pt idx="30">
                  <c:v>17758</c:v>
                </c:pt>
                <c:pt idx="31">
                  <c:v>16859</c:v>
                </c:pt>
                <c:pt idx="32">
                  <c:v>15693</c:v>
                </c:pt>
                <c:pt idx="33">
                  <c:v>14692</c:v>
                </c:pt>
                <c:pt idx="34">
                  <c:v>14014</c:v>
                </c:pt>
                <c:pt idx="35">
                  <c:v>13189</c:v>
                </c:pt>
                <c:pt idx="36">
                  <c:v>12511</c:v>
                </c:pt>
                <c:pt idx="37">
                  <c:v>11596</c:v>
                </c:pt>
                <c:pt idx="38">
                  <c:v>11278</c:v>
                </c:pt>
                <c:pt idx="39">
                  <c:v>10288</c:v>
                </c:pt>
                <c:pt idx="40">
                  <c:v>9714</c:v>
                </c:pt>
                <c:pt idx="41">
                  <c:v>9044</c:v>
                </c:pt>
                <c:pt idx="42">
                  <c:v>8646</c:v>
                </c:pt>
                <c:pt idx="43">
                  <c:v>8175</c:v>
                </c:pt>
                <c:pt idx="44">
                  <c:v>7854</c:v>
                </c:pt>
                <c:pt idx="45">
                  <c:v>7267</c:v>
                </c:pt>
                <c:pt idx="46">
                  <c:v>6869</c:v>
                </c:pt>
                <c:pt idx="47">
                  <c:v>6507</c:v>
                </c:pt>
                <c:pt idx="48">
                  <c:v>6009</c:v>
                </c:pt>
                <c:pt idx="49">
                  <c:v>5847</c:v>
                </c:pt>
                <c:pt idx="50">
                  <c:v>5333</c:v>
                </c:pt>
                <c:pt idx="51">
                  <c:v>5164</c:v>
                </c:pt>
                <c:pt idx="52">
                  <c:v>4819</c:v>
                </c:pt>
                <c:pt idx="53">
                  <c:v>4579</c:v>
                </c:pt>
                <c:pt idx="54">
                  <c:v>4295</c:v>
                </c:pt>
                <c:pt idx="55">
                  <c:v>4056</c:v>
                </c:pt>
                <c:pt idx="56">
                  <c:v>3971</c:v>
                </c:pt>
                <c:pt idx="57">
                  <c:v>3583</c:v>
                </c:pt>
                <c:pt idx="58">
                  <c:v>3432</c:v>
                </c:pt>
                <c:pt idx="59">
                  <c:v>3273</c:v>
                </c:pt>
                <c:pt idx="60">
                  <c:v>3148</c:v>
                </c:pt>
                <c:pt idx="61">
                  <c:v>2958</c:v>
                </c:pt>
                <c:pt idx="62">
                  <c:v>2687</c:v>
                </c:pt>
                <c:pt idx="63">
                  <c:v>2475</c:v>
                </c:pt>
                <c:pt idx="64">
                  <c:v>2450</c:v>
                </c:pt>
                <c:pt idx="65">
                  <c:v>2387</c:v>
                </c:pt>
                <c:pt idx="66">
                  <c:v>2327</c:v>
                </c:pt>
                <c:pt idx="67">
                  <c:v>2092</c:v>
                </c:pt>
                <c:pt idx="68">
                  <c:v>2073</c:v>
                </c:pt>
                <c:pt idx="69">
                  <c:v>1889</c:v>
                </c:pt>
                <c:pt idx="70">
                  <c:v>1754</c:v>
                </c:pt>
                <c:pt idx="71">
                  <c:v>1756</c:v>
                </c:pt>
                <c:pt idx="72">
                  <c:v>1597</c:v>
                </c:pt>
                <c:pt idx="73">
                  <c:v>1548</c:v>
                </c:pt>
                <c:pt idx="74">
                  <c:v>1522</c:v>
                </c:pt>
                <c:pt idx="75">
                  <c:v>1418</c:v>
                </c:pt>
                <c:pt idx="76">
                  <c:v>1313</c:v>
                </c:pt>
                <c:pt idx="77">
                  <c:v>1229</c:v>
                </c:pt>
                <c:pt idx="78">
                  <c:v>1202</c:v>
                </c:pt>
                <c:pt idx="79">
                  <c:v>1155</c:v>
                </c:pt>
                <c:pt idx="80">
                  <c:v>1044</c:v>
                </c:pt>
                <c:pt idx="81">
                  <c:v>1071</c:v>
                </c:pt>
                <c:pt idx="82">
                  <c:v>1012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88A-4DA1-B64E-942A4CF8C27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067089071"/>
        <c:axId val="2067103215"/>
      </c:areaChart>
      <c:catAx>
        <c:axId val="2067089071"/>
        <c:scaling>
          <c:orientation val="minMax"/>
        </c:scaling>
        <c:delete val="0"/>
        <c:axPos val="b"/>
        <c:numFmt formatCode="&quot;$&quot;#,##0_);[Red]\(&quot;$&quot;#,##0\)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8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67103215"/>
        <c:crosses val="autoZero"/>
        <c:auto val="1"/>
        <c:lblAlgn val="ctr"/>
        <c:lblOffset val="100"/>
        <c:noMultiLvlLbl val="0"/>
      </c:catAx>
      <c:valAx>
        <c:axId val="2067103215"/>
        <c:scaling>
          <c:orientation val="minMax"/>
          <c:max val="115000"/>
          <c:min val="0"/>
        </c:scaling>
        <c:delete val="0"/>
        <c:axPos val="l"/>
        <c:numFmt formatCode="General" sourceLinked="1"/>
        <c:majorTickMark val="out"/>
        <c:minorTickMark val="none"/>
        <c:tickLblPos val="none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67089071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solidFill>
        <a:schemeClr val="accent1"/>
      </a:solidFill>
      <a:round/>
    </a:ln>
    <a:effectLst/>
  </c:spPr>
  <c:txPr>
    <a:bodyPr/>
    <a:lstStyle/>
    <a:p>
      <a:pPr>
        <a:defRPr sz="1800">
          <a:solidFill>
            <a:sysClr val="windowText" lastClr="000000"/>
          </a:solidFill>
        </a:defRPr>
      </a:pPr>
      <a:endParaRPr lang="en-US"/>
    </a:p>
  </c:txPr>
  <c:externalData r:id="rId3">
    <c:autoUpdate val="0"/>
  </c:externalData>
  <c:userShapes r:id="rId4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60" b="0" i="0" u="none" strike="noStrike" kern="1200" spc="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Value after 20 years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60" b="0" i="0" u="none" strike="noStrike" kern="1200" spc="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areaChart>
        <c:grouping val="standard"/>
        <c:varyColors val="0"/>
        <c:ser>
          <c:idx val="0"/>
          <c:order val="0"/>
          <c:tx>
            <c:strRef>
              <c:f>Sheet1!$L$5</c:f>
              <c:strCache>
                <c:ptCount val="1"/>
                <c:pt idx="0">
                  <c:v>Low-risk investment</c:v>
                </c:pt>
              </c:strCache>
            </c:strRef>
          </c:tx>
          <c:spPr>
            <a:solidFill>
              <a:srgbClr val="CEE4AD">
                <a:alpha val="20000"/>
              </a:srgbClr>
            </a:solidFill>
            <a:ln>
              <a:solidFill>
                <a:srgbClr val="7CAA38"/>
              </a:solidFill>
            </a:ln>
            <a:effectLst/>
          </c:spPr>
          <c:cat>
            <c:numRef>
              <c:f>Sheet1!$K$7:$K$68</c:f>
              <c:numCache>
                <c:formatCode>"$"#,##0_);[Red]\("$"#,##0\)</c:formatCode>
                <c:ptCount val="62"/>
                <c:pt idx="0">
                  <c:v>100000</c:v>
                </c:pt>
                <c:pt idx="1">
                  <c:v>120000</c:v>
                </c:pt>
                <c:pt idx="2">
                  <c:v>140000</c:v>
                </c:pt>
                <c:pt idx="3">
                  <c:v>160000</c:v>
                </c:pt>
                <c:pt idx="4">
                  <c:v>180000</c:v>
                </c:pt>
                <c:pt idx="5">
                  <c:v>200000</c:v>
                </c:pt>
                <c:pt idx="6">
                  <c:v>220000</c:v>
                </c:pt>
                <c:pt idx="7">
                  <c:v>240000</c:v>
                </c:pt>
                <c:pt idx="8">
                  <c:v>260000</c:v>
                </c:pt>
                <c:pt idx="9">
                  <c:v>280000</c:v>
                </c:pt>
                <c:pt idx="10">
                  <c:v>300000</c:v>
                </c:pt>
                <c:pt idx="11">
                  <c:v>320000</c:v>
                </c:pt>
                <c:pt idx="12">
                  <c:v>340000</c:v>
                </c:pt>
                <c:pt idx="13">
                  <c:v>360000</c:v>
                </c:pt>
                <c:pt idx="14">
                  <c:v>380000</c:v>
                </c:pt>
                <c:pt idx="15">
                  <c:v>400000</c:v>
                </c:pt>
                <c:pt idx="16">
                  <c:v>420000</c:v>
                </c:pt>
                <c:pt idx="17">
                  <c:v>440000</c:v>
                </c:pt>
                <c:pt idx="18">
                  <c:v>460000</c:v>
                </c:pt>
                <c:pt idx="19">
                  <c:v>480000</c:v>
                </c:pt>
                <c:pt idx="20">
                  <c:v>500000</c:v>
                </c:pt>
                <c:pt idx="21">
                  <c:v>520000</c:v>
                </c:pt>
                <c:pt idx="22">
                  <c:v>540000</c:v>
                </c:pt>
                <c:pt idx="23">
                  <c:v>560000</c:v>
                </c:pt>
                <c:pt idx="24">
                  <c:v>580000</c:v>
                </c:pt>
                <c:pt idx="25">
                  <c:v>600000</c:v>
                </c:pt>
                <c:pt idx="26">
                  <c:v>620000</c:v>
                </c:pt>
                <c:pt idx="27">
                  <c:v>640000</c:v>
                </c:pt>
                <c:pt idx="28">
                  <c:v>660000</c:v>
                </c:pt>
                <c:pt idx="29">
                  <c:v>680000</c:v>
                </c:pt>
                <c:pt idx="30">
                  <c:v>700000</c:v>
                </c:pt>
                <c:pt idx="31">
                  <c:v>720000</c:v>
                </c:pt>
                <c:pt idx="32">
                  <c:v>740000</c:v>
                </c:pt>
                <c:pt idx="33">
                  <c:v>760000</c:v>
                </c:pt>
                <c:pt idx="34">
                  <c:v>780000</c:v>
                </c:pt>
                <c:pt idx="35">
                  <c:v>800000</c:v>
                </c:pt>
                <c:pt idx="36">
                  <c:v>820000</c:v>
                </c:pt>
                <c:pt idx="37">
                  <c:v>840000</c:v>
                </c:pt>
                <c:pt idx="38">
                  <c:v>860000</c:v>
                </c:pt>
                <c:pt idx="39">
                  <c:v>880000</c:v>
                </c:pt>
                <c:pt idx="40">
                  <c:v>900000</c:v>
                </c:pt>
                <c:pt idx="41">
                  <c:v>920000</c:v>
                </c:pt>
                <c:pt idx="42">
                  <c:v>940000</c:v>
                </c:pt>
                <c:pt idx="43">
                  <c:v>960000</c:v>
                </c:pt>
                <c:pt idx="44">
                  <c:v>980000</c:v>
                </c:pt>
                <c:pt idx="45">
                  <c:v>1000000</c:v>
                </c:pt>
                <c:pt idx="46">
                  <c:v>1020000</c:v>
                </c:pt>
                <c:pt idx="47">
                  <c:v>1040000</c:v>
                </c:pt>
                <c:pt idx="48">
                  <c:v>1060000</c:v>
                </c:pt>
                <c:pt idx="49">
                  <c:v>1080000</c:v>
                </c:pt>
                <c:pt idx="50">
                  <c:v>1100000</c:v>
                </c:pt>
                <c:pt idx="51">
                  <c:v>1120000</c:v>
                </c:pt>
                <c:pt idx="52">
                  <c:v>1140000</c:v>
                </c:pt>
                <c:pt idx="53">
                  <c:v>1160000</c:v>
                </c:pt>
                <c:pt idx="54">
                  <c:v>1180000</c:v>
                </c:pt>
                <c:pt idx="55">
                  <c:v>1200000</c:v>
                </c:pt>
                <c:pt idx="56">
                  <c:v>1220000</c:v>
                </c:pt>
                <c:pt idx="57">
                  <c:v>1240000</c:v>
                </c:pt>
                <c:pt idx="58">
                  <c:v>1260000</c:v>
                </c:pt>
                <c:pt idx="59">
                  <c:v>1280000</c:v>
                </c:pt>
                <c:pt idx="60">
                  <c:v>1300000</c:v>
                </c:pt>
                <c:pt idx="61">
                  <c:v>1320000</c:v>
                </c:pt>
              </c:numCache>
            </c:numRef>
          </c:cat>
          <c:val>
            <c:numRef>
              <c:f>Sheet1!$L$7:$L$68</c:f>
              <c:numCache>
                <c:formatCode>General</c:formatCode>
                <c:ptCount val="6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32</c:v>
                </c:pt>
                <c:pt idx="5">
                  <c:v>246</c:v>
                </c:pt>
                <c:pt idx="6">
                  <c:v>1258</c:v>
                </c:pt>
                <c:pt idx="7">
                  <c:v>4349</c:v>
                </c:pt>
                <c:pt idx="8">
                  <c:v>12016</c:v>
                </c:pt>
                <c:pt idx="9">
                  <c:v>25343</c:v>
                </c:pt>
                <c:pt idx="10">
                  <c:v>43525</c:v>
                </c:pt>
                <c:pt idx="11">
                  <c:v>64961</c:v>
                </c:pt>
                <c:pt idx="12">
                  <c:v>85161</c:v>
                </c:pt>
                <c:pt idx="13">
                  <c:v>99533</c:v>
                </c:pt>
                <c:pt idx="14">
                  <c:v>106142</c:v>
                </c:pt>
                <c:pt idx="15">
                  <c:v>104652</c:v>
                </c:pt>
                <c:pt idx="16">
                  <c:v>96494</c:v>
                </c:pt>
                <c:pt idx="17">
                  <c:v>83708</c:v>
                </c:pt>
                <c:pt idx="18">
                  <c:v>69519</c:v>
                </c:pt>
                <c:pt idx="19">
                  <c:v>55674</c:v>
                </c:pt>
                <c:pt idx="20">
                  <c:v>42612</c:v>
                </c:pt>
                <c:pt idx="21">
                  <c:v>31570</c:v>
                </c:pt>
                <c:pt idx="22">
                  <c:v>23261</c:v>
                </c:pt>
                <c:pt idx="23">
                  <c:v>16290</c:v>
                </c:pt>
                <c:pt idx="24">
                  <c:v>11328</c:v>
                </c:pt>
                <c:pt idx="25">
                  <c:v>7725</c:v>
                </c:pt>
                <c:pt idx="26">
                  <c:v>5167</c:v>
                </c:pt>
                <c:pt idx="27">
                  <c:v>3422</c:v>
                </c:pt>
                <c:pt idx="28">
                  <c:v>2187</c:v>
                </c:pt>
                <c:pt idx="29">
                  <c:v>1367</c:v>
                </c:pt>
                <c:pt idx="30">
                  <c:v>924</c:v>
                </c:pt>
                <c:pt idx="31">
                  <c:v>579</c:v>
                </c:pt>
                <c:pt idx="32">
                  <c:v>356</c:v>
                </c:pt>
                <c:pt idx="33">
                  <c:v>223</c:v>
                </c:pt>
                <c:pt idx="34">
                  <c:v>151</c:v>
                </c:pt>
                <c:pt idx="35">
                  <c:v>91</c:v>
                </c:pt>
                <c:pt idx="36">
                  <c:v>45</c:v>
                </c:pt>
                <c:pt idx="37">
                  <c:v>29</c:v>
                </c:pt>
                <c:pt idx="38">
                  <c:v>19</c:v>
                </c:pt>
                <c:pt idx="39">
                  <c:v>20</c:v>
                </c:pt>
                <c:pt idx="40">
                  <c:v>9</c:v>
                </c:pt>
                <c:pt idx="41">
                  <c:v>6</c:v>
                </c:pt>
                <c:pt idx="42">
                  <c:v>1</c:v>
                </c:pt>
                <c:pt idx="43">
                  <c:v>1</c:v>
                </c:pt>
                <c:pt idx="44">
                  <c:v>4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043-4D39-B119-9DA21C4EF170}"/>
            </c:ext>
          </c:extLst>
        </c:ser>
        <c:ser>
          <c:idx val="1"/>
          <c:order val="1"/>
          <c:tx>
            <c:strRef>
              <c:f>Sheet1!$M$5</c:f>
              <c:strCache>
                <c:ptCount val="1"/>
                <c:pt idx="0">
                  <c:v>High-risk investment</c:v>
                </c:pt>
              </c:strCache>
            </c:strRef>
          </c:tx>
          <c:spPr>
            <a:solidFill>
              <a:srgbClr val="F37575">
                <a:alpha val="20000"/>
              </a:srgbClr>
            </a:solidFill>
            <a:ln>
              <a:solidFill>
                <a:srgbClr val="BF1111"/>
              </a:solidFill>
            </a:ln>
            <a:effectLst/>
          </c:spPr>
          <c:cat>
            <c:numRef>
              <c:f>Sheet1!$K$7:$K$68</c:f>
              <c:numCache>
                <c:formatCode>"$"#,##0_);[Red]\("$"#,##0\)</c:formatCode>
                <c:ptCount val="62"/>
                <c:pt idx="0">
                  <c:v>100000</c:v>
                </c:pt>
                <c:pt idx="1">
                  <c:v>120000</c:v>
                </c:pt>
                <c:pt idx="2">
                  <c:v>140000</c:v>
                </c:pt>
                <c:pt idx="3">
                  <c:v>160000</c:v>
                </c:pt>
                <c:pt idx="4">
                  <c:v>180000</c:v>
                </c:pt>
                <c:pt idx="5">
                  <c:v>200000</c:v>
                </c:pt>
                <c:pt idx="6">
                  <c:v>220000</c:v>
                </c:pt>
                <c:pt idx="7">
                  <c:v>240000</c:v>
                </c:pt>
                <c:pt idx="8">
                  <c:v>260000</c:v>
                </c:pt>
                <c:pt idx="9">
                  <c:v>280000</c:v>
                </c:pt>
                <c:pt idx="10">
                  <c:v>300000</c:v>
                </c:pt>
                <c:pt idx="11">
                  <c:v>320000</c:v>
                </c:pt>
                <c:pt idx="12">
                  <c:v>340000</c:v>
                </c:pt>
                <c:pt idx="13">
                  <c:v>360000</c:v>
                </c:pt>
                <c:pt idx="14">
                  <c:v>380000</c:v>
                </c:pt>
                <c:pt idx="15">
                  <c:v>400000</c:v>
                </c:pt>
                <c:pt idx="16">
                  <c:v>420000</c:v>
                </c:pt>
                <c:pt idx="17">
                  <c:v>440000</c:v>
                </c:pt>
                <c:pt idx="18">
                  <c:v>460000</c:v>
                </c:pt>
                <c:pt idx="19">
                  <c:v>480000</c:v>
                </c:pt>
                <c:pt idx="20">
                  <c:v>500000</c:v>
                </c:pt>
                <c:pt idx="21">
                  <c:v>520000</c:v>
                </c:pt>
                <c:pt idx="22">
                  <c:v>540000</c:v>
                </c:pt>
                <c:pt idx="23">
                  <c:v>560000</c:v>
                </c:pt>
                <c:pt idx="24">
                  <c:v>580000</c:v>
                </c:pt>
                <c:pt idx="25">
                  <c:v>600000</c:v>
                </c:pt>
                <c:pt idx="26">
                  <c:v>620000</c:v>
                </c:pt>
                <c:pt idx="27">
                  <c:v>640000</c:v>
                </c:pt>
                <c:pt idx="28">
                  <c:v>660000</c:v>
                </c:pt>
                <c:pt idx="29">
                  <c:v>680000</c:v>
                </c:pt>
                <c:pt idx="30">
                  <c:v>700000</c:v>
                </c:pt>
                <c:pt idx="31">
                  <c:v>720000</c:v>
                </c:pt>
                <c:pt idx="32">
                  <c:v>740000</c:v>
                </c:pt>
                <c:pt idx="33">
                  <c:v>760000</c:v>
                </c:pt>
                <c:pt idx="34">
                  <c:v>780000</c:v>
                </c:pt>
                <c:pt idx="35">
                  <c:v>800000</c:v>
                </c:pt>
                <c:pt idx="36">
                  <c:v>820000</c:v>
                </c:pt>
                <c:pt idx="37">
                  <c:v>840000</c:v>
                </c:pt>
                <c:pt idx="38">
                  <c:v>860000</c:v>
                </c:pt>
                <c:pt idx="39">
                  <c:v>880000</c:v>
                </c:pt>
                <c:pt idx="40">
                  <c:v>900000</c:v>
                </c:pt>
                <c:pt idx="41">
                  <c:v>920000</c:v>
                </c:pt>
                <c:pt idx="42">
                  <c:v>940000</c:v>
                </c:pt>
                <c:pt idx="43">
                  <c:v>960000</c:v>
                </c:pt>
                <c:pt idx="44">
                  <c:v>980000</c:v>
                </c:pt>
                <c:pt idx="45">
                  <c:v>1000000</c:v>
                </c:pt>
                <c:pt idx="46">
                  <c:v>1020000</c:v>
                </c:pt>
                <c:pt idx="47">
                  <c:v>1040000</c:v>
                </c:pt>
                <c:pt idx="48">
                  <c:v>1060000</c:v>
                </c:pt>
                <c:pt idx="49">
                  <c:v>1080000</c:v>
                </c:pt>
                <c:pt idx="50">
                  <c:v>1100000</c:v>
                </c:pt>
                <c:pt idx="51">
                  <c:v>1120000</c:v>
                </c:pt>
                <c:pt idx="52">
                  <c:v>1140000</c:v>
                </c:pt>
                <c:pt idx="53">
                  <c:v>1160000</c:v>
                </c:pt>
                <c:pt idx="54">
                  <c:v>1180000</c:v>
                </c:pt>
                <c:pt idx="55">
                  <c:v>1200000</c:v>
                </c:pt>
                <c:pt idx="56">
                  <c:v>1220000</c:v>
                </c:pt>
                <c:pt idx="57">
                  <c:v>1240000</c:v>
                </c:pt>
                <c:pt idx="58">
                  <c:v>1260000</c:v>
                </c:pt>
                <c:pt idx="59">
                  <c:v>1280000</c:v>
                </c:pt>
                <c:pt idx="60">
                  <c:v>1300000</c:v>
                </c:pt>
                <c:pt idx="61">
                  <c:v>1320000</c:v>
                </c:pt>
              </c:numCache>
            </c:numRef>
          </c:cat>
          <c:val>
            <c:numRef>
              <c:f>Sheet1!$M$7:$M$68</c:f>
              <c:numCache>
                <c:formatCode>General</c:formatCode>
                <c:ptCount val="62"/>
                <c:pt idx="0">
                  <c:v>10</c:v>
                </c:pt>
                <c:pt idx="1">
                  <c:v>98</c:v>
                </c:pt>
                <c:pt idx="2">
                  <c:v>382</c:v>
                </c:pt>
                <c:pt idx="3">
                  <c:v>1124</c:v>
                </c:pt>
                <c:pt idx="4">
                  <c:v>2287</c:v>
                </c:pt>
                <c:pt idx="5">
                  <c:v>4467</c:v>
                </c:pt>
                <c:pt idx="6">
                  <c:v>7196</c:v>
                </c:pt>
                <c:pt idx="7">
                  <c:v>10794</c:v>
                </c:pt>
                <c:pt idx="8">
                  <c:v>15193</c:v>
                </c:pt>
                <c:pt idx="9">
                  <c:v>19495</c:v>
                </c:pt>
                <c:pt idx="10">
                  <c:v>23800</c:v>
                </c:pt>
                <c:pt idx="11">
                  <c:v>28475</c:v>
                </c:pt>
                <c:pt idx="12">
                  <c:v>32560</c:v>
                </c:pt>
                <c:pt idx="13">
                  <c:v>35351</c:v>
                </c:pt>
                <c:pt idx="14">
                  <c:v>38034</c:v>
                </c:pt>
                <c:pt idx="15">
                  <c:v>39952</c:v>
                </c:pt>
                <c:pt idx="16">
                  <c:v>41366</c:v>
                </c:pt>
                <c:pt idx="17">
                  <c:v>41984</c:v>
                </c:pt>
                <c:pt idx="18">
                  <c:v>41590</c:v>
                </c:pt>
                <c:pt idx="19">
                  <c:v>41399</c:v>
                </c:pt>
                <c:pt idx="20">
                  <c:v>40171</c:v>
                </c:pt>
                <c:pt idx="21">
                  <c:v>39183</c:v>
                </c:pt>
                <c:pt idx="22">
                  <c:v>37766</c:v>
                </c:pt>
                <c:pt idx="23">
                  <c:v>35644</c:v>
                </c:pt>
                <c:pt idx="24">
                  <c:v>34057</c:v>
                </c:pt>
                <c:pt idx="25">
                  <c:v>31949</c:v>
                </c:pt>
                <c:pt idx="26">
                  <c:v>29861</c:v>
                </c:pt>
                <c:pt idx="27">
                  <c:v>27879</c:v>
                </c:pt>
                <c:pt idx="28">
                  <c:v>25824</c:v>
                </c:pt>
                <c:pt idx="29">
                  <c:v>24144</c:v>
                </c:pt>
                <c:pt idx="30">
                  <c:v>22353</c:v>
                </c:pt>
                <c:pt idx="31">
                  <c:v>20638</c:v>
                </c:pt>
                <c:pt idx="32">
                  <c:v>18721</c:v>
                </c:pt>
                <c:pt idx="33">
                  <c:v>17303</c:v>
                </c:pt>
                <c:pt idx="34">
                  <c:v>15620</c:v>
                </c:pt>
                <c:pt idx="35">
                  <c:v>14275</c:v>
                </c:pt>
                <c:pt idx="36">
                  <c:v>12784</c:v>
                </c:pt>
                <c:pt idx="37">
                  <c:v>12058</c:v>
                </c:pt>
                <c:pt idx="38">
                  <c:v>10784</c:v>
                </c:pt>
                <c:pt idx="39">
                  <c:v>9769</c:v>
                </c:pt>
                <c:pt idx="40">
                  <c:v>9061</c:v>
                </c:pt>
                <c:pt idx="41">
                  <c:v>8070</c:v>
                </c:pt>
                <c:pt idx="42">
                  <c:v>7339</c:v>
                </c:pt>
                <c:pt idx="43">
                  <c:v>6556</c:v>
                </c:pt>
                <c:pt idx="44">
                  <c:v>5995</c:v>
                </c:pt>
                <c:pt idx="45">
                  <c:v>5475</c:v>
                </c:pt>
                <c:pt idx="46">
                  <c:v>5015</c:v>
                </c:pt>
                <c:pt idx="47">
                  <c:v>4418</c:v>
                </c:pt>
                <c:pt idx="48">
                  <c:v>4032</c:v>
                </c:pt>
                <c:pt idx="49">
                  <c:v>3594</c:v>
                </c:pt>
                <c:pt idx="50">
                  <c:v>3249</c:v>
                </c:pt>
                <c:pt idx="51">
                  <c:v>2946</c:v>
                </c:pt>
                <c:pt idx="52">
                  <c:v>2732</c:v>
                </c:pt>
                <c:pt idx="53">
                  <c:v>2432</c:v>
                </c:pt>
                <c:pt idx="54">
                  <c:v>2150</c:v>
                </c:pt>
                <c:pt idx="55">
                  <c:v>1903</c:v>
                </c:pt>
                <c:pt idx="56">
                  <c:v>1757</c:v>
                </c:pt>
                <c:pt idx="57">
                  <c:v>1527</c:v>
                </c:pt>
                <c:pt idx="58">
                  <c:v>1455</c:v>
                </c:pt>
                <c:pt idx="59">
                  <c:v>1292</c:v>
                </c:pt>
                <c:pt idx="60">
                  <c:v>1170</c:v>
                </c:pt>
                <c:pt idx="61">
                  <c:v>1107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043-4D39-B119-9DA21C4EF17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067089071"/>
        <c:axId val="2067103215"/>
      </c:areaChart>
      <c:catAx>
        <c:axId val="2067089071"/>
        <c:scaling>
          <c:orientation val="minMax"/>
        </c:scaling>
        <c:delete val="0"/>
        <c:axPos val="b"/>
        <c:numFmt formatCode="&quot;$&quot;#,##0_);[Red]\(&quot;$&quot;#,##0\)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8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67103215"/>
        <c:crosses val="autoZero"/>
        <c:auto val="1"/>
        <c:lblAlgn val="ctr"/>
        <c:lblOffset val="100"/>
        <c:noMultiLvlLbl val="0"/>
      </c:catAx>
      <c:valAx>
        <c:axId val="2067103215"/>
        <c:scaling>
          <c:orientation val="minMax"/>
          <c:max val="107000"/>
          <c:min val="0"/>
        </c:scaling>
        <c:delete val="0"/>
        <c:axPos val="l"/>
        <c:numFmt formatCode="General" sourceLinked="1"/>
        <c:majorTickMark val="out"/>
        <c:minorTickMark val="none"/>
        <c:tickLblPos val="none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67089071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solidFill>
        <a:schemeClr val="accent1"/>
      </a:solidFill>
      <a:round/>
    </a:ln>
    <a:effectLst/>
  </c:spPr>
  <c:txPr>
    <a:bodyPr/>
    <a:lstStyle/>
    <a:p>
      <a:pPr>
        <a:defRPr sz="1800">
          <a:solidFill>
            <a:sysClr val="windowText" lastClr="000000"/>
          </a:solidFill>
        </a:defRPr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60" b="0" i="0" u="none" strike="noStrike" kern="1200" spc="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Value after 40 years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60" b="0" i="0" u="none" strike="noStrike" kern="1200" spc="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areaChart>
        <c:grouping val="standard"/>
        <c:varyColors val="0"/>
        <c:ser>
          <c:idx val="0"/>
          <c:order val="0"/>
          <c:tx>
            <c:strRef>
              <c:f>Sheet1!$L$5</c:f>
              <c:strCache>
                <c:ptCount val="1"/>
                <c:pt idx="0">
                  <c:v>Low-risk investment</c:v>
                </c:pt>
              </c:strCache>
            </c:strRef>
          </c:tx>
          <c:spPr>
            <a:solidFill>
              <a:srgbClr val="CEE4AD">
                <a:alpha val="20000"/>
              </a:srgbClr>
            </a:solidFill>
            <a:ln>
              <a:solidFill>
                <a:srgbClr val="7CAA38"/>
              </a:solidFill>
            </a:ln>
            <a:effectLst/>
          </c:spPr>
          <c:cat>
            <c:numRef>
              <c:f>Sheet1!$K$7:$K$100</c:f>
              <c:numCache>
                <c:formatCode>"$"#,##0_);[Red]\("$"#,##0\)</c:formatCode>
                <c:ptCount val="94"/>
                <c:pt idx="0">
                  <c:v>100000</c:v>
                </c:pt>
                <c:pt idx="1">
                  <c:v>200000</c:v>
                </c:pt>
                <c:pt idx="2">
                  <c:v>300000</c:v>
                </c:pt>
                <c:pt idx="3">
                  <c:v>400000</c:v>
                </c:pt>
                <c:pt idx="4">
                  <c:v>500000</c:v>
                </c:pt>
                <c:pt idx="5">
                  <c:v>600000</c:v>
                </c:pt>
                <c:pt idx="6">
                  <c:v>700000</c:v>
                </c:pt>
                <c:pt idx="7">
                  <c:v>800000</c:v>
                </c:pt>
                <c:pt idx="8">
                  <c:v>900000</c:v>
                </c:pt>
                <c:pt idx="9">
                  <c:v>1000000</c:v>
                </c:pt>
                <c:pt idx="10">
                  <c:v>1100000</c:v>
                </c:pt>
                <c:pt idx="11">
                  <c:v>1200000</c:v>
                </c:pt>
                <c:pt idx="12">
                  <c:v>1300000</c:v>
                </c:pt>
                <c:pt idx="13">
                  <c:v>1400000</c:v>
                </c:pt>
                <c:pt idx="14">
                  <c:v>1500000</c:v>
                </c:pt>
                <c:pt idx="15">
                  <c:v>1600000</c:v>
                </c:pt>
                <c:pt idx="16">
                  <c:v>1700000</c:v>
                </c:pt>
                <c:pt idx="17">
                  <c:v>1800000</c:v>
                </c:pt>
                <c:pt idx="18">
                  <c:v>1900000</c:v>
                </c:pt>
                <c:pt idx="19">
                  <c:v>2000000</c:v>
                </c:pt>
                <c:pt idx="20">
                  <c:v>2100000</c:v>
                </c:pt>
                <c:pt idx="21">
                  <c:v>2200000</c:v>
                </c:pt>
                <c:pt idx="22">
                  <c:v>2300000</c:v>
                </c:pt>
                <c:pt idx="23">
                  <c:v>2400000</c:v>
                </c:pt>
                <c:pt idx="24">
                  <c:v>2500000</c:v>
                </c:pt>
                <c:pt idx="25">
                  <c:v>2600000</c:v>
                </c:pt>
                <c:pt idx="26">
                  <c:v>2700000</c:v>
                </c:pt>
                <c:pt idx="27">
                  <c:v>2800000</c:v>
                </c:pt>
                <c:pt idx="28">
                  <c:v>2900000</c:v>
                </c:pt>
                <c:pt idx="29">
                  <c:v>3000000</c:v>
                </c:pt>
                <c:pt idx="30">
                  <c:v>3100000</c:v>
                </c:pt>
                <c:pt idx="31">
                  <c:v>3200000</c:v>
                </c:pt>
                <c:pt idx="32">
                  <c:v>3300000</c:v>
                </c:pt>
                <c:pt idx="33">
                  <c:v>3400000</c:v>
                </c:pt>
                <c:pt idx="34">
                  <c:v>3500000</c:v>
                </c:pt>
                <c:pt idx="35">
                  <c:v>3600000</c:v>
                </c:pt>
                <c:pt idx="36">
                  <c:v>3700000</c:v>
                </c:pt>
                <c:pt idx="37">
                  <c:v>3800000</c:v>
                </c:pt>
                <c:pt idx="38">
                  <c:v>3900000</c:v>
                </c:pt>
                <c:pt idx="39">
                  <c:v>4000000</c:v>
                </c:pt>
                <c:pt idx="40">
                  <c:v>4100000</c:v>
                </c:pt>
                <c:pt idx="41">
                  <c:v>4200000</c:v>
                </c:pt>
                <c:pt idx="42">
                  <c:v>4300000</c:v>
                </c:pt>
                <c:pt idx="43">
                  <c:v>4400000</c:v>
                </c:pt>
                <c:pt idx="44">
                  <c:v>4500000</c:v>
                </c:pt>
                <c:pt idx="45">
                  <c:v>4600000</c:v>
                </c:pt>
                <c:pt idx="46">
                  <c:v>4700000</c:v>
                </c:pt>
                <c:pt idx="47">
                  <c:v>4800000</c:v>
                </c:pt>
                <c:pt idx="48">
                  <c:v>4900000</c:v>
                </c:pt>
                <c:pt idx="49">
                  <c:v>5000000</c:v>
                </c:pt>
                <c:pt idx="50">
                  <c:v>5100000</c:v>
                </c:pt>
                <c:pt idx="51">
                  <c:v>5200000</c:v>
                </c:pt>
                <c:pt idx="52">
                  <c:v>5300000</c:v>
                </c:pt>
                <c:pt idx="53">
                  <c:v>5400000</c:v>
                </c:pt>
                <c:pt idx="54">
                  <c:v>5500000</c:v>
                </c:pt>
                <c:pt idx="55">
                  <c:v>5600000</c:v>
                </c:pt>
                <c:pt idx="56">
                  <c:v>5700000</c:v>
                </c:pt>
                <c:pt idx="57">
                  <c:v>5800000</c:v>
                </c:pt>
                <c:pt idx="58">
                  <c:v>5900000</c:v>
                </c:pt>
                <c:pt idx="59">
                  <c:v>6000000</c:v>
                </c:pt>
                <c:pt idx="60">
                  <c:v>6100000</c:v>
                </c:pt>
                <c:pt idx="61">
                  <c:v>6200000</c:v>
                </c:pt>
                <c:pt idx="62">
                  <c:v>6300000</c:v>
                </c:pt>
                <c:pt idx="63">
                  <c:v>6400000</c:v>
                </c:pt>
                <c:pt idx="64">
                  <c:v>6500000</c:v>
                </c:pt>
                <c:pt idx="65">
                  <c:v>6600000</c:v>
                </c:pt>
                <c:pt idx="66">
                  <c:v>6700000</c:v>
                </c:pt>
                <c:pt idx="67">
                  <c:v>6800000</c:v>
                </c:pt>
                <c:pt idx="68">
                  <c:v>6900000</c:v>
                </c:pt>
                <c:pt idx="69">
                  <c:v>7000000</c:v>
                </c:pt>
                <c:pt idx="70">
                  <c:v>7100000</c:v>
                </c:pt>
                <c:pt idx="71">
                  <c:v>7200000</c:v>
                </c:pt>
                <c:pt idx="72">
                  <c:v>7300000</c:v>
                </c:pt>
                <c:pt idx="73">
                  <c:v>7400000</c:v>
                </c:pt>
                <c:pt idx="74">
                  <c:v>7500000</c:v>
                </c:pt>
                <c:pt idx="75">
                  <c:v>7600000</c:v>
                </c:pt>
                <c:pt idx="76">
                  <c:v>7700000</c:v>
                </c:pt>
                <c:pt idx="77">
                  <c:v>7800000</c:v>
                </c:pt>
                <c:pt idx="78">
                  <c:v>7900000</c:v>
                </c:pt>
                <c:pt idx="79">
                  <c:v>8000000</c:v>
                </c:pt>
                <c:pt idx="80">
                  <c:v>8100000</c:v>
                </c:pt>
                <c:pt idx="81">
                  <c:v>8200000</c:v>
                </c:pt>
                <c:pt idx="82">
                  <c:v>8300000</c:v>
                </c:pt>
                <c:pt idx="83">
                  <c:v>8400000</c:v>
                </c:pt>
                <c:pt idx="84">
                  <c:v>8500000</c:v>
                </c:pt>
                <c:pt idx="85">
                  <c:v>8600000</c:v>
                </c:pt>
                <c:pt idx="86">
                  <c:v>8700000</c:v>
                </c:pt>
                <c:pt idx="87">
                  <c:v>8800000</c:v>
                </c:pt>
                <c:pt idx="88">
                  <c:v>8900000</c:v>
                </c:pt>
                <c:pt idx="89">
                  <c:v>9000000</c:v>
                </c:pt>
                <c:pt idx="90">
                  <c:v>9100000</c:v>
                </c:pt>
                <c:pt idx="91">
                  <c:v>9200000</c:v>
                </c:pt>
                <c:pt idx="92">
                  <c:v>9300000</c:v>
                </c:pt>
                <c:pt idx="93">
                  <c:v>9400000</c:v>
                </c:pt>
              </c:numCache>
            </c:numRef>
          </c:cat>
          <c:val>
            <c:numRef>
              <c:f>Sheet1!$L$7:$L$100</c:f>
              <c:numCache>
                <c:formatCode>General</c:formatCode>
                <c:ptCount val="9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27</c:v>
                </c:pt>
                <c:pt idx="5">
                  <c:v>264</c:v>
                </c:pt>
                <c:pt idx="6">
                  <c:v>1765</c:v>
                </c:pt>
                <c:pt idx="7">
                  <c:v>6606</c:v>
                </c:pt>
                <c:pt idx="8">
                  <c:v>16512</c:v>
                </c:pt>
                <c:pt idx="9">
                  <c:v>32398</c:v>
                </c:pt>
                <c:pt idx="10">
                  <c:v>50002</c:v>
                </c:pt>
                <c:pt idx="11">
                  <c:v>67123</c:v>
                </c:pt>
                <c:pt idx="12">
                  <c:v>81560</c:v>
                </c:pt>
                <c:pt idx="13">
                  <c:v>89194</c:v>
                </c:pt>
                <c:pt idx="14">
                  <c:v>91753</c:v>
                </c:pt>
                <c:pt idx="15">
                  <c:v>88672</c:v>
                </c:pt>
                <c:pt idx="16">
                  <c:v>81827</c:v>
                </c:pt>
                <c:pt idx="17">
                  <c:v>73015</c:v>
                </c:pt>
                <c:pt idx="18">
                  <c:v>63189</c:v>
                </c:pt>
                <c:pt idx="19">
                  <c:v>52781</c:v>
                </c:pt>
                <c:pt idx="20">
                  <c:v>43215</c:v>
                </c:pt>
                <c:pt idx="21">
                  <c:v>35567</c:v>
                </c:pt>
                <c:pt idx="22">
                  <c:v>28334</c:v>
                </c:pt>
                <c:pt idx="23">
                  <c:v>22509</c:v>
                </c:pt>
                <c:pt idx="24">
                  <c:v>17496</c:v>
                </c:pt>
                <c:pt idx="25">
                  <c:v>13299</c:v>
                </c:pt>
                <c:pt idx="26">
                  <c:v>10117</c:v>
                </c:pt>
                <c:pt idx="27">
                  <c:v>8019</c:v>
                </c:pt>
                <c:pt idx="28">
                  <c:v>6202</c:v>
                </c:pt>
                <c:pt idx="29">
                  <c:v>4670</c:v>
                </c:pt>
                <c:pt idx="30">
                  <c:v>3434</c:v>
                </c:pt>
                <c:pt idx="31">
                  <c:v>2659</c:v>
                </c:pt>
                <c:pt idx="32">
                  <c:v>1897</c:v>
                </c:pt>
                <c:pt idx="33">
                  <c:v>1485</c:v>
                </c:pt>
                <c:pt idx="34">
                  <c:v>1124</c:v>
                </c:pt>
                <c:pt idx="35">
                  <c:v>799</c:v>
                </c:pt>
                <c:pt idx="36">
                  <c:v>580</c:v>
                </c:pt>
                <c:pt idx="37">
                  <c:v>462</c:v>
                </c:pt>
                <c:pt idx="38">
                  <c:v>350</c:v>
                </c:pt>
                <c:pt idx="39">
                  <c:v>274</c:v>
                </c:pt>
                <c:pt idx="40">
                  <c:v>207</c:v>
                </c:pt>
                <c:pt idx="41">
                  <c:v>145</c:v>
                </c:pt>
                <c:pt idx="42">
                  <c:v>126</c:v>
                </c:pt>
                <c:pt idx="43">
                  <c:v>64</c:v>
                </c:pt>
                <c:pt idx="44">
                  <c:v>58</c:v>
                </c:pt>
                <c:pt idx="45">
                  <c:v>56</c:v>
                </c:pt>
                <c:pt idx="46">
                  <c:v>43</c:v>
                </c:pt>
                <c:pt idx="47">
                  <c:v>32</c:v>
                </c:pt>
                <c:pt idx="48">
                  <c:v>21</c:v>
                </c:pt>
                <c:pt idx="49">
                  <c:v>18</c:v>
                </c:pt>
                <c:pt idx="50">
                  <c:v>17</c:v>
                </c:pt>
                <c:pt idx="51">
                  <c:v>10</c:v>
                </c:pt>
                <c:pt idx="52">
                  <c:v>6</c:v>
                </c:pt>
                <c:pt idx="53">
                  <c:v>3</c:v>
                </c:pt>
                <c:pt idx="54">
                  <c:v>3</c:v>
                </c:pt>
                <c:pt idx="55">
                  <c:v>1</c:v>
                </c:pt>
                <c:pt idx="56">
                  <c:v>1</c:v>
                </c:pt>
                <c:pt idx="57">
                  <c:v>2</c:v>
                </c:pt>
                <c:pt idx="58">
                  <c:v>3</c:v>
                </c:pt>
                <c:pt idx="59">
                  <c:v>1</c:v>
                </c:pt>
                <c:pt idx="60">
                  <c:v>1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1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  <c:pt idx="92">
                  <c:v>0</c:v>
                </c:pt>
                <c:pt idx="9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1C0-46E5-9AF6-AE01005C1602}"/>
            </c:ext>
          </c:extLst>
        </c:ser>
        <c:ser>
          <c:idx val="1"/>
          <c:order val="1"/>
          <c:tx>
            <c:strRef>
              <c:f>Sheet1!$M$5</c:f>
              <c:strCache>
                <c:ptCount val="1"/>
                <c:pt idx="0">
                  <c:v>High-risk investment</c:v>
                </c:pt>
              </c:strCache>
            </c:strRef>
          </c:tx>
          <c:spPr>
            <a:solidFill>
              <a:srgbClr val="F37575">
                <a:alpha val="20000"/>
              </a:srgbClr>
            </a:solidFill>
            <a:ln>
              <a:solidFill>
                <a:srgbClr val="BF1111"/>
              </a:solidFill>
            </a:ln>
            <a:effectLst/>
          </c:spPr>
          <c:cat>
            <c:numRef>
              <c:f>Sheet1!$K$7:$K$100</c:f>
              <c:numCache>
                <c:formatCode>"$"#,##0_);[Red]\("$"#,##0\)</c:formatCode>
                <c:ptCount val="94"/>
                <c:pt idx="0">
                  <c:v>100000</c:v>
                </c:pt>
                <c:pt idx="1">
                  <c:v>200000</c:v>
                </c:pt>
                <c:pt idx="2">
                  <c:v>300000</c:v>
                </c:pt>
                <c:pt idx="3">
                  <c:v>400000</c:v>
                </c:pt>
                <c:pt idx="4">
                  <c:v>500000</c:v>
                </c:pt>
                <c:pt idx="5">
                  <c:v>600000</c:v>
                </c:pt>
                <c:pt idx="6">
                  <c:v>700000</c:v>
                </c:pt>
                <c:pt idx="7">
                  <c:v>800000</c:v>
                </c:pt>
                <c:pt idx="8">
                  <c:v>900000</c:v>
                </c:pt>
                <c:pt idx="9">
                  <c:v>1000000</c:v>
                </c:pt>
                <c:pt idx="10">
                  <c:v>1100000</c:v>
                </c:pt>
                <c:pt idx="11">
                  <c:v>1200000</c:v>
                </c:pt>
                <c:pt idx="12">
                  <c:v>1300000</c:v>
                </c:pt>
                <c:pt idx="13">
                  <c:v>1400000</c:v>
                </c:pt>
                <c:pt idx="14">
                  <c:v>1500000</c:v>
                </c:pt>
                <c:pt idx="15">
                  <c:v>1600000</c:v>
                </c:pt>
                <c:pt idx="16">
                  <c:v>1700000</c:v>
                </c:pt>
                <c:pt idx="17">
                  <c:v>1800000</c:v>
                </c:pt>
                <c:pt idx="18">
                  <c:v>1900000</c:v>
                </c:pt>
                <c:pt idx="19">
                  <c:v>2000000</c:v>
                </c:pt>
                <c:pt idx="20">
                  <c:v>2100000</c:v>
                </c:pt>
                <c:pt idx="21">
                  <c:v>2200000</c:v>
                </c:pt>
                <c:pt idx="22">
                  <c:v>2300000</c:v>
                </c:pt>
                <c:pt idx="23">
                  <c:v>2400000</c:v>
                </c:pt>
                <c:pt idx="24">
                  <c:v>2500000</c:v>
                </c:pt>
                <c:pt idx="25">
                  <c:v>2600000</c:v>
                </c:pt>
                <c:pt idx="26">
                  <c:v>2700000</c:v>
                </c:pt>
                <c:pt idx="27">
                  <c:v>2800000</c:v>
                </c:pt>
                <c:pt idx="28">
                  <c:v>2900000</c:v>
                </c:pt>
                <c:pt idx="29">
                  <c:v>3000000</c:v>
                </c:pt>
                <c:pt idx="30">
                  <c:v>3100000</c:v>
                </c:pt>
                <c:pt idx="31">
                  <c:v>3200000</c:v>
                </c:pt>
                <c:pt idx="32">
                  <c:v>3300000</c:v>
                </c:pt>
                <c:pt idx="33">
                  <c:v>3400000</c:v>
                </c:pt>
                <c:pt idx="34">
                  <c:v>3500000</c:v>
                </c:pt>
                <c:pt idx="35">
                  <c:v>3600000</c:v>
                </c:pt>
                <c:pt idx="36">
                  <c:v>3700000</c:v>
                </c:pt>
                <c:pt idx="37">
                  <c:v>3800000</c:v>
                </c:pt>
                <c:pt idx="38">
                  <c:v>3900000</c:v>
                </c:pt>
                <c:pt idx="39">
                  <c:v>4000000</c:v>
                </c:pt>
                <c:pt idx="40">
                  <c:v>4100000</c:v>
                </c:pt>
                <c:pt idx="41">
                  <c:v>4200000</c:v>
                </c:pt>
                <c:pt idx="42">
                  <c:v>4300000</c:v>
                </c:pt>
                <c:pt idx="43">
                  <c:v>4400000</c:v>
                </c:pt>
                <c:pt idx="44">
                  <c:v>4500000</c:v>
                </c:pt>
                <c:pt idx="45">
                  <c:v>4600000</c:v>
                </c:pt>
                <c:pt idx="46">
                  <c:v>4700000</c:v>
                </c:pt>
                <c:pt idx="47">
                  <c:v>4800000</c:v>
                </c:pt>
                <c:pt idx="48">
                  <c:v>4900000</c:v>
                </c:pt>
                <c:pt idx="49">
                  <c:v>5000000</c:v>
                </c:pt>
                <c:pt idx="50">
                  <c:v>5100000</c:v>
                </c:pt>
                <c:pt idx="51">
                  <c:v>5200000</c:v>
                </c:pt>
                <c:pt idx="52">
                  <c:v>5300000</c:v>
                </c:pt>
                <c:pt idx="53">
                  <c:v>5400000</c:v>
                </c:pt>
                <c:pt idx="54">
                  <c:v>5500000</c:v>
                </c:pt>
                <c:pt idx="55">
                  <c:v>5600000</c:v>
                </c:pt>
                <c:pt idx="56">
                  <c:v>5700000</c:v>
                </c:pt>
                <c:pt idx="57">
                  <c:v>5800000</c:v>
                </c:pt>
                <c:pt idx="58">
                  <c:v>5900000</c:v>
                </c:pt>
                <c:pt idx="59">
                  <c:v>6000000</c:v>
                </c:pt>
                <c:pt idx="60">
                  <c:v>6100000</c:v>
                </c:pt>
                <c:pt idx="61">
                  <c:v>6200000</c:v>
                </c:pt>
                <c:pt idx="62">
                  <c:v>6300000</c:v>
                </c:pt>
                <c:pt idx="63">
                  <c:v>6400000</c:v>
                </c:pt>
                <c:pt idx="64">
                  <c:v>6500000</c:v>
                </c:pt>
                <c:pt idx="65">
                  <c:v>6600000</c:v>
                </c:pt>
                <c:pt idx="66">
                  <c:v>6700000</c:v>
                </c:pt>
                <c:pt idx="67">
                  <c:v>6800000</c:v>
                </c:pt>
                <c:pt idx="68">
                  <c:v>6900000</c:v>
                </c:pt>
                <c:pt idx="69">
                  <c:v>7000000</c:v>
                </c:pt>
                <c:pt idx="70">
                  <c:v>7100000</c:v>
                </c:pt>
                <c:pt idx="71">
                  <c:v>7200000</c:v>
                </c:pt>
                <c:pt idx="72">
                  <c:v>7300000</c:v>
                </c:pt>
                <c:pt idx="73">
                  <c:v>7400000</c:v>
                </c:pt>
                <c:pt idx="74">
                  <c:v>7500000</c:v>
                </c:pt>
                <c:pt idx="75">
                  <c:v>7600000</c:v>
                </c:pt>
                <c:pt idx="76">
                  <c:v>7700000</c:v>
                </c:pt>
                <c:pt idx="77">
                  <c:v>7800000</c:v>
                </c:pt>
                <c:pt idx="78">
                  <c:v>7900000</c:v>
                </c:pt>
                <c:pt idx="79">
                  <c:v>8000000</c:v>
                </c:pt>
                <c:pt idx="80">
                  <c:v>8100000</c:v>
                </c:pt>
                <c:pt idx="81">
                  <c:v>8200000</c:v>
                </c:pt>
                <c:pt idx="82">
                  <c:v>8300000</c:v>
                </c:pt>
                <c:pt idx="83">
                  <c:v>8400000</c:v>
                </c:pt>
                <c:pt idx="84">
                  <c:v>8500000</c:v>
                </c:pt>
                <c:pt idx="85">
                  <c:v>8600000</c:v>
                </c:pt>
                <c:pt idx="86">
                  <c:v>8700000</c:v>
                </c:pt>
                <c:pt idx="87">
                  <c:v>8800000</c:v>
                </c:pt>
                <c:pt idx="88">
                  <c:v>8900000</c:v>
                </c:pt>
                <c:pt idx="89">
                  <c:v>9000000</c:v>
                </c:pt>
                <c:pt idx="90">
                  <c:v>9100000</c:v>
                </c:pt>
                <c:pt idx="91">
                  <c:v>9200000</c:v>
                </c:pt>
                <c:pt idx="92">
                  <c:v>9300000</c:v>
                </c:pt>
                <c:pt idx="93">
                  <c:v>9400000</c:v>
                </c:pt>
              </c:numCache>
            </c:numRef>
          </c:cat>
          <c:val>
            <c:numRef>
              <c:f>Sheet1!$M$7:$M$100</c:f>
              <c:numCache>
                <c:formatCode>General</c:formatCode>
                <c:ptCount val="94"/>
                <c:pt idx="0">
                  <c:v>0</c:v>
                </c:pt>
                <c:pt idx="1">
                  <c:v>0</c:v>
                </c:pt>
                <c:pt idx="2">
                  <c:v>53</c:v>
                </c:pt>
                <c:pt idx="3">
                  <c:v>318</c:v>
                </c:pt>
                <c:pt idx="4">
                  <c:v>1090</c:v>
                </c:pt>
                <c:pt idx="5">
                  <c:v>2539</c:v>
                </c:pt>
                <c:pt idx="6">
                  <c:v>4638</c:v>
                </c:pt>
                <c:pt idx="7">
                  <c:v>7174</c:v>
                </c:pt>
                <c:pt idx="8">
                  <c:v>9998</c:v>
                </c:pt>
                <c:pt idx="9">
                  <c:v>13237</c:v>
                </c:pt>
                <c:pt idx="10">
                  <c:v>16076</c:v>
                </c:pt>
                <c:pt idx="11">
                  <c:v>18600</c:v>
                </c:pt>
                <c:pt idx="12">
                  <c:v>21217</c:v>
                </c:pt>
                <c:pt idx="13">
                  <c:v>22925</c:v>
                </c:pt>
                <c:pt idx="14">
                  <c:v>24762</c:v>
                </c:pt>
                <c:pt idx="15">
                  <c:v>26173</c:v>
                </c:pt>
                <c:pt idx="16">
                  <c:v>26996</c:v>
                </c:pt>
                <c:pt idx="17">
                  <c:v>27762</c:v>
                </c:pt>
                <c:pt idx="18">
                  <c:v>27950</c:v>
                </c:pt>
                <c:pt idx="19">
                  <c:v>28349</c:v>
                </c:pt>
                <c:pt idx="20">
                  <c:v>27809</c:v>
                </c:pt>
                <c:pt idx="21">
                  <c:v>27633</c:v>
                </c:pt>
                <c:pt idx="22">
                  <c:v>27304</c:v>
                </c:pt>
                <c:pt idx="23">
                  <c:v>26726</c:v>
                </c:pt>
                <c:pt idx="24">
                  <c:v>26126</c:v>
                </c:pt>
                <c:pt idx="25">
                  <c:v>25331</c:v>
                </c:pt>
                <c:pt idx="26">
                  <c:v>24329</c:v>
                </c:pt>
                <c:pt idx="27">
                  <c:v>23864</c:v>
                </c:pt>
                <c:pt idx="28">
                  <c:v>22850</c:v>
                </c:pt>
                <c:pt idx="29">
                  <c:v>22119</c:v>
                </c:pt>
                <c:pt idx="30">
                  <c:v>21258</c:v>
                </c:pt>
                <c:pt idx="31">
                  <c:v>20260</c:v>
                </c:pt>
                <c:pt idx="32">
                  <c:v>19482</c:v>
                </c:pt>
                <c:pt idx="33">
                  <c:v>18783</c:v>
                </c:pt>
                <c:pt idx="34">
                  <c:v>18055</c:v>
                </c:pt>
                <c:pt idx="35">
                  <c:v>17282</c:v>
                </c:pt>
                <c:pt idx="36">
                  <c:v>16447</c:v>
                </c:pt>
                <c:pt idx="37">
                  <c:v>15486</c:v>
                </c:pt>
                <c:pt idx="38">
                  <c:v>14900</c:v>
                </c:pt>
                <c:pt idx="39">
                  <c:v>13872</c:v>
                </c:pt>
                <c:pt idx="40">
                  <c:v>13516</c:v>
                </c:pt>
                <c:pt idx="41">
                  <c:v>12929</c:v>
                </c:pt>
                <c:pt idx="42">
                  <c:v>12159</c:v>
                </c:pt>
                <c:pt idx="43">
                  <c:v>11529</c:v>
                </c:pt>
                <c:pt idx="44">
                  <c:v>11091</c:v>
                </c:pt>
                <c:pt idx="45">
                  <c:v>10587</c:v>
                </c:pt>
                <c:pt idx="46">
                  <c:v>9955</c:v>
                </c:pt>
                <c:pt idx="47">
                  <c:v>9482</c:v>
                </c:pt>
                <c:pt idx="48">
                  <c:v>9052</c:v>
                </c:pt>
                <c:pt idx="49">
                  <c:v>8613</c:v>
                </c:pt>
                <c:pt idx="50">
                  <c:v>8340</c:v>
                </c:pt>
                <c:pt idx="51">
                  <c:v>7896</c:v>
                </c:pt>
                <c:pt idx="52">
                  <c:v>7422</c:v>
                </c:pt>
                <c:pt idx="53">
                  <c:v>7046</c:v>
                </c:pt>
                <c:pt idx="54">
                  <c:v>6711</c:v>
                </c:pt>
                <c:pt idx="55">
                  <c:v>6492</c:v>
                </c:pt>
                <c:pt idx="56">
                  <c:v>6030</c:v>
                </c:pt>
                <c:pt idx="57">
                  <c:v>5802</c:v>
                </c:pt>
                <c:pt idx="58">
                  <c:v>5484</c:v>
                </c:pt>
                <c:pt idx="59">
                  <c:v>5380</c:v>
                </c:pt>
                <c:pt idx="60">
                  <c:v>4961</c:v>
                </c:pt>
                <c:pt idx="61">
                  <c:v>4752</c:v>
                </c:pt>
                <c:pt idx="62">
                  <c:v>4454</c:v>
                </c:pt>
                <c:pt idx="63">
                  <c:v>4364</c:v>
                </c:pt>
                <c:pt idx="64">
                  <c:v>4196</c:v>
                </c:pt>
                <c:pt idx="65">
                  <c:v>3926</c:v>
                </c:pt>
                <c:pt idx="66">
                  <c:v>3900</c:v>
                </c:pt>
                <c:pt idx="67">
                  <c:v>3526</c:v>
                </c:pt>
                <c:pt idx="68">
                  <c:v>3470</c:v>
                </c:pt>
                <c:pt idx="69">
                  <c:v>3375</c:v>
                </c:pt>
                <c:pt idx="70">
                  <c:v>3155</c:v>
                </c:pt>
                <c:pt idx="71">
                  <c:v>2917</c:v>
                </c:pt>
                <c:pt idx="72">
                  <c:v>2910</c:v>
                </c:pt>
                <c:pt idx="73">
                  <c:v>2734</c:v>
                </c:pt>
                <c:pt idx="74">
                  <c:v>2494</c:v>
                </c:pt>
                <c:pt idx="75">
                  <c:v>2474</c:v>
                </c:pt>
                <c:pt idx="76">
                  <c:v>2336</c:v>
                </c:pt>
                <c:pt idx="77">
                  <c:v>2243</c:v>
                </c:pt>
                <c:pt idx="78">
                  <c:v>2199</c:v>
                </c:pt>
                <c:pt idx="79">
                  <c:v>2037</c:v>
                </c:pt>
                <c:pt idx="80">
                  <c:v>1905</c:v>
                </c:pt>
                <c:pt idx="81">
                  <c:v>1868</c:v>
                </c:pt>
                <c:pt idx="82">
                  <c:v>1690</c:v>
                </c:pt>
                <c:pt idx="83">
                  <c:v>1713</c:v>
                </c:pt>
                <c:pt idx="84">
                  <c:v>1629</c:v>
                </c:pt>
                <c:pt idx="85">
                  <c:v>1514</c:v>
                </c:pt>
                <c:pt idx="86">
                  <c:v>1470</c:v>
                </c:pt>
                <c:pt idx="87">
                  <c:v>1405</c:v>
                </c:pt>
                <c:pt idx="88">
                  <c:v>1327</c:v>
                </c:pt>
                <c:pt idx="89">
                  <c:v>1263</c:v>
                </c:pt>
                <c:pt idx="90">
                  <c:v>1248</c:v>
                </c:pt>
                <c:pt idx="91">
                  <c:v>1161</c:v>
                </c:pt>
                <c:pt idx="92">
                  <c:v>1117</c:v>
                </c:pt>
                <c:pt idx="93">
                  <c:v>1002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1C0-46E5-9AF6-AE01005C160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067089071"/>
        <c:axId val="2067103215"/>
      </c:areaChart>
      <c:catAx>
        <c:axId val="2067089071"/>
        <c:scaling>
          <c:orientation val="minMax"/>
        </c:scaling>
        <c:delete val="0"/>
        <c:axPos val="b"/>
        <c:numFmt formatCode="&quot;$&quot;#,##0_);[Red]\(&quot;$&quot;#,##0\)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8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67103215"/>
        <c:crosses val="autoZero"/>
        <c:auto val="1"/>
        <c:lblAlgn val="ctr"/>
        <c:lblOffset val="100"/>
        <c:noMultiLvlLbl val="0"/>
      </c:catAx>
      <c:valAx>
        <c:axId val="2067103215"/>
        <c:scaling>
          <c:orientation val="minMax"/>
          <c:max val="92000"/>
          <c:min val="0"/>
        </c:scaling>
        <c:delete val="0"/>
        <c:axPos val="l"/>
        <c:numFmt formatCode="General" sourceLinked="1"/>
        <c:majorTickMark val="out"/>
        <c:minorTickMark val="none"/>
        <c:tickLblPos val="none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67089071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solidFill>
        <a:schemeClr val="accent1"/>
      </a:solidFill>
      <a:round/>
    </a:ln>
    <a:effectLst/>
  </c:spPr>
  <c:txPr>
    <a:bodyPr/>
    <a:lstStyle/>
    <a:p>
      <a:pPr>
        <a:defRPr sz="1800">
          <a:solidFill>
            <a:sysClr val="windowText" lastClr="000000"/>
          </a:solidFill>
        </a:defRPr>
      </a:pPr>
      <a:endParaRPr lang="en-US"/>
    </a:p>
  </c:txPr>
  <c:externalData r:id="rId3">
    <c:autoUpdate val="0"/>
  </c:externalData>
  <c:userShapes r:id="rId4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920" b="0" i="0" u="none" strike="noStrike" kern="1200" spc="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Withdrawal in year 5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920" b="0" i="0" u="none" strike="noStrike" kern="1200" spc="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areaChart>
        <c:grouping val="standard"/>
        <c:varyColors val="0"/>
        <c:ser>
          <c:idx val="0"/>
          <c:order val="0"/>
          <c:tx>
            <c:strRef>
              <c:f>Sheet1!$L$5</c:f>
              <c:strCache>
                <c:ptCount val="1"/>
                <c:pt idx="0">
                  <c:v>Low-risk investment</c:v>
                </c:pt>
              </c:strCache>
            </c:strRef>
          </c:tx>
          <c:spPr>
            <a:solidFill>
              <a:srgbClr val="CEE4AD">
                <a:alpha val="20000"/>
              </a:srgbClr>
            </a:solidFill>
            <a:ln>
              <a:solidFill>
                <a:srgbClr val="7CAA38"/>
              </a:solidFill>
            </a:ln>
            <a:effectLst/>
          </c:spPr>
          <c:cat>
            <c:numRef>
              <c:f>Sheet1!$K$7:$K$76</c:f>
              <c:numCache>
                <c:formatCode>"$"#,##0_);[Red]\("$"#,##0\)</c:formatCode>
                <c:ptCount val="70"/>
                <c:pt idx="0">
                  <c:v>16000</c:v>
                </c:pt>
                <c:pt idx="1">
                  <c:v>17000</c:v>
                </c:pt>
                <c:pt idx="2">
                  <c:v>18000</c:v>
                </c:pt>
                <c:pt idx="3">
                  <c:v>19000</c:v>
                </c:pt>
                <c:pt idx="4">
                  <c:v>20000</c:v>
                </c:pt>
                <c:pt idx="5">
                  <c:v>21000</c:v>
                </c:pt>
                <c:pt idx="6">
                  <c:v>22000</c:v>
                </c:pt>
                <c:pt idx="7">
                  <c:v>23000</c:v>
                </c:pt>
                <c:pt idx="8">
                  <c:v>24000</c:v>
                </c:pt>
                <c:pt idx="9">
                  <c:v>25000</c:v>
                </c:pt>
                <c:pt idx="10">
                  <c:v>26000</c:v>
                </c:pt>
                <c:pt idx="11">
                  <c:v>27000</c:v>
                </c:pt>
                <c:pt idx="12">
                  <c:v>28000</c:v>
                </c:pt>
                <c:pt idx="13">
                  <c:v>29000</c:v>
                </c:pt>
                <c:pt idx="14">
                  <c:v>30000</c:v>
                </c:pt>
                <c:pt idx="15">
                  <c:v>31000</c:v>
                </c:pt>
                <c:pt idx="16">
                  <c:v>32000</c:v>
                </c:pt>
                <c:pt idx="17">
                  <c:v>33000</c:v>
                </c:pt>
                <c:pt idx="18">
                  <c:v>34000</c:v>
                </c:pt>
                <c:pt idx="19">
                  <c:v>35000</c:v>
                </c:pt>
                <c:pt idx="20">
                  <c:v>36000</c:v>
                </c:pt>
                <c:pt idx="21">
                  <c:v>37000</c:v>
                </c:pt>
                <c:pt idx="22">
                  <c:v>38000</c:v>
                </c:pt>
                <c:pt idx="23">
                  <c:v>39000</c:v>
                </c:pt>
                <c:pt idx="24">
                  <c:v>40000</c:v>
                </c:pt>
                <c:pt idx="25">
                  <c:v>41000</c:v>
                </c:pt>
                <c:pt idx="26">
                  <c:v>42000</c:v>
                </c:pt>
                <c:pt idx="27">
                  <c:v>43000</c:v>
                </c:pt>
                <c:pt idx="28">
                  <c:v>44000</c:v>
                </c:pt>
                <c:pt idx="29">
                  <c:v>45000</c:v>
                </c:pt>
                <c:pt idx="30">
                  <c:v>46000</c:v>
                </c:pt>
                <c:pt idx="31">
                  <c:v>47000</c:v>
                </c:pt>
                <c:pt idx="32">
                  <c:v>48000</c:v>
                </c:pt>
                <c:pt idx="33">
                  <c:v>49000</c:v>
                </c:pt>
                <c:pt idx="34">
                  <c:v>50000</c:v>
                </c:pt>
                <c:pt idx="35">
                  <c:v>51000</c:v>
                </c:pt>
                <c:pt idx="36">
                  <c:v>52000</c:v>
                </c:pt>
                <c:pt idx="37">
                  <c:v>53000</c:v>
                </c:pt>
                <c:pt idx="38">
                  <c:v>54000</c:v>
                </c:pt>
                <c:pt idx="39">
                  <c:v>55000</c:v>
                </c:pt>
                <c:pt idx="40">
                  <c:v>56000</c:v>
                </c:pt>
                <c:pt idx="41">
                  <c:v>57000</c:v>
                </c:pt>
                <c:pt idx="42">
                  <c:v>58000</c:v>
                </c:pt>
                <c:pt idx="43">
                  <c:v>59000</c:v>
                </c:pt>
                <c:pt idx="44">
                  <c:v>60000</c:v>
                </c:pt>
                <c:pt idx="45">
                  <c:v>61000</c:v>
                </c:pt>
                <c:pt idx="46">
                  <c:v>62000</c:v>
                </c:pt>
                <c:pt idx="47">
                  <c:v>63000</c:v>
                </c:pt>
                <c:pt idx="48">
                  <c:v>64000</c:v>
                </c:pt>
                <c:pt idx="49">
                  <c:v>65000</c:v>
                </c:pt>
                <c:pt idx="50">
                  <c:v>66000</c:v>
                </c:pt>
                <c:pt idx="51">
                  <c:v>67000</c:v>
                </c:pt>
                <c:pt idx="52">
                  <c:v>68000</c:v>
                </c:pt>
                <c:pt idx="53">
                  <c:v>69000</c:v>
                </c:pt>
                <c:pt idx="54">
                  <c:v>70000</c:v>
                </c:pt>
                <c:pt idx="55">
                  <c:v>71000</c:v>
                </c:pt>
                <c:pt idx="56">
                  <c:v>72000</c:v>
                </c:pt>
                <c:pt idx="57">
                  <c:v>73000</c:v>
                </c:pt>
                <c:pt idx="58">
                  <c:v>74000</c:v>
                </c:pt>
                <c:pt idx="59">
                  <c:v>75000</c:v>
                </c:pt>
                <c:pt idx="60">
                  <c:v>76000</c:v>
                </c:pt>
                <c:pt idx="61">
                  <c:v>77000</c:v>
                </c:pt>
                <c:pt idx="62">
                  <c:v>78000</c:v>
                </c:pt>
                <c:pt idx="63">
                  <c:v>79000</c:v>
                </c:pt>
                <c:pt idx="64">
                  <c:v>80000</c:v>
                </c:pt>
                <c:pt idx="65">
                  <c:v>81000</c:v>
                </c:pt>
                <c:pt idx="66">
                  <c:v>82000</c:v>
                </c:pt>
                <c:pt idx="67">
                  <c:v>83000</c:v>
                </c:pt>
                <c:pt idx="68">
                  <c:v>84000</c:v>
                </c:pt>
                <c:pt idx="69">
                  <c:v>85000</c:v>
                </c:pt>
              </c:numCache>
            </c:numRef>
          </c:cat>
          <c:val>
            <c:numRef>
              <c:f>Sheet1!$L$7:$L$76</c:f>
              <c:numCache>
                <c:formatCode>General</c:formatCode>
                <c:ptCount val="7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8</c:v>
                </c:pt>
                <c:pt idx="6">
                  <c:v>19</c:v>
                </c:pt>
                <c:pt idx="7">
                  <c:v>44</c:v>
                </c:pt>
                <c:pt idx="8">
                  <c:v>137</c:v>
                </c:pt>
                <c:pt idx="9">
                  <c:v>322</c:v>
                </c:pt>
                <c:pt idx="10">
                  <c:v>720</c:v>
                </c:pt>
                <c:pt idx="11">
                  <c:v>1401</c:v>
                </c:pt>
                <c:pt idx="12">
                  <c:v>2693</c:v>
                </c:pt>
                <c:pt idx="13">
                  <c:v>4776</c:v>
                </c:pt>
                <c:pt idx="14">
                  <c:v>7783</c:v>
                </c:pt>
                <c:pt idx="15">
                  <c:v>11922</c:v>
                </c:pt>
                <c:pt idx="16">
                  <c:v>17100</c:v>
                </c:pt>
                <c:pt idx="17">
                  <c:v>24108</c:v>
                </c:pt>
                <c:pt idx="18">
                  <c:v>31356</c:v>
                </c:pt>
                <c:pt idx="19">
                  <c:v>39558</c:v>
                </c:pt>
                <c:pt idx="20">
                  <c:v>47705</c:v>
                </c:pt>
                <c:pt idx="21">
                  <c:v>55081</c:v>
                </c:pt>
                <c:pt idx="22">
                  <c:v>61685</c:v>
                </c:pt>
                <c:pt idx="23">
                  <c:v>66193</c:v>
                </c:pt>
                <c:pt idx="24">
                  <c:v>69206</c:v>
                </c:pt>
                <c:pt idx="25">
                  <c:v>70183</c:v>
                </c:pt>
                <c:pt idx="26">
                  <c:v>68129</c:v>
                </c:pt>
                <c:pt idx="27">
                  <c:v>64250</c:v>
                </c:pt>
                <c:pt idx="28">
                  <c:v>59826</c:v>
                </c:pt>
                <c:pt idx="29">
                  <c:v>53737</c:v>
                </c:pt>
                <c:pt idx="30">
                  <c:v>47381</c:v>
                </c:pt>
                <c:pt idx="31">
                  <c:v>40607</c:v>
                </c:pt>
                <c:pt idx="32">
                  <c:v>34058</c:v>
                </c:pt>
                <c:pt idx="33">
                  <c:v>28021</c:v>
                </c:pt>
                <c:pt idx="34">
                  <c:v>22533</c:v>
                </c:pt>
                <c:pt idx="35">
                  <c:v>17817</c:v>
                </c:pt>
                <c:pt idx="36">
                  <c:v>13796</c:v>
                </c:pt>
                <c:pt idx="37">
                  <c:v>10557</c:v>
                </c:pt>
                <c:pt idx="38">
                  <c:v>7820</c:v>
                </c:pt>
                <c:pt idx="39">
                  <c:v>5676</c:v>
                </c:pt>
                <c:pt idx="40">
                  <c:v>4215</c:v>
                </c:pt>
                <c:pt idx="41">
                  <c:v>2986</c:v>
                </c:pt>
                <c:pt idx="42">
                  <c:v>2154</c:v>
                </c:pt>
                <c:pt idx="43">
                  <c:v>1518</c:v>
                </c:pt>
                <c:pt idx="44">
                  <c:v>996</c:v>
                </c:pt>
                <c:pt idx="45">
                  <c:v>634</c:v>
                </c:pt>
                <c:pt idx="46">
                  <c:v>467</c:v>
                </c:pt>
                <c:pt idx="47">
                  <c:v>312</c:v>
                </c:pt>
                <c:pt idx="48">
                  <c:v>167</c:v>
                </c:pt>
                <c:pt idx="49">
                  <c:v>134</c:v>
                </c:pt>
                <c:pt idx="50">
                  <c:v>80</c:v>
                </c:pt>
                <c:pt idx="51">
                  <c:v>55</c:v>
                </c:pt>
                <c:pt idx="52">
                  <c:v>21</c:v>
                </c:pt>
                <c:pt idx="53">
                  <c:v>23</c:v>
                </c:pt>
                <c:pt idx="54">
                  <c:v>7</c:v>
                </c:pt>
                <c:pt idx="55">
                  <c:v>7</c:v>
                </c:pt>
                <c:pt idx="56">
                  <c:v>5</c:v>
                </c:pt>
                <c:pt idx="57">
                  <c:v>7</c:v>
                </c:pt>
                <c:pt idx="58">
                  <c:v>1</c:v>
                </c:pt>
                <c:pt idx="59">
                  <c:v>2</c:v>
                </c:pt>
                <c:pt idx="60">
                  <c:v>1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FB2-4EE5-B24F-83E3319CA3ED}"/>
            </c:ext>
          </c:extLst>
        </c:ser>
        <c:ser>
          <c:idx val="1"/>
          <c:order val="1"/>
          <c:tx>
            <c:strRef>
              <c:f>Sheet1!$M$5</c:f>
              <c:strCache>
                <c:ptCount val="1"/>
                <c:pt idx="0">
                  <c:v>High-risk investment</c:v>
                </c:pt>
              </c:strCache>
            </c:strRef>
          </c:tx>
          <c:spPr>
            <a:solidFill>
              <a:srgbClr val="F37575">
                <a:alpha val="20000"/>
              </a:srgbClr>
            </a:solidFill>
            <a:ln>
              <a:solidFill>
                <a:srgbClr val="BF1111"/>
              </a:solidFill>
            </a:ln>
            <a:effectLst/>
          </c:spPr>
          <c:cat>
            <c:numRef>
              <c:f>Sheet1!$K$7:$K$76</c:f>
              <c:numCache>
                <c:formatCode>"$"#,##0_);[Red]\("$"#,##0\)</c:formatCode>
                <c:ptCount val="70"/>
                <c:pt idx="0">
                  <c:v>16000</c:v>
                </c:pt>
                <c:pt idx="1">
                  <c:v>17000</c:v>
                </c:pt>
                <c:pt idx="2">
                  <c:v>18000</c:v>
                </c:pt>
                <c:pt idx="3">
                  <c:v>19000</c:v>
                </c:pt>
                <c:pt idx="4">
                  <c:v>20000</c:v>
                </c:pt>
                <c:pt idx="5">
                  <c:v>21000</c:v>
                </c:pt>
                <c:pt idx="6">
                  <c:v>22000</c:v>
                </c:pt>
                <c:pt idx="7">
                  <c:v>23000</c:v>
                </c:pt>
                <c:pt idx="8">
                  <c:v>24000</c:v>
                </c:pt>
                <c:pt idx="9">
                  <c:v>25000</c:v>
                </c:pt>
                <c:pt idx="10">
                  <c:v>26000</c:v>
                </c:pt>
                <c:pt idx="11">
                  <c:v>27000</c:v>
                </c:pt>
                <c:pt idx="12">
                  <c:v>28000</c:v>
                </c:pt>
                <c:pt idx="13">
                  <c:v>29000</c:v>
                </c:pt>
                <c:pt idx="14">
                  <c:v>30000</c:v>
                </c:pt>
                <c:pt idx="15">
                  <c:v>31000</c:v>
                </c:pt>
                <c:pt idx="16">
                  <c:v>32000</c:v>
                </c:pt>
                <c:pt idx="17">
                  <c:v>33000</c:v>
                </c:pt>
                <c:pt idx="18">
                  <c:v>34000</c:v>
                </c:pt>
                <c:pt idx="19">
                  <c:v>35000</c:v>
                </c:pt>
                <c:pt idx="20">
                  <c:v>36000</c:v>
                </c:pt>
                <c:pt idx="21">
                  <c:v>37000</c:v>
                </c:pt>
                <c:pt idx="22">
                  <c:v>38000</c:v>
                </c:pt>
                <c:pt idx="23">
                  <c:v>39000</c:v>
                </c:pt>
                <c:pt idx="24">
                  <c:v>40000</c:v>
                </c:pt>
                <c:pt idx="25">
                  <c:v>41000</c:v>
                </c:pt>
                <c:pt idx="26">
                  <c:v>42000</c:v>
                </c:pt>
                <c:pt idx="27">
                  <c:v>43000</c:v>
                </c:pt>
                <c:pt idx="28">
                  <c:v>44000</c:v>
                </c:pt>
                <c:pt idx="29">
                  <c:v>45000</c:v>
                </c:pt>
                <c:pt idx="30">
                  <c:v>46000</c:v>
                </c:pt>
                <c:pt idx="31">
                  <c:v>47000</c:v>
                </c:pt>
                <c:pt idx="32">
                  <c:v>48000</c:v>
                </c:pt>
                <c:pt idx="33">
                  <c:v>49000</c:v>
                </c:pt>
                <c:pt idx="34">
                  <c:v>50000</c:v>
                </c:pt>
                <c:pt idx="35">
                  <c:v>51000</c:v>
                </c:pt>
                <c:pt idx="36">
                  <c:v>52000</c:v>
                </c:pt>
                <c:pt idx="37">
                  <c:v>53000</c:v>
                </c:pt>
                <c:pt idx="38">
                  <c:v>54000</c:v>
                </c:pt>
                <c:pt idx="39">
                  <c:v>55000</c:v>
                </c:pt>
                <c:pt idx="40">
                  <c:v>56000</c:v>
                </c:pt>
                <c:pt idx="41">
                  <c:v>57000</c:v>
                </c:pt>
                <c:pt idx="42">
                  <c:v>58000</c:v>
                </c:pt>
                <c:pt idx="43">
                  <c:v>59000</c:v>
                </c:pt>
                <c:pt idx="44">
                  <c:v>60000</c:v>
                </c:pt>
                <c:pt idx="45">
                  <c:v>61000</c:v>
                </c:pt>
                <c:pt idx="46">
                  <c:v>62000</c:v>
                </c:pt>
                <c:pt idx="47">
                  <c:v>63000</c:v>
                </c:pt>
                <c:pt idx="48">
                  <c:v>64000</c:v>
                </c:pt>
                <c:pt idx="49">
                  <c:v>65000</c:v>
                </c:pt>
                <c:pt idx="50">
                  <c:v>66000</c:v>
                </c:pt>
                <c:pt idx="51">
                  <c:v>67000</c:v>
                </c:pt>
                <c:pt idx="52">
                  <c:v>68000</c:v>
                </c:pt>
                <c:pt idx="53">
                  <c:v>69000</c:v>
                </c:pt>
                <c:pt idx="54">
                  <c:v>70000</c:v>
                </c:pt>
                <c:pt idx="55">
                  <c:v>71000</c:v>
                </c:pt>
                <c:pt idx="56">
                  <c:v>72000</c:v>
                </c:pt>
                <c:pt idx="57">
                  <c:v>73000</c:v>
                </c:pt>
                <c:pt idx="58">
                  <c:v>74000</c:v>
                </c:pt>
                <c:pt idx="59">
                  <c:v>75000</c:v>
                </c:pt>
                <c:pt idx="60">
                  <c:v>76000</c:v>
                </c:pt>
                <c:pt idx="61">
                  <c:v>77000</c:v>
                </c:pt>
                <c:pt idx="62">
                  <c:v>78000</c:v>
                </c:pt>
                <c:pt idx="63">
                  <c:v>79000</c:v>
                </c:pt>
                <c:pt idx="64">
                  <c:v>80000</c:v>
                </c:pt>
                <c:pt idx="65">
                  <c:v>81000</c:v>
                </c:pt>
                <c:pt idx="66">
                  <c:v>82000</c:v>
                </c:pt>
                <c:pt idx="67">
                  <c:v>83000</c:v>
                </c:pt>
                <c:pt idx="68">
                  <c:v>84000</c:v>
                </c:pt>
                <c:pt idx="69">
                  <c:v>85000</c:v>
                </c:pt>
              </c:numCache>
            </c:numRef>
          </c:cat>
          <c:val>
            <c:numRef>
              <c:f>Sheet1!$M$7:$M$76</c:f>
              <c:numCache>
                <c:formatCode>General</c:formatCode>
                <c:ptCount val="70"/>
                <c:pt idx="0">
                  <c:v>258</c:v>
                </c:pt>
                <c:pt idx="1">
                  <c:v>421</c:v>
                </c:pt>
                <c:pt idx="2">
                  <c:v>680</c:v>
                </c:pt>
                <c:pt idx="3">
                  <c:v>1048</c:v>
                </c:pt>
                <c:pt idx="4">
                  <c:v>1523</c:v>
                </c:pt>
                <c:pt idx="5">
                  <c:v>2087</c:v>
                </c:pt>
                <c:pt idx="6">
                  <c:v>2970</c:v>
                </c:pt>
                <c:pt idx="7">
                  <c:v>3870</c:v>
                </c:pt>
                <c:pt idx="8">
                  <c:v>5036</c:v>
                </c:pt>
                <c:pt idx="9">
                  <c:v>6292</c:v>
                </c:pt>
                <c:pt idx="10">
                  <c:v>7765</c:v>
                </c:pt>
                <c:pt idx="11">
                  <c:v>9570</c:v>
                </c:pt>
                <c:pt idx="12">
                  <c:v>11393</c:v>
                </c:pt>
                <c:pt idx="13">
                  <c:v>13350</c:v>
                </c:pt>
                <c:pt idx="14">
                  <c:v>15347</c:v>
                </c:pt>
                <c:pt idx="15">
                  <c:v>17446</c:v>
                </c:pt>
                <c:pt idx="16">
                  <c:v>19547</c:v>
                </c:pt>
                <c:pt idx="17">
                  <c:v>21427</c:v>
                </c:pt>
                <c:pt idx="18">
                  <c:v>23236</c:v>
                </c:pt>
                <c:pt idx="19">
                  <c:v>25442</c:v>
                </c:pt>
                <c:pt idx="20">
                  <c:v>26994</c:v>
                </c:pt>
                <c:pt idx="21">
                  <c:v>28499</c:v>
                </c:pt>
                <c:pt idx="22">
                  <c:v>29696</c:v>
                </c:pt>
                <c:pt idx="23">
                  <c:v>30699</c:v>
                </c:pt>
                <c:pt idx="24">
                  <c:v>31566</c:v>
                </c:pt>
                <c:pt idx="25">
                  <c:v>32337</c:v>
                </c:pt>
                <c:pt idx="26">
                  <c:v>32662</c:v>
                </c:pt>
                <c:pt idx="27">
                  <c:v>32617</c:v>
                </c:pt>
                <c:pt idx="28">
                  <c:v>32481</c:v>
                </c:pt>
                <c:pt idx="29">
                  <c:v>32227</c:v>
                </c:pt>
                <c:pt idx="30">
                  <c:v>31700</c:v>
                </c:pt>
                <c:pt idx="31">
                  <c:v>30935</c:v>
                </c:pt>
                <c:pt idx="32">
                  <c:v>29926</c:v>
                </c:pt>
                <c:pt idx="33">
                  <c:v>29476</c:v>
                </c:pt>
                <c:pt idx="34">
                  <c:v>27869</c:v>
                </c:pt>
                <c:pt idx="35">
                  <c:v>27300</c:v>
                </c:pt>
                <c:pt idx="36">
                  <c:v>25717</c:v>
                </c:pt>
                <c:pt idx="37">
                  <c:v>24352</c:v>
                </c:pt>
                <c:pt idx="38">
                  <c:v>22823</c:v>
                </c:pt>
                <c:pt idx="39">
                  <c:v>21473</c:v>
                </c:pt>
                <c:pt idx="40">
                  <c:v>19951</c:v>
                </c:pt>
                <c:pt idx="41">
                  <c:v>19150</c:v>
                </c:pt>
                <c:pt idx="42">
                  <c:v>17798</c:v>
                </c:pt>
                <c:pt idx="43">
                  <c:v>16574</c:v>
                </c:pt>
                <c:pt idx="44">
                  <c:v>14998</c:v>
                </c:pt>
                <c:pt idx="45">
                  <c:v>13766</c:v>
                </c:pt>
                <c:pt idx="46">
                  <c:v>12789</c:v>
                </c:pt>
                <c:pt idx="47">
                  <c:v>11794</c:v>
                </c:pt>
                <c:pt idx="48">
                  <c:v>10762</c:v>
                </c:pt>
                <c:pt idx="49">
                  <c:v>9712</c:v>
                </c:pt>
                <c:pt idx="50">
                  <c:v>8687</c:v>
                </c:pt>
                <c:pt idx="51">
                  <c:v>8093</c:v>
                </c:pt>
                <c:pt idx="52">
                  <c:v>7136</c:v>
                </c:pt>
                <c:pt idx="53">
                  <c:v>6525</c:v>
                </c:pt>
                <c:pt idx="54">
                  <c:v>5760</c:v>
                </c:pt>
                <c:pt idx="55">
                  <c:v>5319</c:v>
                </c:pt>
                <c:pt idx="56">
                  <c:v>4666</c:v>
                </c:pt>
                <c:pt idx="57">
                  <c:v>4257</c:v>
                </c:pt>
                <c:pt idx="58">
                  <c:v>3865</c:v>
                </c:pt>
                <c:pt idx="59">
                  <c:v>3358</c:v>
                </c:pt>
                <c:pt idx="60">
                  <c:v>2966</c:v>
                </c:pt>
                <c:pt idx="61">
                  <c:v>2640</c:v>
                </c:pt>
                <c:pt idx="62">
                  <c:v>2371</c:v>
                </c:pt>
                <c:pt idx="63">
                  <c:v>2090</c:v>
                </c:pt>
                <c:pt idx="64">
                  <c:v>1821</c:v>
                </c:pt>
                <c:pt idx="65">
                  <c:v>1605</c:v>
                </c:pt>
                <c:pt idx="66">
                  <c:v>1469</c:v>
                </c:pt>
                <c:pt idx="67">
                  <c:v>1250</c:v>
                </c:pt>
                <c:pt idx="68">
                  <c:v>1141</c:v>
                </c:pt>
                <c:pt idx="69">
                  <c:v>1017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FB2-4EE5-B24F-83E3319CA3E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067089071"/>
        <c:axId val="2067103215"/>
      </c:areaChart>
      <c:catAx>
        <c:axId val="2067089071"/>
        <c:scaling>
          <c:orientation val="minMax"/>
        </c:scaling>
        <c:delete val="0"/>
        <c:axPos val="b"/>
        <c:numFmt formatCode="&quot;$&quot;#,##0_);[Red]\(&quot;$&quot;#,##0\)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6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67103215"/>
        <c:crosses val="autoZero"/>
        <c:auto val="1"/>
        <c:lblAlgn val="ctr"/>
        <c:lblOffset val="100"/>
        <c:noMultiLvlLbl val="0"/>
      </c:catAx>
      <c:valAx>
        <c:axId val="2067103215"/>
        <c:scaling>
          <c:orientation val="minMax"/>
          <c:max val="71000"/>
          <c:min val="0"/>
        </c:scaling>
        <c:delete val="0"/>
        <c:axPos val="l"/>
        <c:numFmt formatCode="General" sourceLinked="1"/>
        <c:majorTickMark val="out"/>
        <c:minorTickMark val="none"/>
        <c:tickLblPos val="none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67089071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solidFill>
        <a:schemeClr val="accent1"/>
      </a:solidFill>
      <a:round/>
    </a:ln>
    <a:effectLst/>
  </c:spPr>
  <c:txPr>
    <a:bodyPr/>
    <a:lstStyle/>
    <a:p>
      <a:pPr>
        <a:defRPr sz="1600">
          <a:solidFill>
            <a:sysClr val="windowText" lastClr="000000"/>
          </a:solidFill>
        </a:defRPr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920" b="0" i="0" u="none" strike="noStrike" kern="1200" spc="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Withdrawal in year 10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920" b="0" i="0" u="none" strike="noStrike" kern="1200" spc="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areaChart>
        <c:grouping val="standard"/>
        <c:varyColors val="0"/>
        <c:ser>
          <c:idx val="0"/>
          <c:order val="0"/>
          <c:tx>
            <c:strRef>
              <c:f>Sheet1!$L$5</c:f>
              <c:strCache>
                <c:ptCount val="1"/>
                <c:pt idx="0">
                  <c:v>Low-risk investment</c:v>
                </c:pt>
              </c:strCache>
            </c:strRef>
          </c:tx>
          <c:spPr>
            <a:solidFill>
              <a:srgbClr val="CEE4AD">
                <a:alpha val="20000"/>
              </a:srgbClr>
            </a:solidFill>
            <a:ln>
              <a:solidFill>
                <a:srgbClr val="7CAA38"/>
              </a:solidFill>
            </a:ln>
            <a:effectLst/>
          </c:spPr>
          <c:cat>
            <c:numRef>
              <c:f>Sheet1!$K$7:$K$68</c:f>
              <c:numCache>
                <c:formatCode>"$"#,##0_);[Red]\("$"#,##0\)</c:formatCode>
                <c:ptCount val="62"/>
                <c:pt idx="0">
                  <c:v>10000</c:v>
                </c:pt>
                <c:pt idx="1">
                  <c:v>12000</c:v>
                </c:pt>
                <c:pt idx="2">
                  <c:v>14000</c:v>
                </c:pt>
                <c:pt idx="3">
                  <c:v>16000</c:v>
                </c:pt>
                <c:pt idx="4">
                  <c:v>18000</c:v>
                </c:pt>
                <c:pt idx="5">
                  <c:v>20000</c:v>
                </c:pt>
                <c:pt idx="6">
                  <c:v>22000</c:v>
                </c:pt>
                <c:pt idx="7">
                  <c:v>24000</c:v>
                </c:pt>
                <c:pt idx="8">
                  <c:v>26000</c:v>
                </c:pt>
                <c:pt idx="9">
                  <c:v>28000</c:v>
                </c:pt>
                <c:pt idx="10">
                  <c:v>30000</c:v>
                </c:pt>
                <c:pt idx="11">
                  <c:v>32000</c:v>
                </c:pt>
                <c:pt idx="12">
                  <c:v>34000</c:v>
                </c:pt>
                <c:pt idx="13">
                  <c:v>36000</c:v>
                </c:pt>
                <c:pt idx="14">
                  <c:v>38000</c:v>
                </c:pt>
                <c:pt idx="15">
                  <c:v>40000</c:v>
                </c:pt>
                <c:pt idx="16">
                  <c:v>42000</c:v>
                </c:pt>
                <c:pt idx="17">
                  <c:v>44000</c:v>
                </c:pt>
                <c:pt idx="18">
                  <c:v>46000</c:v>
                </c:pt>
                <c:pt idx="19">
                  <c:v>48000</c:v>
                </c:pt>
                <c:pt idx="20">
                  <c:v>50000</c:v>
                </c:pt>
                <c:pt idx="21">
                  <c:v>52000</c:v>
                </c:pt>
                <c:pt idx="22">
                  <c:v>54000</c:v>
                </c:pt>
                <c:pt idx="23">
                  <c:v>56000</c:v>
                </c:pt>
                <c:pt idx="24">
                  <c:v>58000</c:v>
                </c:pt>
                <c:pt idx="25">
                  <c:v>60000</c:v>
                </c:pt>
                <c:pt idx="26">
                  <c:v>62000</c:v>
                </c:pt>
                <c:pt idx="27">
                  <c:v>64000</c:v>
                </c:pt>
                <c:pt idx="28">
                  <c:v>66000</c:v>
                </c:pt>
                <c:pt idx="29">
                  <c:v>68000</c:v>
                </c:pt>
                <c:pt idx="30">
                  <c:v>70000</c:v>
                </c:pt>
                <c:pt idx="31">
                  <c:v>72000</c:v>
                </c:pt>
                <c:pt idx="32">
                  <c:v>74000</c:v>
                </c:pt>
                <c:pt idx="33">
                  <c:v>76000</c:v>
                </c:pt>
                <c:pt idx="34">
                  <c:v>78000</c:v>
                </c:pt>
                <c:pt idx="35">
                  <c:v>80000</c:v>
                </c:pt>
                <c:pt idx="36">
                  <c:v>82000</c:v>
                </c:pt>
                <c:pt idx="37">
                  <c:v>84000</c:v>
                </c:pt>
                <c:pt idx="38">
                  <c:v>86000</c:v>
                </c:pt>
                <c:pt idx="39">
                  <c:v>88000</c:v>
                </c:pt>
                <c:pt idx="40">
                  <c:v>90000</c:v>
                </c:pt>
                <c:pt idx="41">
                  <c:v>92000</c:v>
                </c:pt>
                <c:pt idx="42">
                  <c:v>94000</c:v>
                </c:pt>
                <c:pt idx="43">
                  <c:v>96000</c:v>
                </c:pt>
                <c:pt idx="44">
                  <c:v>98000</c:v>
                </c:pt>
                <c:pt idx="45">
                  <c:v>100000</c:v>
                </c:pt>
                <c:pt idx="46">
                  <c:v>102000</c:v>
                </c:pt>
                <c:pt idx="47">
                  <c:v>104000</c:v>
                </c:pt>
                <c:pt idx="48">
                  <c:v>106000</c:v>
                </c:pt>
                <c:pt idx="49">
                  <c:v>108000</c:v>
                </c:pt>
                <c:pt idx="50">
                  <c:v>110000</c:v>
                </c:pt>
                <c:pt idx="51">
                  <c:v>112000</c:v>
                </c:pt>
                <c:pt idx="52">
                  <c:v>114000</c:v>
                </c:pt>
                <c:pt idx="53">
                  <c:v>116000</c:v>
                </c:pt>
                <c:pt idx="54">
                  <c:v>118000</c:v>
                </c:pt>
                <c:pt idx="55">
                  <c:v>120000</c:v>
                </c:pt>
                <c:pt idx="56">
                  <c:v>122000</c:v>
                </c:pt>
                <c:pt idx="57">
                  <c:v>124000</c:v>
                </c:pt>
                <c:pt idx="58">
                  <c:v>126000</c:v>
                </c:pt>
                <c:pt idx="59">
                  <c:v>128000</c:v>
                </c:pt>
                <c:pt idx="60">
                  <c:v>130000</c:v>
                </c:pt>
                <c:pt idx="61">
                  <c:v>132000</c:v>
                </c:pt>
              </c:numCache>
            </c:numRef>
          </c:cat>
          <c:val>
            <c:numRef>
              <c:f>Sheet1!$L$7:$L$68</c:f>
              <c:numCache>
                <c:formatCode>General</c:formatCode>
                <c:ptCount val="6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14</c:v>
                </c:pt>
                <c:pt idx="4">
                  <c:v>87</c:v>
                </c:pt>
                <c:pt idx="5">
                  <c:v>394</c:v>
                </c:pt>
                <c:pt idx="6">
                  <c:v>1448</c:v>
                </c:pt>
                <c:pt idx="7">
                  <c:v>4110</c:v>
                </c:pt>
                <c:pt idx="8">
                  <c:v>9417</c:v>
                </c:pt>
                <c:pt idx="9">
                  <c:v>17744</c:v>
                </c:pt>
                <c:pt idx="10">
                  <c:v>29864</c:v>
                </c:pt>
                <c:pt idx="11">
                  <c:v>44871</c:v>
                </c:pt>
                <c:pt idx="12">
                  <c:v>59444</c:v>
                </c:pt>
                <c:pt idx="13">
                  <c:v>73458</c:v>
                </c:pt>
                <c:pt idx="14">
                  <c:v>83750</c:v>
                </c:pt>
                <c:pt idx="15">
                  <c:v>88978</c:v>
                </c:pt>
                <c:pt idx="16">
                  <c:v>90219</c:v>
                </c:pt>
                <c:pt idx="17">
                  <c:v>85813</c:v>
                </c:pt>
                <c:pt idx="18">
                  <c:v>79491</c:v>
                </c:pt>
                <c:pt idx="19">
                  <c:v>69908</c:v>
                </c:pt>
                <c:pt idx="20">
                  <c:v>58757</c:v>
                </c:pt>
                <c:pt idx="21">
                  <c:v>48554</c:v>
                </c:pt>
                <c:pt idx="22">
                  <c:v>39256</c:v>
                </c:pt>
                <c:pt idx="23">
                  <c:v>30453</c:v>
                </c:pt>
                <c:pt idx="24">
                  <c:v>23595</c:v>
                </c:pt>
                <c:pt idx="25">
                  <c:v>17419</c:v>
                </c:pt>
                <c:pt idx="26">
                  <c:v>12630</c:v>
                </c:pt>
                <c:pt idx="27">
                  <c:v>9222</c:v>
                </c:pt>
                <c:pt idx="28">
                  <c:v>6647</c:v>
                </c:pt>
                <c:pt idx="29">
                  <c:v>4657</c:v>
                </c:pt>
                <c:pt idx="30">
                  <c:v>3261</c:v>
                </c:pt>
                <c:pt idx="31">
                  <c:v>2197</c:v>
                </c:pt>
                <c:pt idx="32">
                  <c:v>1463</c:v>
                </c:pt>
                <c:pt idx="33">
                  <c:v>1033</c:v>
                </c:pt>
                <c:pt idx="34">
                  <c:v>628</c:v>
                </c:pt>
                <c:pt idx="35">
                  <c:v>409</c:v>
                </c:pt>
                <c:pt idx="36">
                  <c:v>290</c:v>
                </c:pt>
                <c:pt idx="37">
                  <c:v>199</c:v>
                </c:pt>
                <c:pt idx="38">
                  <c:v>117</c:v>
                </c:pt>
                <c:pt idx="39">
                  <c:v>84</c:v>
                </c:pt>
                <c:pt idx="40">
                  <c:v>45</c:v>
                </c:pt>
                <c:pt idx="41">
                  <c:v>30</c:v>
                </c:pt>
                <c:pt idx="42">
                  <c:v>16</c:v>
                </c:pt>
                <c:pt idx="43">
                  <c:v>11</c:v>
                </c:pt>
                <c:pt idx="44">
                  <c:v>6</c:v>
                </c:pt>
                <c:pt idx="45">
                  <c:v>7</c:v>
                </c:pt>
                <c:pt idx="46">
                  <c:v>3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1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1C8-4A58-830D-785B92AF185D}"/>
            </c:ext>
          </c:extLst>
        </c:ser>
        <c:ser>
          <c:idx val="1"/>
          <c:order val="1"/>
          <c:tx>
            <c:strRef>
              <c:f>Sheet1!$M$5</c:f>
              <c:strCache>
                <c:ptCount val="1"/>
                <c:pt idx="0">
                  <c:v>High-risk investment</c:v>
                </c:pt>
              </c:strCache>
            </c:strRef>
          </c:tx>
          <c:spPr>
            <a:solidFill>
              <a:srgbClr val="F37575">
                <a:alpha val="20000"/>
              </a:srgbClr>
            </a:solidFill>
            <a:ln>
              <a:solidFill>
                <a:srgbClr val="BF1111"/>
              </a:solidFill>
            </a:ln>
            <a:effectLst/>
          </c:spPr>
          <c:cat>
            <c:numRef>
              <c:f>Sheet1!$K$7:$K$68</c:f>
              <c:numCache>
                <c:formatCode>"$"#,##0_);[Red]\("$"#,##0\)</c:formatCode>
                <c:ptCount val="62"/>
                <c:pt idx="0">
                  <c:v>10000</c:v>
                </c:pt>
                <c:pt idx="1">
                  <c:v>12000</c:v>
                </c:pt>
                <c:pt idx="2">
                  <c:v>14000</c:v>
                </c:pt>
                <c:pt idx="3">
                  <c:v>16000</c:v>
                </c:pt>
                <c:pt idx="4">
                  <c:v>18000</c:v>
                </c:pt>
                <c:pt idx="5">
                  <c:v>20000</c:v>
                </c:pt>
                <c:pt idx="6">
                  <c:v>22000</c:v>
                </c:pt>
                <c:pt idx="7">
                  <c:v>24000</c:v>
                </c:pt>
                <c:pt idx="8">
                  <c:v>26000</c:v>
                </c:pt>
                <c:pt idx="9">
                  <c:v>28000</c:v>
                </c:pt>
                <c:pt idx="10">
                  <c:v>30000</c:v>
                </c:pt>
                <c:pt idx="11">
                  <c:v>32000</c:v>
                </c:pt>
                <c:pt idx="12">
                  <c:v>34000</c:v>
                </c:pt>
                <c:pt idx="13">
                  <c:v>36000</c:v>
                </c:pt>
                <c:pt idx="14">
                  <c:v>38000</c:v>
                </c:pt>
                <c:pt idx="15">
                  <c:v>40000</c:v>
                </c:pt>
                <c:pt idx="16">
                  <c:v>42000</c:v>
                </c:pt>
                <c:pt idx="17">
                  <c:v>44000</c:v>
                </c:pt>
                <c:pt idx="18">
                  <c:v>46000</c:v>
                </c:pt>
                <c:pt idx="19">
                  <c:v>48000</c:v>
                </c:pt>
                <c:pt idx="20">
                  <c:v>50000</c:v>
                </c:pt>
                <c:pt idx="21">
                  <c:v>52000</c:v>
                </c:pt>
                <c:pt idx="22">
                  <c:v>54000</c:v>
                </c:pt>
                <c:pt idx="23">
                  <c:v>56000</c:v>
                </c:pt>
                <c:pt idx="24">
                  <c:v>58000</c:v>
                </c:pt>
                <c:pt idx="25">
                  <c:v>60000</c:v>
                </c:pt>
                <c:pt idx="26">
                  <c:v>62000</c:v>
                </c:pt>
                <c:pt idx="27">
                  <c:v>64000</c:v>
                </c:pt>
                <c:pt idx="28">
                  <c:v>66000</c:v>
                </c:pt>
                <c:pt idx="29">
                  <c:v>68000</c:v>
                </c:pt>
                <c:pt idx="30">
                  <c:v>70000</c:v>
                </c:pt>
                <c:pt idx="31">
                  <c:v>72000</c:v>
                </c:pt>
                <c:pt idx="32">
                  <c:v>74000</c:v>
                </c:pt>
                <c:pt idx="33">
                  <c:v>76000</c:v>
                </c:pt>
                <c:pt idx="34">
                  <c:v>78000</c:v>
                </c:pt>
                <c:pt idx="35">
                  <c:v>80000</c:v>
                </c:pt>
                <c:pt idx="36">
                  <c:v>82000</c:v>
                </c:pt>
                <c:pt idx="37">
                  <c:v>84000</c:v>
                </c:pt>
                <c:pt idx="38">
                  <c:v>86000</c:v>
                </c:pt>
                <c:pt idx="39">
                  <c:v>88000</c:v>
                </c:pt>
                <c:pt idx="40">
                  <c:v>90000</c:v>
                </c:pt>
                <c:pt idx="41">
                  <c:v>92000</c:v>
                </c:pt>
                <c:pt idx="42">
                  <c:v>94000</c:v>
                </c:pt>
                <c:pt idx="43">
                  <c:v>96000</c:v>
                </c:pt>
                <c:pt idx="44">
                  <c:v>98000</c:v>
                </c:pt>
                <c:pt idx="45">
                  <c:v>100000</c:v>
                </c:pt>
                <c:pt idx="46">
                  <c:v>102000</c:v>
                </c:pt>
                <c:pt idx="47">
                  <c:v>104000</c:v>
                </c:pt>
                <c:pt idx="48">
                  <c:v>106000</c:v>
                </c:pt>
                <c:pt idx="49">
                  <c:v>108000</c:v>
                </c:pt>
                <c:pt idx="50">
                  <c:v>110000</c:v>
                </c:pt>
                <c:pt idx="51">
                  <c:v>112000</c:v>
                </c:pt>
                <c:pt idx="52">
                  <c:v>114000</c:v>
                </c:pt>
                <c:pt idx="53">
                  <c:v>116000</c:v>
                </c:pt>
                <c:pt idx="54">
                  <c:v>118000</c:v>
                </c:pt>
                <c:pt idx="55">
                  <c:v>120000</c:v>
                </c:pt>
                <c:pt idx="56">
                  <c:v>122000</c:v>
                </c:pt>
                <c:pt idx="57">
                  <c:v>124000</c:v>
                </c:pt>
                <c:pt idx="58">
                  <c:v>126000</c:v>
                </c:pt>
                <c:pt idx="59">
                  <c:v>128000</c:v>
                </c:pt>
                <c:pt idx="60">
                  <c:v>130000</c:v>
                </c:pt>
                <c:pt idx="61">
                  <c:v>132000</c:v>
                </c:pt>
              </c:numCache>
            </c:numRef>
          </c:cat>
          <c:val>
            <c:numRef>
              <c:f>Sheet1!$M$7:$M$68</c:f>
              <c:numCache>
                <c:formatCode>General</c:formatCode>
                <c:ptCount val="62"/>
                <c:pt idx="0">
                  <c:v>219</c:v>
                </c:pt>
                <c:pt idx="1">
                  <c:v>580</c:v>
                </c:pt>
                <c:pt idx="2">
                  <c:v>1404</c:v>
                </c:pt>
                <c:pt idx="3">
                  <c:v>2672</c:v>
                </c:pt>
                <c:pt idx="4">
                  <c:v>4665</c:v>
                </c:pt>
                <c:pt idx="5">
                  <c:v>7231</c:v>
                </c:pt>
                <c:pt idx="6">
                  <c:v>10212</c:v>
                </c:pt>
                <c:pt idx="7">
                  <c:v>13643</c:v>
                </c:pt>
                <c:pt idx="8">
                  <c:v>17240</c:v>
                </c:pt>
                <c:pt idx="9">
                  <c:v>21582</c:v>
                </c:pt>
                <c:pt idx="10">
                  <c:v>25114</c:v>
                </c:pt>
                <c:pt idx="11">
                  <c:v>28433</c:v>
                </c:pt>
                <c:pt idx="12">
                  <c:v>31450</c:v>
                </c:pt>
                <c:pt idx="13">
                  <c:v>33867</c:v>
                </c:pt>
                <c:pt idx="14">
                  <c:v>35806</c:v>
                </c:pt>
                <c:pt idx="15">
                  <c:v>37062</c:v>
                </c:pt>
                <c:pt idx="16">
                  <c:v>38574</c:v>
                </c:pt>
                <c:pt idx="17">
                  <c:v>39005</c:v>
                </c:pt>
                <c:pt idx="18">
                  <c:v>39308</c:v>
                </c:pt>
                <c:pt idx="19">
                  <c:v>38970</c:v>
                </c:pt>
                <c:pt idx="20">
                  <c:v>38476</c:v>
                </c:pt>
                <c:pt idx="21">
                  <c:v>36920</c:v>
                </c:pt>
                <c:pt idx="22">
                  <c:v>36208</c:v>
                </c:pt>
                <c:pt idx="23">
                  <c:v>34384</c:v>
                </c:pt>
                <c:pt idx="24">
                  <c:v>32570</c:v>
                </c:pt>
                <c:pt idx="25">
                  <c:v>31237</c:v>
                </c:pt>
                <c:pt idx="26">
                  <c:v>29426</c:v>
                </c:pt>
                <c:pt idx="27">
                  <c:v>27521</c:v>
                </c:pt>
                <c:pt idx="28">
                  <c:v>25914</c:v>
                </c:pt>
                <c:pt idx="29">
                  <c:v>24075</c:v>
                </c:pt>
                <c:pt idx="30">
                  <c:v>22557</c:v>
                </c:pt>
                <c:pt idx="31">
                  <c:v>20749</c:v>
                </c:pt>
                <c:pt idx="32">
                  <c:v>19055</c:v>
                </c:pt>
                <c:pt idx="33">
                  <c:v>17592</c:v>
                </c:pt>
                <c:pt idx="34">
                  <c:v>16069</c:v>
                </c:pt>
                <c:pt idx="35">
                  <c:v>14967</c:v>
                </c:pt>
                <c:pt idx="36">
                  <c:v>13796</c:v>
                </c:pt>
                <c:pt idx="37">
                  <c:v>12510</c:v>
                </c:pt>
                <c:pt idx="38">
                  <c:v>11421</c:v>
                </c:pt>
                <c:pt idx="39">
                  <c:v>10276</c:v>
                </c:pt>
                <c:pt idx="40">
                  <c:v>9595</c:v>
                </c:pt>
                <c:pt idx="41">
                  <c:v>8611</c:v>
                </c:pt>
                <c:pt idx="42">
                  <c:v>7872</c:v>
                </c:pt>
                <c:pt idx="43">
                  <c:v>7095</c:v>
                </c:pt>
                <c:pt idx="44">
                  <c:v>6397</c:v>
                </c:pt>
                <c:pt idx="45">
                  <c:v>5895</c:v>
                </c:pt>
                <c:pt idx="46">
                  <c:v>5106</c:v>
                </c:pt>
                <c:pt idx="47">
                  <c:v>4769</c:v>
                </c:pt>
                <c:pt idx="48">
                  <c:v>4383</c:v>
                </c:pt>
                <c:pt idx="49">
                  <c:v>3842</c:v>
                </c:pt>
                <c:pt idx="50">
                  <c:v>3485</c:v>
                </c:pt>
                <c:pt idx="51">
                  <c:v>3102</c:v>
                </c:pt>
                <c:pt idx="52">
                  <c:v>2757</c:v>
                </c:pt>
                <c:pt idx="53">
                  <c:v>2460</c:v>
                </c:pt>
                <c:pt idx="54">
                  <c:v>2350</c:v>
                </c:pt>
                <c:pt idx="55">
                  <c:v>1957</c:v>
                </c:pt>
                <c:pt idx="56">
                  <c:v>1746</c:v>
                </c:pt>
                <c:pt idx="57">
                  <c:v>1621</c:v>
                </c:pt>
                <c:pt idx="58">
                  <c:v>1459</c:v>
                </c:pt>
                <c:pt idx="59">
                  <c:v>1314</c:v>
                </c:pt>
                <c:pt idx="60">
                  <c:v>1144</c:v>
                </c:pt>
                <c:pt idx="61">
                  <c:v>1048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1C8-4A58-830D-785B92AF185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067089071"/>
        <c:axId val="2067103215"/>
      </c:areaChart>
      <c:catAx>
        <c:axId val="2067089071"/>
        <c:scaling>
          <c:orientation val="minMax"/>
        </c:scaling>
        <c:delete val="0"/>
        <c:axPos val="b"/>
        <c:numFmt formatCode="&quot;$&quot;#,##0_);[Red]\(&quot;$&quot;#,##0\)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6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67103215"/>
        <c:crosses val="autoZero"/>
        <c:auto val="1"/>
        <c:lblAlgn val="ctr"/>
        <c:lblOffset val="100"/>
        <c:noMultiLvlLbl val="0"/>
      </c:catAx>
      <c:valAx>
        <c:axId val="2067103215"/>
        <c:scaling>
          <c:orientation val="minMax"/>
          <c:max val="91000"/>
          <c:min val="0"/>
        </c:scaling>
        <c:delete val="0"/>
        <c:axPos val="l"/>
        <c:numFmt formatCode="General" sourceLinked="1"/>
        <c:majorTickMark val="out"/>
        <c:minorTickMark val="none"/>
        <c:tickLblPos val="none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67089071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solidFill>
        <a:schemeClr val="accent1"/>
      </a:solidFill>
      <a:round/>
    </a:ln>
    <a:effectLst/>
  </c:spPr>
  <c:txPr>
    <a:bodyPr/>
    <a:lstStyle/>
    <a:p>
      <a:pPr>
        <a:defRPr sz="1600">
          <a:solidFill>
            <a:sysClr val="windowText" lastClr="000000"/>
          </a:solidFill>
        </a:defRPr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920" b="0" i="0" u="none" strike="noStrike" kern="1200" spc="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Withdrawal in year 15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920" b="0" i="0" u="none" strike="noStrike" kern="1200" spc="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areaChart>
        <c:grouping val="standard"/>
        <c:varyColors val="0"/>
        <c:ser>
          <c:idx val="0"/>
          <c:order val="0"/>
          <c:tx>
            <c:strRef>
              <c:f>Sheet1!$L$5</c:f>
              <c:strCache>
                <c:ptCount val="1"/>
                <c:pt idx="0">
                  <c:v>Low-risk investment</c:v>
                </c:pt>
              </c:strCache>
            </c:strRef>
          </c:tx>
          <c:spPr>
            <a:solidFill>
              <a:srgbClr val="CEE4AD">
                <a:alpha val="20000"/>
              </a:srgbClr>
            </a:solidFill>
            <a:ln>
              <a:solidFill>
                <a:srgbClr val="7CAA38"/>
              </a:solidFill>
            </a:ln>
            <a:effectLst/>
          </c:spPr>
          <c:cat>
            <c:numRef>
              <c:f>Sheet1!$K$7:$K$90</c:f>
              <c:numCache>
                <c:formatCode>"$"#,##0_);[Red]\("$"#,##0\)</c:formatCode>
                <c:ptCount val="84"/>
                <c:pt idx="0">
                  <c:v>8000</c:v>
                </c:pt>
                <c:pt idx="1">
                  <c:v>10000</c:v>
                </c:pt>
                <c:pt idx="2">
                  <c:v>12000</c:v>
                </c:pt>
                <c:pt idx="3">
                  <c:v>14000</c:v>
                </c:pt>
                <c:pt idx="4">
                  <c:v>16000</c:v>
                </c:pt>
                <c:pt idx="5">
                  <c:v>18000</c:v>
                </c:pt>
                <c:pt idx="6">
                  <c:v>20000</c:v>
                </c:pt>
                <c:pt idx="7">
                  <c:v>22000</c:v>
                </c:pt>
                <c:pt idx="8">
                  <c:v>24000</c:v>
                </c:pt>
                <c:pt idx="9">
                  <c:v>26000</c:v>
                </c:pt>
                <c:pt idx="10">
                  <c:v>28000</c:v>
                </c:pt>
                <c:pt idx="11">
                  <c:v>30000</c:v>
                </c:pt>
                <c:pt idx="12">
                  <c:v>32000</c:v>
                </c:pt>
                <c:pt idx="13">
                  <c:v>34000</c:v>
                </c:pt>
                <c:pt idx="14">
                  <c:v>36000</c:v>
                </c:pt>
                <c:pt idx="15">
                  <c:v>38000</c:v>
                </c:pt>
                <c:pt idx="16">
                  <c:v>40000</c:v>
                </c:pt>
                <c:pt idx="17">
                  <c:v>42000</c:v>
                </c:pt>
                <c:pt idx="18">
                  <c:v>44000</c:v>
                </c:pt>
                <c:pt idx="19">
                  <c:v>46000</c:v>
                </c:pt>
                <c:pt idx="20">
                  <c:v>48000</c:v>
                </c:pt>
                <c:pt idx="21">
                  <c:v>50000</c:v>
                </c:pt>
                <c:pt idx="22">
                  <c:v>52000</c:v>
                </c:pt>
                <c:pt idx="23">
                  <c:v>54000</c:v>
                </c:pt>
                <c:pt idx="24">
                  <c:v>56000</c:v>
                </c:pt>
                <c:pt idx="25">
                  <c:v>58000</c:v>
                </c:pt>
                <c:pt idx="26">
                  <c:v>60000</c:v>
                </c:pt>
                <c:pt idx="27">
                  <c:v>62000</c:v>
                </c:pt>
                <c:pt idx="28">
                  <c:v>64000</c:v>
                </c:pt>
                <c:pt idx="29">
                  <c:v>66000</c:v>
                </c:pt>
                <c:pt idx="30">
                  <c:v>68000</c:v>
                </c:pt>
                <c:pt idx="31">
                  <c:v>70000</c:v>
                </c:pt>
                <c:pt idx="32">
                  <c:v>72000</c:v>
                </c:pt>
                <c:pt idx="33">
                  <c:v>74000</c:v>
                </c:pt>
                <c:pt idx="34">
                  <c:v>76000</c:v>
                </c:pt>
                <c:pt idx="35">
                  <c:v>78000</c:v>
                </c:pt>
                <c:pt idx="36">
                  <c:v>80000</c:v>
                </c:pt>
                <c:pt idx="37">
                  <c:v>82000</c:v>
                </c:pt>
                <c:pt idx="38">
                  <c:v>84000</c:v>
                </c:pt>
                <c:pt idx="39">
                  <c:v>86000</c:v>
                </c:pt>
                <c:pt idx="40">
                  <c:v>88000</c:v>
                </c:pt>
                <c:pt idx="41">
                  <c:v>90000</c:v>
                </c:pt>
                <c:pt idx="42">
                  <c:v>92000</c:v>
                </c:pt>
                <c:pt idx="43">
                  <c:v>94000</c:v>
                </c:pt>
                <c:pt idx="44">
                  <c:v>96000</c:v>
                </c:pt>
                <c:pt idx="45">
                  <c:v>98000</c:v>
                </c:pt>
                <c:pt idx="46">
                  <c:v>100000</c:v>
                </c:pt>
                <c:pt idx="47">
                  <c:v>102000</c:v>
                </c:pt>
                <c:pt idx="48">
                  <c:v>104000</c:v>
                </c:pt>
                <c:pt idx="49">
                  <c:v>106000</c:v>
                </c:pt>
                <c:pt idx="50">
                  <c:v>108000</c:v>
                </c:pt>
                <c:pt idx="51">
                  <c:v>110000</c:v>
                </c:pt>
                <c:pt idx="52">
                  <c:v>112000</c:v>
                </c:pt>
                <c:pt idx="53">
                  <c:v>114000</c:v>
                </c:pt>
                <c:pt idx="54">
                  <c:v>116000</c:v>
                </c:pt>
                <c:pt idx="55">
                  <c:v>118000</c:v>
                </c:pt>
                <c:pt idx="56">
                  <c:v>120000</c:v>
                </c:pt>
                <c:pt idx="57">
                  <c:v>122000</c:v>
                </c:pt>
                <c:pt idx="58">
                  <c:v>124000</c:v>
                </c:pt>
                <c:pt idx="59">
                  <c:v>126000</c:v>
                </c:pt>
                <c:pt idx="60">
                  <c:v>128000</c:v>
                </c:pt>
                <c:pt idx="61">
                  <c:v>130000</c:v>
                </c:pt>
                <c:pt idx="62">
                  <c:v>132000</c:v>
                </c:pt>
                <c:pt idx="63">
                  <c:v>134000</c:v>
                </c:pt>
                <c:pt idx="64">
                  <c:v>136000</c:v>
                </c:pt>
                <c:pt idx="65">
                  <c:v>138000</c:v>
                </c:pt>
                <c:pt idx="66">
                  <c:v>140000</c:v>
                </c:pt>
                <c:pt idx="67">
                  <c:v>142000</c:v>
                </c:pt>
                <c:pt idx="68">
                  <c:v>144000</c:v>
                </c:pt>
                <c:pt idx="69">
                  <c:v>146000</c:v>
                </c:pt>
                <c:pt idx="70">
                  <c:v>148000</c:v>
                </c:pt>
                <c:pt idx="71">
                  <c:v>150000</c:v>
                </c:pt>
                <c:pt idx="72">
                  <c:v>152000</c:v>
                </c:pt>
                <c:pt idx="73">
                  <c:v>154000</c:v>
                </c:pt>
                <c:pt idx="74">
                  <c:v>156000</c:v>
                </c:pt>
                <c:pt idx="75">
                  <c:v>158000</c:v>
                </c:pt>
                <c:pt idx="76">
                  <c:v>160000</c:v>
                </c:pt>
                <c:pt idx="77">
                  <c:v>162000</c:v>
                </c:pt>
                <c:pt idx="78">
                  <c:v>164000</c:v>
                </c:pt>
                <c:pt idx="79">
                  <c:v>166000</c:v>
                </c:pt>
                <c:pt idx="80">
                  <c:v>168000</c:v>
                </c:pt>
                <c:pt idx="81">
                  <c:v>170000</c:v>
                </c:pt>
                <c:pt idx="82">
                  <c:v>172000</c:v>
                </c:pt>
                <c:pt idx="83">
                  <c:v>174000</c:v>
                </c:pt>
              </c:numCache>
            </c:numRef>
          </c:cat>
          <c:val>
            <c:numRef>
              <c:f>Sheet1!$L$7:$L$90</c:f>
              <c:numCache>
                <c:formatCode>General</c:formatCode>
                <c:ptCount val="8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24</c:v>
                </c:pt>
                <c:pt idx="4">
                  <c:v>154</c:v>
                </c:pt>
                <c:pt idx="5">
                  <c:v>575</c:v>
                </c:pt>
                <c:pt idx="6">
                  <c:v>1704</c:v>
                </c:pt>
                <c:pt idx="7">
                  <c:v>4102</c:v>
                </c:pt>
                <c:pt idx="8">
                  <c:v>8377</c:v>
                </c:pt>
                <c:pt idx="9">
                  <c:v>14742</c:v>
                </c:pt>
                <c:pt idx="10">
                  <c:v>23010</c:v>
                </c:pt>
                <c:pt idx="11">
                  <c:v>32419</c:v>
                </c:pt>
                <c:pt idx="12">
                  <c:v>42238</c:v>
                </c:pt>
                <c:pt idx="13">
                  <c:v>52060</c:v>
                </c:pt>
                <c:pt idx="14">
                  <c:v>59924</c:v>
                </c:pt>
                <c:pt idx="15">
                  <c:v>65443</c:v>
                </c:pt>
                <c:pt idx="16">
                  <c:v>69841</c:v>
                </c:pt>
                <c:pt idx="17">
                  <c:v>70583</c:v>
                </c:pt>
                <c:pt idx="18">
                  <c:v>69308</c:v>
                </c:pt>
                <c:pt idx="19">
                  <c:v>65880</c:v>
                </c:pt>
                <c:pt idx="20">
                  <c:v>61548</c:v>
                </c:pt>
                <c:pt idx="21">
                  <c:v>55853</c:v>
                </c:pt>
                <c:pt idx="22">
                  <c:v>50020</c:v>
                </c:pt>
                <c:pt idx="23">
                  <c:v>44007</c:v>
                </c:pt>
                <c:pt idx="24">
                  <c:v>37747</c:v>
                </c:pt>
                <c:pt idx="25">
                  <c:v>32053</c:v>
                </c:pt>
                <c:pt idx="26">
                  <c:v>26717</c:v>
                </c:pt>
                <c:pt idx="27">
                  <c:v>22358</c:v>
                </c:pt>
                <c:pt idx="28">
                  <c:v>18303</c:v>
                </c:pt>
                <c:pt idx="29">
                  <c:v>14782</c:v>
                </c:pt>
                <c:pt idx="30">
                  <c:v>12152</c:v>
                </c:pt>
                <c:pt idx="31">
                  <c:v>9613</c:v>
                </c:pt>
                <c:pt idx="32">
                  <c:v>7688</c:v>
                </c:pt>
                <c:pt idx="33">
                  <c:v>6005</c:v>
                </c:pt>
                <c:pt idx="34">
                  <c:v>4712</c:v>
                </c:pt>
                <c:pt idx="35">
                  <c:v>3696</c:v>
                </c:pt>
                <c:pt idx="36">
                  <c:v>2855</c:v>
                </c:pt>
                <c:pt idx="37">
                  <c:v>2332</c:v>
                </c:pt>
                <c:pt idx="38">
                  <c:v>1679</c:v>
                </c:pt>
                <c:pt idx="39">
                  <c:v>1289</c:v>
                </c:pt>
                <c:pt idx="40">
                  <c:v>980</c:v>
                </c:pt>
                <c:pt idx="41">
                  <c:v>797</c:v>
                </c:pt>
                <c:pt idx="42">
                  <c:v>610</c:v>
                </c:pt>
                <c:pt idx="43">
                  <c:v>460</c:v>
                </c:pt>
                <c:pt idx="44">
                  <c:v>341</c:v>
                </c:pt>
                <c:pt idx="45">
                  <c:v>254</c:v>
                </c:pt>
                <c:pt idx="46">
                  <c:v>191</c:v>
                </c:pt>
                <c:pt idx="47">
                  <c:v>151</c:v>
                </c:pt>
                <c:pt idx="48">
                  <c:v>107</c:v>
                </c:pt>
                <c:pt idx="49">
                  <c:v>79</c:v>
                </c:pt>
                <c:pt idx="50">
                  <c:v>55</c:v>
                </c:pt>
                <c:pt idx="51">
                  <c:v>37</c:v>
                </c:pt>
                <c:pt idx="52">
                  <c:v>47</c:v>
                </c:pt>
                <c:pt idx="53">
                  <c:v>21</c:v>
                </c:pt>
                <c:pt idx="54">
                  <c:v>23</c:v>
                </c:pt>
                <c:pt idx="55">
                  <c:v>10</c:v>
                </c:pt>
                <c:pt idx="56">
                  <c:v>14</c:v>
                </c:pt>
                <c:pt idx="57">
                  <c:v>8</c:v>
                </c:pt>
                <c:pt idx="58">
                  <c:v>4</c:v>
                </c:pt>
                <c:pt idx="59">
                  <c:v>4</c:v>
                </c:pt>
                <c:pt idx="60">
                  <c:v>3</c:v>
                </c:pt>
                <c:pt idx="61">
                  <c:v>1</c:v>
                </c:pt>
                <c:pt idx="62">
                  <c:v>1</c:v>
                </c:pt>
                <c:pt idx="63">
                  <c:v>2</c:v>
                </c:pt>
                <c:pt idx="64">
                  <c:v>4</c:v>
                </c:pt>
                <c:pt idx="65">
                  <c:v>0</c:v>
                </c:pt>
                <c:pt idx="66">
                  <c:v>0</c:v>
                </c:pt>
                <c:pt idx="67">
                  <c:v>1</c:v>
                </c:pt>
                <c:pt idx="68">
                  <c:v>0</c:v>
                </c:pt>
                <c:pt idx="69">
                  <c:v>2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745-41FD-87E7-8366D2374121}"/>
            </c:ext>
          </c:extLst>
        </c:ser>
        <c:ser>
          <c:idx val="1"/>
          <c:order val="1"/>
          <c:tx>
            <c:strRef>
              <c:f>Sheet1!$M$5</c:f>
              <c:strCache>
                <c:ptCount val="1"/>
                <c:pt idx="0">
                  <c:v>High-risk investment</c:v>
                </c:pt>
              </c:strCache>
            </c:strRef>
          </c:tx>
          <c:spPr>
            <a:solidFill>
              <a:srgbClr val="F37575">
                <a:alpha val="20000"/>
              </a:srgbClr>
            </a:solidFill>
            <a:ln>
              <a:solidFill>
                <a:srgbClr val="BF1111"/>
              </a:solidFill>
            </a:ln>
            <a:effectLst/>
          </c:spPr>
          <c:cat>
            <c:numRef>
              <c:f>Sheet1!$K$7:$K$90</c:f>
              <c:numCache>
                <c:formatCode>"$"#,##0_);[Red]\("$"#,##0\)</c:formatCode>
                <c:ptCount val="84"/>
                <c:pt idx="0">
                  <c:v>8000</c:v>
                </c:pt>
                <c:pt idx="1">
                  <c:v>10000</c:v>
                </c:pt>
                <c:pt idx="2">
                  <c:v>12000</c:v>
                </c:pt>
                <c:pt idx="3">
                  <c:v>14000</c:v>
                </c:pt>
                <c:pt idx="4">
                  <c:v>16000</c:v>
                </c:pt>
                <c:pt idx="5">
                  <c:v>18000</c:v>
                </c:pt>
                <c:pt idx="6">
                  <c:v>20000</c:v>
                </c:pt>
                <c:pt idx="7">
                  <c:v>22000</c:v>
                </c:pt>
                <c:pt idx="8">
                  <c:v>24000</c:v>
                </c:pt>
                <c:pt idx="9">
                  <c:v>26000</c:v>
                </c:pt>
                <c:pt idx="10">
                  <c:v>28000</c:v>
                </c:pt>
                <c:pt idx="11">
                  <c:v>30000</c:v>
                </c:pt>
                <c:pt idx="12">
                  <c:v>32000</c:v>
                </c:pt>
                <c:pt idx="13">
                  <c:v>34000</c:v>
                </c:pt>
                <c:pt idx="14">
                  <c:v>36000</c:v>
                </c:pt>
                <c:pt idx="15">
                  <c:v>38000</c:v>
                </c:pt>
                <c:pt idx="16">
                  <c:v>40000</c:v>
                </c:pt>
                <c:pt idx="17">
                  <c:v>42000</c:v>
                </c:pt>
                <c:pt idx="18">
                  <c:v>44000</c:v>
                </c:pt>
                <c:pt idx="19">
                  <c:v>46000</c:v>
                </c:pt>
                <c:pt idx="20">
                  <c:v>48000</c:v>
                </c:pt>
                <c:pt idx="21">
                  <c:v>50000</c:v>
                </c:pt>
                <c:pt idx="22">
                  <c:v>52000</c:v>
                </c:pt>
                <c:pt idx="23">
                  <c:v>54000</c:v>
                </c:pt>
                <c:pt idx="24">
                  <c:v>56000</c:v>
                </c:pt>
                <c:pt idx="25">
                  <c:v>58000</c:v>
                </c:pt>
                <c:pt idx="26">
                  <c:v>60000</c:v>
                </c:pt>
                <c:pt idx="27">
                  <c:v>62000</c:v>
                </c:pt>
                <c:pt idx="28">
                  <c:v>64000</c:v>
                </c:pt>
                <c:pt idx="29">
                  <c:v>66000</c:v>
                </c:pt>
                <c:pt idx="30">
                  <c:v>68000</c:v>
                </c:pt>
                <c:pt idx="31">
                  <c:v>70000</c:v>
                </c:pt>
                <c:pt idx="32">
                  <c:v>72000</c:v>
                </c:pt>
                <c:pt idx="33">
                  <c:v>74000</c:v>
                </c:pt>
                <c:pt idx="34">
                  <c:v>76000</c:v>
                </c:pt>
                <c:pt idx="35">
                  <c:v>78000</c:v>
                </c:pt>
                <c:pt idx="36">
                  <c:v>80000</c:v>
                </c:pt>
                <c:pt idx="37">
                  <c:v>82000</c:v>
                </c:pt>
                <c:pt idx="38">
                  <c:v>84000</c:v>
                </c:pt>
                <c:pt idx="39">
                  <c:v>86000</c:v>
                </c:pt>
                <c:pt idx="40">
                  <c:v>88000</c:v>
                </c:pt>
                <c:pt idx="41">
                  <c:v>90000</c:v>
                </c:pt>
                <c:pt idx="42">
                  <c:v>92000</c:v>
                </c:pt>
                <c:pt idx="43">
                  <c:v>94000</c:v>
                </c:pt>
                <c:pt idx="44">
                  <c:v>96000</c:v>
                </c:pt>
                <c:pt idx="45">
                  <c:v>98000</c:v>
                </c:pt>
                <c:pt idx="46">
                  <c:v>100000</c:v>
                </c:pt>
                <c:pt idx="47">
                  <c:v>102000</c:v>
                </c:pt>
                <c:pt idx="48">
                  <c:v>104000</c:v>
                </c:pt>
                <c:pt idx="49">
                  <c:v>106000</c:v>
                </c:pt>
                <c:pt idx="50">
                  <c:v>108000</c:v>
                </c:pt>
                <c:pt idx="51">
                  <c:v>110000</c:v>
                </c:pt>
                <c:pt idx="52">
                  <c:v>112000</c:v>
                </c:pt>
                <c:pt idx="53">
                  <c:v>114000</c:v>
                </c:pt>
                <c:pt idx="54">
                  <c:v>116000</c:v>
                </c:pt>
                <c:pt idx="55">
                  <c:v>118000</c:v>
                </c:pt>
                <c:pt idx="56">
                  <c:v>120000</c:v>
                </c:pt>
                <c:pt idx="57">
                  <c:v>122000</c:v>
                </c:pt>
                <c:pt idx="58">
                  <c:v>124000</c:v>
                </c:pt>
                <c:pt idx="59">
                  <c:v>126000</c:v>
                </c:pt>
                <c:pt idx="60">
                  <c:v>128000</c:v>
                </c:pt>
                <c:pt idx="61">
                  <c:v>130000</c:v>
                </c:pt>
                <c:pt idx="62">
                  <c:v>132000</c:v>
                </c:pt>
                <c:pt idx="63">
                  <c:v>134000</c:v>
                </c:pt>
                <c:pt idx="64">
                  <c:v>136000</c:v>
                </c:pt>
                <c:pt idx="65">
                  <c:v>138000</c:v>
                </c:pt>
                <c:pt idx="66">
                  <c:v>140000</c:v>
                </c:pt>
                <c:pt idx="67">
                  <c:v>142000</c:v>
                </c:pt>
                <c:pt idx="68">
                  <c:v>144000</c:v>
                </c:pt>
                <c:pt idx="69">
                  <c:v>146000</c:v>
                </c:pt>
                <c:pt idx="70">
                  <c:v>148000</c:v>
                </c:pt>
                <c:pt idx="71">
                  <c:v>150000</c:v>
                </c:pt>
                <c:pt idx="72">
                  <c:v>152000</c:v>
                </c:pt>
                <c:pt idx="73">
                  <c:v>154000</c:v>
                </c:pt>
                <c:pt idx="74">
                  <c:v>156000</c:v>
                </c:pt>
                <c:pt idx="75">
                  <c:v>158000</c:v>
                </c:pt>
                <c:pt idx="76">
                  <c:v>160000</c:v>
                </c:pt>
                <c:pt idx="77">
                  <c:v>162000</c:v>
                </c:pt>
                <c:pt idx="78">
                  <c:v>164000</c:v>
                </c:pt>
                <c:pt idx="79">
                  <c:v>166000</c:v>
                </c:pt>
                <c:pt idx="80">
                  <c:v>168000</c:v>
                </c:pt>
                <c:pt idx="81">
                  <c:v>170000</c:v>
                </c:pt>
                <c:pt idx="82">
                  <c:v>172000</c:v>
                </c:pt>
                <c:pt idx="83">
                  <c:v>174000</c:v>
                </c:pt>
              </c:numCache>
            </c:numRef>
          </c:cat>
          <c:val>
            <c:numRef>
              <c:f>Sheet1!$M$7:$M$90</c:f>
              <c:numCache>
                <c:formatCode>General</c:formatCode>
                <c:ptCount val="84"/>
                <c:pt idx="0">
                  <c:v>219</c:v>
                </c:pt>
                <c:pt idx="1">
                  <c:v>643</c:v>
                </c:pt>
                <c:pt idx="2">
                  <c:v>1333</c:v>
                </c:pt>
                <c:pt idx="3">
                  <c:v>2461</c:v>
                </c:pt>
                <c:pt idx="4">
                  <c:v>4032</c:v>
                </c:pt>
                <c:pt idx="5">
                  <c:v>5790</c:v>
                </c:pt>
                <c:pt idx="6">
                  <c:v>8061</c:v>
                </c:pt>
                <c:pt idx="7">
                  <c:v>10252</c:v>
                </c:pt>
                <c:pt idx="8">
                  <c:v>12787</c:v>
                </c:pt>
                <c:pt idx="9">
                  <c:v>15327</c:v>
                </c:pt>
                <c:pt idx="10">
                  <c:v>17526</c:v>
                </c:pt>
                <c:pt idx="11">
                  <c:v>19451</c:v>
                </c:pt>
                <c:pt idx="12">
                  <c:v>21465</c:v>
                </c:pt>
                <c:pt idx="13">
                  <c:v>22944</c:v>
                </c:pt>
                <c:pt idx="14">
                  <c:v>24632</c:v>
                </c:pt>
                <c:pt idx="15">
                  <c:v>26260</c:v>
                </c:pt>
                <c:pt idx="16">
                  <c:v>26948</c:v>
                </c:pt>
                <c:pt idx="17">
                  <c:v>27482</c:v>
                </c:pt>
                <c:pt idx="18">
                  <c:v>27957</c:v>
                </c:pt>
                <c:pt idx="19">
                  <c:v>28222</c:v>
                </c:pt>
                <c:pt idx="20">
                  <c:v>28349</c:v>
                </c:pt>
                <c:pt idx="21">
                  <c:v>28295</c:v>
                </c:pt>
                <c:pt idx="22">
                  <c:v>27977</c:v>
                </c:pt>
                <c:pt idx="23">
                  <c:v>27644</c:v>
                </c:pt>
                <c:pt idx="24">
                  <c:v>27100</c:v>
                </c:pt>
                <c:pt idx="25">
                  <c:v>26518</c:v>
                </c:pt>
                <c:pt idx="26">
                  <c:v>25698</c:v>
                </c:pt>
                <c:pt idx="27">
                  <c:v>24967</c:v>
                </c:pt>
                <c:pt idx="28">
                  <c:v>24226</c:v>
                </c:pt>
                <c:pt idx="29">
                  <c:v>23393</c:v>
                </c:pt>
                <c:pt idx="30">
                  <c:v>22425</c:v>
                </c:pt>
                <c:pt idx="31">
                  <c:v>21586</c:v>
                </c:pt>
                <c:pt idx="32">
                  <c:v>20724</c:v>
                </c:pt>
                <c:pt idx="33">
                  <c:v>19793</c:v>
                </c:pt>
                <c:pt idx="34">
                  <c:v>18655</c:v>
                </c:pt>
                <c:pt idx="35">
                  <c:v>17982</c:v>
                </c:pt>
                <c:pt idx="36">
                  <c:v>17320</c:v>
                </c:pt>
                <c:pt idx="37">
                  <c:v>16606</c:v>
                </c:pt>
                <c:pt idx="38">
                  <c:v>15623</c:v>
                </c:pt>
                <c:pt idx="39">
                  <c:v>14790</c:v>
                </c:pt>
                <c:pt idx="40">
                  <c:v>14133</c:v>
                </c:pt>
                <c:pt idx="41">
                  <c:v>13302</c:v>
                </c:pt>
                <c:pt idx="42">
                  <c:v>12494</c:v>
                </c:pt>
                <c:pt idx="43">
                  <c:v>11872</c:v>
                </c:pt>
                <c:pt idx="44">
                  <c:v>11473</c:v>
                </c:pt>
                <c:pt idx="45">
                  <c:v>10658</c:v>
                </c:pt>
                <c:pt idx="46">
                  <c:v>10028</c:v>
                </c:pt>
                <c:pt idx="47">
                  <c:v>9557</c:v>
                </c:pt>
                <c:pt idx="48">
                  <c:v>8946</c:v>
                </c:pt>
                <c:pt idx="49">
                  <c:v>8580</c:v>
                </c:pt>
                <c:pt idx="50">
                  <c:v>7995</c:v>
                </c:pt>
                <c:pt idx="51">
                  <c:v>7565</c:v>
                </c:pt>
                <c:pt idx="52">
                  <c:v>7089</c:v>
                </c:pt>
                <c:pt idx="53">
                  <c:v>6560</c:v>
                </c:pt>
                <c:pt idx="54">
                  <c:v>6253</c:v>
                </c:pt>
                <c:pt idx="55">
                  <c:v>5942</c:v>
                </c:pt>
                <c:pt idx="56">
                  <c:v>5531</c:v>
                </c:pt>
                <c:pt idx="57">
                  <c:v>5388</c:v>
                </c:pt>
                <c:pt idx="58">
                  <c:v>4754</c:v>
                </c:pt>
                <c:pt idx="59">
                  <c:v>4600</c:v>
                </c:pt>
                <c:pt idx="60">
                  <c:v>4269</c:v>
                </c:pt>
                <c:pt idx="61">
                  <c:v>4067</c:v>
                </c:pt>
                <c:pt idx="62">
                  <c:v>3915</c:v>
                </c:pt>
                <c:pt idx="63">
                  <c:v>3669</c:v>
                </c:pt>
                <c:pt idx="64">
                  <c:v>3423</c:v>
                </c:pt>
                <c:pt idx="65">
                  <c:v>3132</c:v>
                </c:pt>
                <c:pt idx="66">
                  <c:v>2986</c:v>
                </c:pt>
                <c:pt idx="67">
                  <c:v>2774</c:v>
                </c:pt>
                <c:pt idx="68">
                  <c:v>2706</c:v>
                </c:pt>
                <c:pt idx="69">
                  <c:v>2527</c:v>
                </c:pt>
                <c:pt idx="70">
                  <c:v>2359</c:v>
                </c:pt>
                <c:pt idx="71">
                  <c:v>2109</c:v>
                </c:pt>
                <c:pt idx="72">
                  <c:v>2094</c:v>
                </c:pt>
                <c:pt idx="73">
                  <c:v>2004</c:v>
                </c:pt>
                <c:pt idx="74">
                  <c:v>1847</c:v>
                </c:pt>
                <c:pt idx="75">
                  <c:v>1776</c:v>
                </c:pt>
                <c:pt idx="76">
                  <c:v>1628</c:v>
                </c:pt>
                <c:pt idx="77">
                  <c:v>1522</c:v>
                </c:pt>
                <c:pt idx="78">
                  <c:v>1478</c:v>
                </c:pt>
                <c:pt idx="79">
                  <c:v>1349</c:v>
                </c:pt>
                <c:pt idx="80">
                  <c:v>1348</c:v>
                </c:pt>
                <c:pt idx="81">
                  <c:v>1195</c:v>
                </c:pt>
                <c:pt idx="82">
                  <c:v>1146</c:v>
                </c:pt>
                <c:pt idx="83">
                  <c:v>1091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745-41FD-87E7-8366D237412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067089071"/>
        <c:axId val="2067103215"/>
      </c:areaChart>
      <c:catAx>
        <c:axId val="2067089071"/>
        <c:scaling>
          <c:orientation val="minMax"/>
        </c:scaling>
        <c:delete val="0"/>
        <c:axPos val="b"/>
        <c:numFmt formatCode="&quot;$&quot;#,##0_);[Red]\(&quot;$&quot;#,##0\)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6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67103215"/>
        <c:crosses val="autoZero"/>
        <c:auto val="1"/>
        <c:lblAlgn val="ctr"/>
        <c:lblOffset val="100"/>
        <c:noMultiLvlLbl val="0"/>
      </c:catAx>
      <c:valAx>
        <c:axId val="2067103215"/>
        <c:scaling>
          <c:orientation val="minMax"/>
          <c:max val="71000"/>
          <c:min val="0"/>
        </c:scaling>
        <c:delete val="0"/>
        <c:axPos val="l"/>
        <c:numFmt formatCode="General" sourceLinked="1"/>
        <c:majorTickMark val="out"/>
        <c:minorTickMark val="none"/>
        <c:tickLblPos val="none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67089071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solidFill>
        <a:schemeClr val="accent1"/>
      </a:solidFill>
      <a:round/>
    </a:ln>
    <a:effectLst/>
  </c:spPr>
  <c:txPr>
    <a:bodyPr/>
    <a:lstStyle/>
    <a:p>
      <a:pPr>
        <a:defRPr sz="1600">
          <a:solidFill>
            <a:sysClr val="windowText" lastClr="000000"/>
          </a:solidFill>
        </a:defRPr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400" b="0" i="0" u="none" strike="noStrike" kern="1200" spc="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Years of withdrawals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spc="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Sheet1!$L$5</c:f>
              <c:strCache>
                <c:ptCount val="1"/>
                <c:pt idx="0">
                  <c:v>Low-risk investment</c:v>
                </c:pt>
              </c:strCache>
            </c:strRef>
          </c:tx>
          <c:spPr>
            <a:solidFill>
              <a:srgbClr val="CEE4AD">
                <a:alpha val="50000"/>
              </a:srgbClr>
            </a:solidFill>
            <a:ln>
              <a:solidFill>
                <a:srgbClr val="7CAA38"/>
              </a:solidFill>
            </a:ln>
            <a:effectLst/>
          </c:spPr>
          <c:invertIfNegative val="0"/>
          <c:cat>
            <c:strRef>
              <c:f>Sheet1!$I$6:$I$12</c:f>
              <c:strCache>
                <c:ptCount val="7"/>
                <c:pt idx="0">
                  <c:v>[1, 5]</c:v>
                </c:pt>
                <c:pt idx="1">
                  <c:v>[6, 10]</c:v>
                </c:pt>
                <c:pt idx="2">
                  <c:v>[11, 15]</c:v>
                </c:pt>
                <c:pt idx="3">
                  <c:v>[16, 20]</c:v>
                </c:pt>
                <c:pt idx="4">
                  <c:v>[21, 25]</c:v>
                </c:pt>
                <c:pt idx="5">
                  <c:v>[26, 30]</c:v>
                </c:pt>
                <c:pt idx="6">
                  <c:v>&gt;30</c:v>
                </c:pt>
              </c:strCache>
            </c:strRef>
          </c:cat>
          <c:val>
            <c:numRef>
              <c:f>Sheet1!$L$6:$L$12</c:f>
              <c:numCache>
                <c:formatCode>0%</c:formatCode>
                <c:ptCount val="7"/>
                <c:pt idx="0">
                  <c:v>0</c:v>
                </c:pt>
                <c:pt idx="1">
                  <c:v>0</c:v>
                </c:pt>
                <c:pt idx="2">
                  <c:v>3.9999999999999998E-6</c:v>
                </c:pt>
                <c:pt idx="3">
                  <c:v>1.1050000000000001E-3</c:v>
                </c:pt>
                <c:pt idx="4">
                  <c:v>1.2931E-2</c:v>
                </c:pt>
                <c:pt idx="5">
                  <c:v>4.0915E-2</c:v>
                </c:pt>
                <c:pt idx="6" formatCode="0.00%">
                  <c:v>0.94504500000000002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142-48D8-9501-DFD0EC9D369C}"/>
            </c:ext>
          </c:extLst>
        </c:ser>
        <c:ser>
          <c:idx val="1"/>
          <c:order val="1"/>
          <c:tx>
            <c:strRef>
              <c:f>Sheet1!$M$5</c:f>
              <c:strCache>
                <c:ptCount val="1"/>
                <c:pt idx="0">
                  <c:v>High-risk investment</c:v>
                </c:pt>
              </c:strCache>
            </c:strRef>
          </c:tx>
          <c:spPr>
            <a:solidFill>
              <a:srgbClr val="F37575">
                <a:alpha val="50000"/>
              </a:srgbClr>
            </a:solidFill>
            <a:ln>
              <a:solidFill>
                <a:srgbClr val="BF1111"/>
              </a:solidFill>
            </a:ln>
            <a:effectLst/>
          </c:spPr>
          <c:invertIfNegative val="0"/>
          <c:cat>
            <c:strRef>
              <c:f>Sheet1!$I$6:$I$12</c:f>
              <c:strCache>
                <c:ptCount val="7"/>
                <c:pt idx="0">
                  <c:v>[1, 5]</c:v>
                </c:pt>
                <c:pt idx="1">
                  <c:v>[6, 10]</c:v>
                </c:pt>
                <c:pt idx="2">
                  <c:v>[11, 15]</c:v>
                </c:pt>
                <c:pt idx="3">
                  <c:v>[16, 20]</c:v>
                </c:pt>
                <c:pt idx="4">
                  <c:v>[21, 25]</c:v>
                </c:pt>
                <c:pt idx="5">
                  <c:v>[26, 30]</c:v>
                </c:pt>
                <c:pt idx="6">
                  <c:v>&gt;30</c:v>
                </c:pt>
              </c:strCache>
            </c:strRef>
          </c:cat>
          <c:val>
            <c:numRef>
              <c:f>Sheet1!$M$6:$M$12</c:f>
              <c:numCache>
                <c:formatCode>0%</c:formatCode>
                <c:ptCount val="7"/>
                <c:pt idx="0">
                  <c:v>0</c:v>
                </c:pt>
                <c:pt idx="1">
                  <c:v>8.7999999999999998E-5</c:v>
                </c:pt>
                <c:pt idx="2">
                  <c:v>3.0270000000000002E-3</c:v>
                </c:pt>
                <c:pt idx="3">
                  <c:v>1.3605000000000001E-2</c:v>
                </c:pt>
                <c:pt idx="4">
                  <c:v>2.3581999999999999E-2</c:v>
                </c:pt>
                <c:pt idx="5">
                  <c:v>2.7122E-2</c:v>
                </c:pt>
                <c:pt idx="6" formatCode="0.00%">
                  <c:v>0.93257599999999996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142-48D8-9501-DFD0EC9D369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7532903"/>
        <c:axId val="57528967"/>
      </c:barChart>
      <c:catAx>
        <c:axId val="5753290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7528967"/>
        <c:crosses val="autoZero"/>
        <c:auto val="1"/>
        <c:lblAlgn val="ctr"/>
        <c:lblOffset val="100"/>
        <c:noMultiLvlLbl val="0"/>
      </c:catAx>
      <c:valAx>
        <c:axId val="5752896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753290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2000">
          <a:solidFill>
            <a:sysClr val="windowText" lastClr="000000"/>
          </a:solidFill>
        </a:defRPr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8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Probability that a 65-year-old lives to...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8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8354155730533683"/>
          <c:y val="0.2145640690741856"/>
          <c:w val="0.73040279965004373"/>
          <c:h val="0.59777072132148112"/>
        </c:manualLayout>
      </c:layout>
      <c:lineChart>
        <c:grouping val="standard"/>
        <c:varyColors val="0"/>
        <c:ser>
          <c:idx val="0"/>
          <c:order val="0"/>
          <c:tx>
            <c:strRef>
              <c:f>Sheet2!$K$70</c:f>
              <c:strCache>
                <c:ptCount val="1"/>
                <c:pt idx="0">
                  <c:v>Men</c:v>
                </c:pt>
              </c:strCache>
            </c:strRef>
          </c:tx>
          <c:spPr>
            <a:ln w="38100" cap="rnd">
              <a:solidFill>
                <a:srgbClr val="CCE3F7"/>
              </a:solidFill>
              <a:round/>
            </a:ln>
            <a:effectLst/>
          </c:spPr>
          <c:marker>
            <c:symbol val="none"/>
          </c:marker>
          <c:cat>
            <c:numRef>
              <c:f>Sheet2!$J$71:$J$106</c:f>
              <c:numCache>
                <c:formatCode>General</c:formatCode>
                <c:ptCount val="36"/>
                <c:pt idx="0">
                  <c:v>65</c:v>
                </c:pt>
                <c:pt idx="1">
                  <c:v>66</c:v>
                </c:pt>
                <c:pt idx="2">
                  <c:v>67</c:v>
                </c:pt>
                <c:pt idx="3">
                  <c:v>68</c:v>
                </c:pt>
                <c:pt idx="4">
                  <c:v>69</c:v>
                </c:pt>
                <c:pt idx="5">
                  <c:v>70</c:v>
                </c:pt>
                <c:pt idx="6">
                  <c:v>71</c:v>
                </c:pt>
                <c:pt idx="7">
                  <c:v>72</c:v>
                </c:pt>
                <c:pt idx="8">
                  <c:v>73</c:v>
                </c:pt>
                <c:pt idx="9">
                  <c:v>74</c:v>
                </c:pt>
                <c:pt idx="10">
                  <c:v>75</c:v>
                </c:pt>
                <c:pt idx="11">
                  <c:v>76</c:v>
                </c:pt>
                <c:pt idx="12">
                  <c:v>77</c:v>
                </c:pt>
                <c:pt idx="13">
                  <c:v>78</c:v>
                </c:pt>
                <c:pt idx="14">
                  <c:v>79</c:v>
                </c:pt>
                <c:pt idx="15">
                  <c:v>80</c:v>
                </c:pt>
                <c:pt idx="16">
                  <c:v>81</c:v>
                </c:pt>
                <c:pt idx="17">
                  <c:v>82</c:v>
                </c:pt>
                <c:pt idx="18">
                  <c:v>83</c:v>
                </c:pt>
                <c:pt idx="19">
                  <c:v>84</c:v>
                </c:pt>
                <c:pt idx="20">
                  <c:v>85</c:v>
                </c:pt>
                <c:pt idx="21">
                  <c:v>86</c:v>
                </c:pt>
                <c:pt idx="22">
                  <c:v>87</c:v>
                </c:pt>
                <c:pt idx="23">
                  <c:v>88</c:v>
                </c:pt>
                <c:pt idx="24">
                  <c:v>89</c:v>
                </c:pt>
                <c:pt idx="25">
                  <c:v>90</c:v>
                </c:pt>
                <c:pt idx="26">
                  <c:v>91</c:v>
                </c:pt>
                <c:pt idx="27">
                  <c:v>92</c:v>
                </c:pt>
                <c:pt idx="28">
                  <c:v>93</c:v>
                </c:pt>
                <c:pt idx="29">
                  <c:v>94</c:v>
                </c:pt>
                <c:pt idx="30">
                  <c:v>95</c:v>
                </c:pt>
                <c:pt idx="31">
                  <c:v>96</c:v>
                </c:pt>
                <c:pt idx="32">
                  <c:v>97</c:v>
                </c:pt>
                <c:pt idx="33">
                  <c:v>98</c:v>
                </c:pt>
                <c:pt idx="34">
                  <c:v>99</c:v>
                </c:pt>
                <c:pt idx="35">
                  <c:v>100</c:v>
                </c:pt>
              </c:numCache>
            </c:numRef>
          </c:cat>
          <c:val>
            <c:numRef>
              <c:f>Sheet2!$K$71:$K$106</c:f>
              <c:numCache>
                <c:formatCode>0%</c:formatCode>
                <c:ptCount val="36"/>
                <c:pt idx="0">
                  <c:v>1</c:v>
                </c:pt>
                <c:pt idx="1">
                  <c:v>0.98401170058502929</c:v>
                </c:pt>
                <c:pt idx="2">
                  <c:v>0.96718585929296463</c:v>
                </c:pt>
                <c:pt idx="3">
                  <c:v>0.9494974748737437</c:v>
                </c:pt>
                <c:pt idx="4">
                  <c:v>0.93098404920246014</c:v>
                </c:pt>
                <c:pt idx="5">
                  <c:v>0.91159557977898897</c:v>
                </c:pt>
                <c:pt idx="6">
                  <c:v>0.89120706035301767</c:v>
                </c:pt>
                <c:pt idx="7">
                  <c:v>0.86966848342417125</c:v>
                </c:pt>
                <c:pt idx="8">
                  <c:v>0.84684234211710585</c:v>
                </c:pt>
                <c:pt idx="9">
                  <c:v>0.82259112955647784</c:v>
                </c:pt>
                <c:pt idx="10">
                  <c:v>0.79677733886694335</c:v>
                </c:pt>
                <c:pt idx="11">
                  <c:v>0.76921346067303364</c:v>
                </c:pt>
                <c:pt idx="12">
                  <c:v>0.73979948997449874</c:v>
                </c:pt>
                <c:pt idx="13">
                  <c:v>0.70861043052152606</c:v>
                </c:pt>
                <c:pt idx="14">
                  <c:v>0.67577128856442825</c:v>
                </c:pt>
                <c:pt idx="15">
                  <c:v>0.64136956847842397</c:v>
                </c:pt>
                <c:pt idx="16">
                  <c:v>0.60531776588829445</c:v>
                </c:pt>
                <c:pt idx="17">
                  <c:v>0.56759087954397724</c:v>
                </c:pt>
                <c:pt idx="18">
                  <c:v>0.52832641632081601</c:v>
                </c:pt>
                <c:pt idx="19">
                  <c:v>0.48772438621931097</c:v>
                </c:pt>
                <c:pt idx="20">
                  <c:v>0.44607230361518074</c:v>
                </c:pt>
                <c:pt idx="21">
                  <c:v>0.40368268413420672</c:v>
                </c:pt>
                <c:pt idx="22">
                  <c:v>0.36099304965248263</c:v>
                </c:pt>
                <c:pt idx="23">
                  <c:v>0.31847842392119607</c:v>
                </c:pt>
                <c:pt idx="24">
                  <c:v>0.27673883694184709</c:v>
                </c:pt>
                <c:pt idx="25">
                  <c:v>0.2364243212160608</c:v>
                </c:pt>
                <c:pt idx="26">
                  <c:v>0.19822241112055602</c:v>
                </c:pt>
                <c:pt idx="27">
                  <c:v>0.16278313915695786</c:v>
                </c:pt>
                <c:pt idx="28">
                  <c:v>0.13066903345167258</c:v>
                </c:pt>
                <c:pt idx="29">
                  <c:v>0.10230511525576279</c:v>
                </c:pt>
                <c:pt idx="30">
                  <c:v>7.7966398319916003E-2</c:v>
                </c:pt>
                <c:pt idx="31">
                  <c:v>5.7802890144507228E-2</c:v>
                </c:pt>
                <c:pt idx="32">
                  <c:v>4.1689584479223961E-2</c:v>
                </c:pt>
                <c:pt idx="33">
                  <c:v>2.9263963198159909E-2</c:v>
                </c:pt>
                <c:pt idx="34">
                  <c:v>2.0038501925096253E-2</c:v>
                </c:pt>
                <c:pt idx="35">
                  <c:v>1.3400670033501675E-2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69C-B946-A11D-CCD55F69A123}"/>
            </c:ext>
          </c:extLst>
        </c:ser>
        <c:ser>
          <c:idx val="1"/>
          <c:order val="1"/>
          <c:tx>
            <c:strRef>
              <c:f>Sheet2!$L$70</c:f>
              <c:strCache>
                <c:ptCount val="1"/>
                <c:pt idx="0">
                  <c:v>Women</c:v>
                </c:pt>
              </c:strCache>
            </c:strRef>
          </c:tx>
          <c:spPr>
            <a:ln w="38100" cap="rnd">
              <a:solidFill>
                <a:srgbClr val="F37575"/>
              </a:solidFill>
              <a:round/>
            </a:ln>
            <a:effectLst/>
          </c:spPr>
          <c:marker>
            <c:symbol val="none"/>
          </c:marker>
          <c:cat>
            <c:numRef>
              <c:f>Sheet2!$J$71:$J$106</c:f>
              <c:numCache>
                <c:formatCode>General</c:formatCode>
                <c:ptCount val="36"/>
                <c:pt idx="0">
                  <c:v>65</c:v>
                </c:pt>
                <c:pt idx="1">
                  <c:v>66</c:v>
                </c:pt>
                <c:pt idx="2">
                  <c:v>67</c:v>
                </c:pt>
                <c:pt idx="3">
                  <c:v>68</c:v>
                </c:pt>
                <c:pt idx="4">
                  <c:v>69</c:v>
                </c:pt>
                <c:pt idx="5">
                  <c:v>70</c:v>
                </c:pt>
                <c:pt idx="6">
                  <c:v>71</c:v>
                </c:pt>
                <c:pt idx="7">
                  <c:v>72</c:v>
                </c:pt>
                <c:pt idx="8">
                  <c:v>73</c:v>
                </c:pt>
                <c:pt idx="9">
                  <c:v>74</c:v>
                </c:pt>
                <c:pt idx="10">
                  <c:v>75</c:v>
                </c:pt>
                <c:pt idx="11">
                  <c:v>76</c:v>
                </c:pt>
                <c:pt idx="12">
                  <c:v>77</c:v>
                </c:pt>
                <c:pt idx="13">
                  <c:v>78</c:v>
                </c:pt>
                <c:pt idx="14">
                  <c:v>79</c:v>
                </c:pt>
                <c:pt idx="15">
                  <c:v>80</c:v>
                </c:pt>
                <c:pt idx="16">
                  <c:v>81</c:v>
                </c:pt>
                <c:pt idx="17">
                  <c:v>82</c:v>
                </c:pt>
                <c:pt idx="18">
                  <c:v>83</c:v>
                </c:pt>
                <c:pt idx="19">
                  <c:v>84</c:v>
                </c:pt>
                <c:pt idx="20">
                  <c:v>85</c:v>
                </c:pt>
                <c:pt idx="21">
                  <c:v>86</c:v>
                </c:pt>
                <c:pt idx="22">
                  <c:v>87</c:v>
                </c:pt>
                <c:pt idx="23">
                  <c:v>88</c:v>
                </c:pt>
                <c:pt idx="24">
                  <c:v>89</c:v>
                </c:pt>
                <c:pt idx="25">
                  <c:v>90</c:v>
                </c:pt>
                <c:pt idx="26">
                  <c:v>91</c:v>
                </c:pt>
                <c:pt idx="27">
                  <c:v>92</c:v>
                </c:pt>
                <c:pt idx="28">
                  <c:v>93</c:v>
                </c:pt>
                <c:pt idx="29">
                  <c:v>94</c:v>
                </c:pt>
                <c:pt idx="30">
                  <c:v>95</c:v>
                </c:pt>
                <c:pt idx="31">
                  <c:v>96</c:v>
                </c:pt>
                <c:pt idx="32">
                  <c:v>97</c:v>
                </c:pt>
                <c:pt idx="33">
                  <c:v>98</c:v>
                </c:pt>
                <c:pt idx="34">
                  <c:v>99</c:v>
                </c:pt>
                <c:pt idx="35">
                  <c:v>100</c:v>
                </c:pt>
              </c:numCache>
            </c:numRef>
          </c:cat>
          <c:val>
            <c:numRef>
              <c:f>Sheet2!$L$71:$L$106</c:f>
              <c:numCache>
                <c:formatCode>0%</c:formatCode>
                <c:ptCount val="36"/>
                <c:pt idx="0">
                  <c:v>1</c:v>
                </c:pt>
                <c:pt idx="1">
                  <c:v>0.99038822899702761</c:v>
                </c:pt>
                <c:pt idx="2">
                  <c:v>0.98016148686353333</c:v>
                </c:pt>
                <c:pt idx="3">
                  <c:v>0.96922866676536579</c:v>
                </c:pt>
                <c:pt idx="4">
                  <c:v>0.95745310845129772</c:v>
                </c:pt>
                <c:pt idx="5">
                  <c:v>0.94472092837863997</c:v>
                </c:pt>
                <c:pt idx="6">
                  <c:v>0.9308726895876277</c:v>
                </c:pt>
                <c:pt idx="7">
                  <c:v>0.91578312018130259</c:v>
                </c:pt>
                <c:pt idx="8">
                  <c:v>0.89939527838832012</c:v>
                </c:pt>
                <c:pt idx="9">
                  <c:v>0.88167499914587344</c:v>
                </c:pt>
                <c:pt idx="10">
                  <c:v>0.86254256397408013</c:v>
                </c:pt>
                <c:pt idx="11">
                  <c:v>0.84178159414183051</c:v>
                </c:pt>
                <c:pt idx="12">
                  <c:v>0.81920987598082207</c:v>
                </c:pt>
                <c:pt idx="13">
                  <c:v>0.79477046771970983</c:v>
                </c:pt>
                <c:pt idx="14">
                  <c:v>0.76844059264995612</c:v>
                </c:pt>
                <c:pt idx="15">
                  <c:v>0.74015192064594748</c:v>
                </c:pt>
                <c:pt idx="16">
                  <c:v>0.7097336263936499</c:v>
                </c:pt>
                <c:pt idx="17">
                  <c:v>0.67702627293329842</c:v>
                </c:pt>
                <c:pt idx="18">
                  <c:v>0.64205263697343096</c:v>
                </c:pt>
                <c:pt idx="19">
                  <c:v>0.60490382534819898</c:v>
                </c:pt>
                <c:pt idx="20">
                  <c:v>0.56568233324602257</c:v>
                </c:pt>
                <c:pt idx="21">
                  <c:v>0.52455898598093587</c:v>
                </c:pt>
                <c:pt idx="22">
                  <c:v>0.48177293899258616</c:v>
                </c:pt>
                <c:pt idx="23">
                  <c:v>0.43764306620050336</c:v>
                </c:pt>
                <c:pt idx="24">
                  <c:v>0.39267045519252014</c:v>
                </c:pt>
                <c:pt idx="25">
                  <c:v>0.34744730039062055</c:v>
                </c:pt>
                <c:pt idx="26">
                  <c:v>0.30271384482228475</c:v>
                </c:pt>
                <c:pt idx="27">
                  <c:v>0.25926727328633742</c:v>
                </c:pt>
                <c:pt idx="28">
                  <c:v>0.21791615893587218</c:v>
                </c:pt>
                <c:pt idx="29">
                  <c:v>0.17943490986117597</c:v>
                </c:pt>
                <c:pt idx="30">
                  <c:v>0.14447266225557745</c:v>
                </c:pt>
                <c:pt idx="31">
                  <c:v>0.11366716395813641</c:v>
                </c:pt>
                <c:pt idx="32">
                  <c:v>8.7348677242651662E-2</c:v>
                </c:pt>
                <c:pt idx="33">
                  <c:v>6.5551367171929983E-2</c:v>
                </c:pt>
                <c:pt idx="34">
                  <c:v>4.8081631723399652E-2</c:v>
                </c:pt>
                <c:pt idx="35">
                  <c:v>3.4495325080572604E-2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69C-B946-A11D-CCD55F69A12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72022480"/>
        <c:axId val="572024976"/>
      </c:lineChart>
      <c:catAx>
        <c:axId val="572022480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Age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72024976"/>
        <c:crosses val="autoZero"/>
        <c:auto val="1"/>
        <c:lblAlgn val="ctr"/>
        <c:lblOffset val="100"/>
        <c:tickLblSkip val="5"/>
        <c:noMultiLvlLbl val="0"/>
      </c:catAx>
      <c:valAx>
        <c:axId val="572024976"/>
        <c:scaling>
          <c:orientation val="minMax"/>
          <c:max val="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72022480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241283557800244"/>
          <c:y val="0.48356111609847763"/>
          <c:w val="0.38285424321959766"/>
          <c:h val="0.19026680260771361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400"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8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Probability that a 70-year-old lives to...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8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8354155730533683"/>
          <c:y val="0.20891435658671953"/>
          <c:w val="0.73040279965004373"/>
          <c:h val="0.60342043380894717"/>
        </c:manualLayout>
      </c:layout>
      <c:lineChart>
        <c:grouping val="standard"/>
        <c:varyColors val="0"/>
        <c:ser>
          <c:idx val="0"/>
          <c:order val="0"/>
          <c:tx>
            <c:strRef>
              <c:f>Sheet2!$N$70</c:f>
              <c:strCache>
                <c:ptCount val="1"/>
                <c:pt idx="0">
                  <c:v>Men</c:v>
                </c:pt>
              </c:strCache>
            </c:strRef>
          </c:tx>
          <c:spPr>
            <a:ln w="38100" cap="rnd">
              <a:solidFill>
                <a:srgbClr val="CCE3F7"/>
              </a:solidFill>
              <a:round/>
            </a:ln>
            <a:effectLst/>
          </c:spPr>
          <c:marker>
            <c:symbol val="none"/>
          </c:marker>
          <c:cat>
            <c:numRef>
              <c:f>Sheet2!$J$76:$J$106</c:f>
              <c:numCache>
                <c:formatCode>General</c:formatCode>
                <c:ptCount val="31"/>
                <c:pt idx="0">
                  <c:v>70</c:v>
                </c:pt>
                <c:pt idx="1">
                  <c:v>71</c:v>
                </c:pt>
                <c:pt idx="2">
                  <c:v>72</c:v>
                </c:pt>
                <c:pt idx="3">
                  <c:v>73</c:v>
                </c:pt>
                <c:pt idx="4">
                  <c:v>74</c:v>
                </c:pt>
                <c:pt idx="5">
                  <c:v>75</c:v>
                </c:pt>
                <c:pt idx="6">
                  <c:v>76</c:v>
                </c:pt>
                <c:pt idx="7">
                  <c:v>77</c:v>
                </c:pt>
                <c:pt idx="8">
                  <c:v>78</c:v>
                </c:pt>
                <c:pt idx="9">
                  <c:v>79</c:v>
                </c:pt>
                <c:pt idx="10">
                  <c:v>80</c:v>
                </c:pt>
                <c:pt idx="11">
                  <c:v>81</c:v>
                </c:pt>
                <c:pt idx="12">
                  <c:v>82</c:v>
                </c:pt>
                <c:pt idx="13">
                  <c:v>83</c:v>
                </c:pt>
                <c:pt idx="14">
                  <c:v>84</c:v>
                </c:pt>
                <c:pt idx="15">
                  <c:v>85</c:v>
                </c:pt>
                <c:pt idx="16">
                  <c:v>86</c:v>
                </c:pt>
                <c:pt idx="17">
                  <c:v>87</c:v>
                </c:pt>
                <c:pt idx="18">
                  <c:v>88</c:v>
                </c:pt>
                <c:pt idx="19">
                  <c:v>89</c:v>
                </c:pt>
                <c:pt idx="20">
                  <c:v>90</c:v>
                </c:pt>
                <c:pt idx="21">
                  <c:v>91</c:v>
                </c:pt>
                <c:pt idx="22">
                  <c:v>92</c:v>
                </c:pt>
                <c:pt idx="23">
                  <c:v>93</c:v>
                </c:pt>
                <c:pt idx="24">
                  <c:v>94</c:v>
                </c:pt>
                <c:pt idx="25">
                  <c:v>95</c:v>
                </c:pt>
                <c:pt idx="26">
                  <c:v>96</c:v>
                </c:pt>
                <c:pt idx="27">
                  <c:v>97</c:v>
                </c:pt>
                <c:pt idx="28">
                  <c:v>98</c:v>
                </c:pt>
                <c:pt idx="29">
                  <c:v>99</c:v>
                </c:pt>
                <c:pt idx="30">
                  <c:v>100</c:v>
                </c:pt>
              </c:numCache>
            </c:numRef>
          </c:cat>
          <c:val>
            <c:numRef>
              <c:f>Sheet2!$N$76:$N$106</c:f>
              <c:numCache>
                <c:formatCode>0%</c:formatCode>
                <c:ptCount val="31"/>
                <c:pt idx="0">
                  <c:v>1</c:v>
                </c:pt>
                <c:pt idx="1">
                  <c:v>0.97763424935549337</c:v>
                </c:pt>
                <c:pt idx="2">
                  <c:v>0.95400691130492021</c:v>
                </c:pt>
                <c:pt idx="3">
                  <c:v>0.92896714387581591</c:v>
                </c:pt>
                <c:pt idx="4">
                  <c:v>0.90236410509571607</c:v>
                </c:pt>
                <c:pt idx="5">
                  <c:v>0.87404695299215618</c:v>
                </c:pt>
                <c:pt idx="6">
                  <c:v>0.84380999396632106</c:v>
                </c:pt>
                <c:pt idx="7">
                  <c:v>0.81154352476550928</c:v>
                </c:pt>
                <c:pt idx="8">
                  <c:v>0.7773298228292469</c:v>
                </c:pt>
                <c:pt idx="9">
                  <c:v>0.74130601722341072</c:v>
                </c:pt>
                <c:pt idx="10">
                  <c:v>0.70356809829411437</c:v>
                </c:pt>
                <c:pt idx="11">
                  <c:v>0.66402007569524435</c:v>
                </c:pt>
                <c:pt idx="12">
                  <c:v>0.62263452361362515</c:v>
                </c:pt>
                <c:pt idx="13">
                  <c:v>0.57956228402172127</c:v>
                </c:pt>
                <c:pt idx="14">
                  <c:v>0.5350227634249356</c:v>
                </c:pt>
                <c:pt idx="15">
                  <c:v>0.48933135867478472</c:v>
                </c:pt>
                <c:pt idx="16">
                  <c:v>0.44283089243596074</c:v>
                </c:pt>
                <c:pt idx="17">
                  <c:v>0.39600131643903241</c:v>
                </c:pt>
                <c:pt idx="18">
                  <c:v>0.34936372113433162</c:v>
                </c:pt>
                <c:pt idx="19">
                  <c:v>0.303576326038067</c:v>
                </c:pt>
                <c:pt idx="20">
                  <c:v>0.25935220229279798</c:v>
                </c:pt>
                <c:pt idx="21">
                  <c:v>0.2174455597608469</c:v>
                </c:pt>
                <c:pt idx="22">
                  <c:v>0.17856946958477318</c:v>
                </c:pt>
                <c:pt idx="23">
                  <c:v>0.14334101256102244</c:v>
                </c:pt>
                <c:pt idx="24">
                  <c:v>0.11222642751357578</c:v>
                </c:pt>
                <c:pt idx="25">
                  <c:v>8.5527398387362188E-2</c:v>
                </c:pt>
                <c:pt idx="26">
                  <c:v>6.340848006143382E-2</c:v>
                </c:pt>
                <c:pt idx="27">
                  <c:v>4.5732543469913886E-2</c:v>
                </c:pt>
                <c:pt idx="28">
                  <c:v>3.2101914321759642E-2</c:v>
                </c:pt>
                <c:pt idx="29">
                  <c:v>2.1981789260051562E-2</c:v>
                </c:pt>
                <c:pt idx="30">
                  <c:v>1.4700235861993307E-2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610-AC4F-8B62-B7AC04B355FB}"/>
            </c:ext>
          </c:extLst>
        </c:ser>
        <c:ser>
          <c:idx val="1"/>
          <c:order val="1"/>
          <c:tx>
            <c:strRef>
              <c:f>Sheet2!$O$70</c:f>
              <c:strCache>
                <c:ptCount val="1"/>
                <c:pt idx="0">
                  <c:v>Women</c:v>
                </c:pt>
              </c:strCache>
            </c:strRef>
          </c:tx>
          <c:spPr>
            <a:ln w="38100" cap="rnd">
              <a:solidFill>
                <a:srgbClr val="F37575"/>
              </a:solidFill>
              <a:round/>
            </a:ln>
            <a:effectLst/>
          </c:spPr>
          <c:marker>
            <c:symbol val="none"/>
          </c:marker>
          <c:cat>
            <c:numRef>
              <c:f>Sheet2!$J$76:$J$106</c:f>
              <c:numCache>
                <c:formatCode>General</c:formatCode>
                <c:ptCount val="31"/>
                <c:pt idx="0">
                  <c:v>70</c:v>
                </c:pt>
                <c:pt idx="1">
                  <c:v>71</c:v>
                </c:pt>
                <c:pt idx="2">
                  <c:v>72</c:v>
                </c:pt>
                <c:pt idx="3">
                  <c:v>73</c:v>
                </c:pt>
                <c:pt idx="4">
                  <c:v>74</c:v>
                </c:pt>
                <c:pt idx="5">
                  <c:v>75</c:v>
                </c:pt>
                <c:pt idx="6">
                  <c:v>76</c:v>
                </c:pt>
                <c:pt idx="7">
                  <c:v>77</c:v>
                </c:pt>
                <c:pt idx="8">
                  <c:v>78</c:v>
                </c:pt>
                <c:pt idx="9">
                  <c:v>79</c:v>
                </c:pt>
                <c:pt idx="10">
                  <c:v>80</c:v>
                </c:pt>
                <c:pt idx="11">
                  <c:v>81</c:v>
                </c:pt>
                <c:pt idx="12">
                  <c:v>82</c:v>
                </c:pt>
                <c:pt idx="13">
                  <c:v>83</c:v>
                </c:pt>
                <c:pt idx="14">
                  <c:v>84</c:v>
                </c:pt>
                <c:pt idx="15">
                  <c:v>85</c:v>
                </c:pt>
                <c:pt idx="16">
                  <c:v>86</c:v>
                </c:pt>
                <c:pt idx="17">
                  <c:v>87</c:v>
                </c:pt>
                <c:pt idx="18">
                  <c:v>88</c:v>
                </c:pt>
                <c:pt idx="19">
                  <c:v>89</c:v>
                </c:pt>
                <c:pt idx="20">
                  <c:v>90</c:v>
                </c:pt>
                <c:pt idx="21">
                  <c:v>91</c:v>
                </c:pt>
                <c:pt idx="22">
                  <c:v>92</c:v>
                </c:pt>
                <c:pt idx="23">
                  <c:v>93</c:v>
                </c:pt>
                <c:pt idx="24">
                  <c:v>94</c:v>
                </c:pt>
                <c:pt idx="25">
                  <c:v>95</c:v>
                </c:pt>
                <c:pt idx="26">
                  <c:v>96</c:v>
                </c:pt>
                <c:pt idx="27">
                  <c:v>97</c:v>
                </c:pt>
                <c:pt idx="28">
                  <c:v>98</c:v>
                </c:pt>
                <c:pt idx="29">
                  <c:v>99</c:v>
                </c:pt>
                <c:pt idx="30">
                  <c:v>100</c:v>
                </c:pt>
              </c:numCache>
            </c:numRef>
          </c:cat>
          <c:val>
            <c:numRef>
              <c:f>Sheet2!$O$76:$O$106</c:f>
              <c:numCache>
                <c:formatCode>0%</c:formatCode>
                <c:ptCount val="31"/>
                <c:pt idx="0">
                  <c:v>1</c:v>
                </c:pt>
                <c:pt idx="1">
                  <c:v>0.98534145018383457</c:v>
                </c:pt>
                <c:pt idx="2">
                  <c:v>0.96936893496473997</c:v>
                </c:pt>
                <c:pt idx="3">
                  <c:v>0.95202218070037969</c:v>
                </c:pt>
                <c:pt idx="4">
                  <c:v>0.93326502320535232</c:v>
                </c:pt>
                <c:pt idx="5">
                  <c:v>0.913013079380387</c:v>
                </c:pt>
                <c:pt idx="6">
                  <c:v>0.89103730938460612</c:v>
                </c:pt>
                <c:pt idx="7">
                  <c:v>0.86714483756253391</c:v>
                </c:pt>
                <c:pt idx="8">
                  <c:v>0.84127539027183418</c:v>
                </c:pt>
                <c:pt idx="9">
                  <c:v>0.81340485805557228</c:v>
                </c:pt>
                <c:pt idx="10">
                  <c:v>0.78346091254294492</c:v>
                </c:pt>
                <c:pt idx="11">
                  <c:v>0.75126273280694356</c:v>
                </c:pt>
                <c:pt idx="12">
                  <c:v>0.71664155264902663</c:v>
                </c:pt>
                <c:pt idx="13">
                  <c:v>0.67962148152612867</c:v>
                </c:pt>
                <c:pt idx="14">
                  <c:v>0.64029895726598762</c:v>
                </c:pt>
                <c:pt idx="15">
                  <c:v>0.59878247242480864</c:v>
                </c:pt>
                <c:pt idx="16">
                  <c:v>0.55525284792960039</c:v>
                </c:pt>
                <c:pt idx="17">
                  <c:v>0.50996323307817493</c:v>
                </c:pt>
                <c:pt idx="18">
                  <c:v>0.46325116026761498</c:v>
                </c:pt>
                <c:pt idx="19">
                  <c:v>0.41564703755047916</c:v>
                </c:pt>
                <c:pt idx="20">
                  <c:v>0.36777771080706406</c:v>
                </c:pt>
                <c:pt idx="21">
                  <c:v>0.32042673738774036</c:v>
                </c:pt>
                <c:pt idx="22">
                  <c:v>0.27443794828521489</c:v>
                </c:pt>
                <c:pt idx="23">
                  <c:v>0.2306672292206618</c:v>
                </c:pt>
                <c:pt idx="24">
                  <c:v>0.18993430172985354</c:v>
                </c:pt>
                <c:pt idx="25">
                  <c:v>0.15292628533542282</c:v>
                </c:pt>
                <c:pt idx="26">
                  <c:v>0.12031824483153516</c:v>
                </c:pt>
                <c:pt idx="27">
                  <c:v>9.2459767343740576E-2</c:v>
                </c:pt>
                <c:pt idx="28">
                  <c:v>6.9387017057440784E-2</c:v>
                </c:pt>
                <c:pt idx="29">
                  <c:v>5.0895063588692661E-2</c:v>
                </c:pt>
                <c:pt idx="30">
                  <c:v>3.6513772527273822E-2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610-AC4F-8B62-B7AC04B355F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72022480"/>
        <c:axId val="572024976"/>
      </c:lineChart>
      <c:catAx>
        <c:axId val="572022480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Age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72024976"/>
        <c:crosses val="autoZero"/>
        <c:auto val="1"/>
        <c:lblAlgn val="ctr"/>
        <c:lblOffset val="100"/>
        <c:tickLblSkip val="5"/>
        <c:noMultiLvlLbl val="0"/>
      </c:catAx>
      <c:valAx>
        <c:axId val="572024976"/>
        <c:scaling>
          <c:orientation val="minMax"/>
          <c:max val="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72022480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2412845609828413"/>
          <c:y val="0.47791140361101153"/>
          <c:w val="0.38285424321959766"/>
          <c:h val="0.19026680260771361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400"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0.03122</cdr:x>
      <cdr:y>0.72623</cdr:y>
    </cdr:from>
    <cdr:to>
      <cdr:x>0.83301</cdr:x>
      <cdr:y>0.95906</cdr:y>
    </cdr:to>
    <cdr:sp macro="" textlink="">
      <cdr:nvSpPr>
        <cdr:cNvPr id="4" name="Rectangle 3">
          <a:extLst xmlns:a="http://schemas.openxmlformats.org/drawingml/2006/main">
            <a:ext uri="{FF2B5EF4-FFF2-40B4-BE49-F238E27FC236}">
              <a16:creationId xmlns:a16="http://schemas.microsoft.com/office/drawing/2014/main" id="{9314DE67-984A-439E-84F8-13CF51899922}"/>
            </a:ext>
          </a:extLst>
        </cdr:cNvPr>
        <cdr:cNvSpPr/>
      </cdr:nvSpPr>
      <cdr:spPr>
        <a:xfrm xmlns:a="http://schemas.openxmlformats.org/drawingml/2006/main">
          <a:off x="162268" y="2079656"/>
          <a:ext cx="4167029" cy="666746"/>
        </a:xfrm>
        <a:prstGeom xmlns:a="http://schemas.openxmlformats.org/drawingml/2006/main" prst="rect">
          <a:avLst/>
        </a:prstGeom>
        <a:solidFill xmlns:a="http://schemas.openxmlformats.org/drawingml/2006/main">
          <a:srgbClr val="F8A78C"/>
        </a:solidFill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en-US" sz="1600" dirty="0"/>
        </a:p>
      </cdr:txBody>
    </cdr:sp>
  </cdr:relSizeAnchor>
  <cdr:relSizeAnchor xmlns:cdr="http://schemas.openxmlformats.org/drawingml/2006/chartDrawing">
    <cdr:from>
      <cdr:x>0.46538</cdr:x>
      <cdr:y>0.41777</cdr:y>
    </cdr:from>
    <cdr:to>
      <cdr:x>0.61864</cdr:x>
      <cdr:y>0.6261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82F01DF7-B8A1-4489-B7A2-3009FC0ACCF5}"/>
            </a:ext>
          </a:extLst>
        </cdr:cNvPr>
        <cdr:cNvSpPr txBox="1"/>
      </cdr:nvSpPr>
      <cdr:spPr>
        <a:xfrm xmlns:a="http://schemas.openxmlformats.org/drawingml/2006/main">
          <a:off x="2414963" y="1202096"/>
          <a:ext cx="795294" cy="59944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en-US" sz="1600" dirty="0"/>
            <a:t>US stocks</a:t>
          </a:r>
          <a:br>
            <a:rPr lang="en-US" sz="1600" dirty="0"/>
          </a:br>
          <a:r>
            <a:rPr lang="en-US" sz="1600" dirty="0"/>
            <a:t>(VTI)</a:t>
          </a:r>
        </a:p>
      </cdr:txBody>
    </cdr:sp>
  </cdr:relSizeAnchor>
  <cdr:relSizeAnchor xmlns:cdr="http://schemas.openxmlformats.org/drawingml/2006/chartDrawing">
    <cdr:from>
      <cdr:x>0.237</cdr:x>
      <cdr:y>0.21646</cdr:y>
    </cdr:from>
    <cdr:to>
      <cdr:x>0.40598</cdr:x>
      <cdr:y>0.42479</cdr:y>
    </cdr:to>
    <cdr:sp macro="" textlink="">
      <cdr:nvSpPr>
        <cdr:cNvPr id="3" name="TextBox 1">
          <a:extLst xmlns:a="http://schemas.openxmlformats.org/drawingml/2006/main">
            <a:ext uri="{FF2B5EF4-FFF2-40B4-BE49-F238E27FC236}">
              <a16:creationId xmlns:a16="http://schemas.microsoft.com/office/drawing/2014/main" id="{600462C0-41C8-4D48-A55F-59B08E13F410}"/>
            </a:ext>
          </a:extLst>
        </cdr:cNvPr>
        <cdr:cNvSpPr txBox="1"/>
      </cdr:nvSpPr>
      <cdr:spPr>
        <a:xfrm xmlns:a="http://schemas.openxmlformats.org/drawingml/2006/main">
          <a:off x="1229858" y="622846"/>
          <a:ext cx="876868" cy="59944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1600" dirty="0"/>
            <a:t>Bonds</a:t>
          </a:r>
          <a:br>
            <a:rPr lang="en-US" sz="1600" baseline="0" dirty="0"/>
          </a:br>
          <a:r>
            <a:rPr lang="en-US" sz="1600" dirty="0"/>
            <a:t>(BND)</a:t>
          </a:r>
        </a:p>
      </cdr:txBody>
    </cdr:sp>
  </cdr:relSizeAnchor>
  <cdr:relSizeAnchor xmlns:cdr="http://schemas.openxmlformats.org/drawingml/2006/chartDrawing">
    <cdr:from>
      <cdr:x>0.60452</cdr:x>
      <cdr:y>0.40335</cdr:y>
    </cdr:from>
    <cdr:to>
      <cdr:x>0.74737</cdr:x>
      <cdr:y>0.46933</cdr:y>
    </cdr:to>
    <cdr:cxnSp macro="">
      <cdr:nvCxnSpPr>
        <cdr:cNvPr id="5" name="Straight Connector 4">
          <a:extLst xmlns:a="http://schemas.openxmlformats.org/drawingml/2006/main">
            <a:ext uri="{FF2B5EF4-FFF2-40B4-BE49-F238E27FC236}">
              <a16:creationId xmlns:a16="http://schemas.microsoft.com/office/drawing/2014/main" id="{C32ABF02-D4D1-48C5-BC50-7CD4A8EC1E49}"/>
            </a:ext>
          </a:extLst>
        </cdr:cNvPr>
        <cdr:cNvCxnSpPr/>
      </cdr:nvCxnSpPr>
      <cdr:spPr>
        <a:xfrm xmlns:a="http://schemas.openxmlformats.org/drawingml/2006/main" flipV="1">
          <a:off x="3136967" y="1160612"/>
          <a:ext cx="741274" cy="189850"/>
        </a:xfrm>
        <a:prstGeom xmlns:a="http://schemas.openxmlformats.org/drawingml/2006/main" prst="line">
          <a:avLst/>
        </a:prstGeom>
        <a:ln xmlns:a="http://schemas.openxmlformats.org/drawingml/2006/main" w="3175">
          <a:solidFill>
            <a:schemeClr val="tx1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0.33837</cdr:x>
      <cdr:y>0.10829</cdr:y>
    </cdr:from>
    <cdr:to>
      <cdr:x>0.49822</cdr:x>
      <cdr:y>0.2377</cdr:y>
    </cdr:to>
    <cdr:cxnSp macro="">
      <cdr:nvCxnSpPr>
        <cdr:cNvPr id="7" name="Straight Connector 6">
          <a:extLst xmlns:a="http://schemas.openxmlformats.org/drawingml/2006/main">
            <a:ext uri="{FF2B5EF4-FFF2-40B4-BE49-F238E27FC236}">
              <a16:creationId xmlns:a16="http://schemas.microsoft.com/office/drawing/2014/main" id="{2550D034-E2AB-4FC3-A4BC-6A3DB18DAD2B}"/>
            </a:ext>
          </a:extLst>
        </cdr:cNvPr>
        <cdr:cNvCxnSpPr/>
      </cdr:nvCxnSpPr>
      <cdr:spPr>
        <a:xfrm xmlns:a="http://schemas.openxmlformats.org/drawingml/2006/main">
          <a:off x="1755878" y="311587"/>
          <a:ext cx="829479" cy="372383"/>
        </a:xfrm>
        <a:prstGeom xmlns:a="http://schemas.openxmlformats.org/drawingml/2006/main" prst="line">
          <a:avLst/>
        </a:prstGeom>
        <a:ln xmlns:a="http://schemas.openxmlformats.org/drawingml/2006/main" w="3175">
          <a:solidFill>
            <a:schemeClr val="tx1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0.57402</cdr:x>
      <cdr:y>0.17101</cdr:y>
    </cdr:from>
    <cdr:to>
      <cdr:x>0.73157</cdr:x>
      <cdr:y>0.23903</cdr:y>
    </cdr:to>
    <cdr:cxnSp macro="">
      <cdr:nvCxnSpPr>
        <cdr:cNvPr id="8" name="Straight Connector 7">
          <a:extLst xmlns:a="http://schemas.openxmlformats.org/drawingml/2006/main">
            <a:ext uri="{FF2B5EF4-FFF2-40B4-BE49-F238E27FC236}">
              <a16:creationId xmlns:a16="http://schemas.microsoft.com/office/drawing/2014/main" id="{2550D034-E2AB-4FC3-A4BC-6A3DB18DAD2B}"/>
            </a:ext>
          </a:extLst>
        </cdr:cNvPr>
        <cdr:cNvCxnSpPr/>
      </cdr:nvCxnSpPr>
      <cdr:spPr>
        <a:xfrm xmlns:a="http://schemas.openxmlformats.org/drawingml/2006/main" flipV="1">
          <a:off x="2978692" y="492060"/>
          <a:ext cx="817541" cy="195731"/>
        </a:xfrm>
        <a:prstGeom xmlns:a="http://schemas.openxmlformats.org/drawingml/2006/main" prst="line">
          <a:avLst/>
        </a:prstGeom>
        <a:ln xmlns:a="http://schemas.openxmlformats.org/drawingml/2006/main" w="3175">
          <a:solidFill>
            <a:schemeClr val="tx1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0.37446</cdr:x>
      <cdr:y>0.07387</cdr:y>
    </cdr:from>
    <cdr:to>
      <cdr:x>0.45206</cdr:x>
      <cdr:y>0.07716</cdr:y>
    </cdr:to>
    <cdr:cxnSp macro="">
      <cdr:nvCxnSpPr>
        <cdr:cNvPr id="9" name="Straight Connector 8">
          <a:extLst xmlns:a="http://schemas.openxmlformats.org/drawingml/2006/main">
            <a:ext uri="{FF2B5EF4-FFF2-40B4-BE49-F238E27FC236}">
              <a16:creationId xmlns:a16="http://schemas.microsoft.com/office/drawing/2014/main" id="{2550D034-E2AB-4FC3-A4BC-6A3DB18DAD2B}"/>
            </a:ext>
          </a:extLst>
        </cdr:cNvPr>
        <cdr:cNvCxnSpPr/>
      </cdr:nvCxnSpPr>
      <cdr:spPr>
        <a:xfrm xmlns:a="http://schemas.openxmlformats.org/drawingml/2006/main" flipV="1">
          <a:off x="1943152" y="212564"/>
          <a:ext cx="402680" cy="9466"/>
        </a:xfrm>
        <a:prstGeom xmlns:a="http://schemas.openxmlformats.org/drawingml/2006/main" prst="line">
          <a:avLst/>
        </a:prstGeom>
        <a:ln xmlns:a="http://schemas.openxmlformats.org/drawingml/2006/main" w="3175">
          <a:solidFill>
            <a:schemeClr val="tx1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0.61894</cdr:x>
      <cdr:y>0.0764</cdr:y>
    </cdr:from>
    <cdr:to>
      <cdr:x>0.72162</cdr:x>
      <cdr:y>0.10183</cdr:y>
    </cdr:to>
    <cdr:cxnSp macro="">
      <cdr:nvCxnSpPr>
        <cdr:cNvPr id="10" name="Straight Connector 9">
          <a:extLst xmlns:a="http://schemas.openxmlformats.org/drawingml/2006/main">
            <a:ext uri="{FF2B5EF4-FFF2-40B4-BE49-F238E27FC236}">
              <a16:creationId xmlns:a16="http://schemas.microsoft.com/office/drawing/2014/main" id="{2550D034-E2AB-4FC3-A4BC-6A3DB18DAD2B}"/>
            </a:ext>
          </a:extLst>
        </cdr:cNvPr>
        <cdr:cNvCxnSpPr/>
      </cdr:nvCxnSpPr>
      <cdr:spPr>
        <a:xfrm xmlns:a="http://schemas.openxmlformats.org/drawingml/2006/main">
          <a:off x="3211777" y="219846"/>
          <a:ext cx="532825" cy="73172"/>
        </a:xfrm>
        <a:prstGeom xmlns:a="http://schemas.openxmlformats.org/drawingml/2006/main" prst="line">
          <a:avLst/>
        </a:prstGeom>
        <a:ln xmlns:a="http://schemas.openxmlformats.org/drawingml/2006/main" w="3175">
          <a:solidFill>
            <a:schemeClr val="tx1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0.33837</cdr:x>
      <cdr:y>0.46616</cdr:y>
    </cdr:from>
    <cdr:to>
      <cdr:x>0.47947</cdr:x>
      <cdr:y>0.48984</cdr:y>
    </cdr:to>
    <cdr:cxnSp macro="">
      <cdr:nvCxnSpPr>
        <cdr:cNvPr id="11" name="Straight Connector 10">
          <a:extLst xmlns:a="http://schemas.openxmlformats.org/drawingml/2006/main">
            <a:ext uri="{FF2B5EF4-FFF2-40B4-BE49-F238E27FC236}">
              <a16:creationId xmlns:a16="http://schemas.microsoft.com/office/drawing/2014/main" id="{2550D034-E2AB-4FC3-A4BC-6A3DB18DAD2B}"/>
            </a:ext>
          </a:extLst>
        </cdr:cNvPr>
        <cdr:cNvCxnSpPr/>
      </cdr:nvCxnSpPr>
      <cdr:spPr>
        <a:xfrm xmlns:a="http://schemas.openxmlformats.org/drawingml/2006/main" flipV="1">
          <a:off x="1755878" y="1341335"/>
          <a:ext cx="732192" cy="68133"/>
        </a:xfrm>
        <a:prstGeom xmlns:a="http://schemas.openxmlformats.org/drawingml/2006/main" prst="line">
          <a:avLst/>
        </a:prstGeom>
        <a:ln xmlns:a="http://schemas.openxmlformats.org/drawingml/2006/main" w="3175">
          <a:solidFill>
            <a:schemeClr val="tx1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0.4335</cdr:x>
      <cdr:y>0.02664</cdr:y>
    </cdr:from>
    <cdr:to>
      <cdr:x>0.64164</cdr:x>
      <cdr:y>0.23497</cdr:y>
    </cdr:to>
    <cdr:sp macro="" textlink="">
      <cdr:nvSpPr>
        <cdr:cNvPr id="16" name="TextBox 1">
          <a:extLst xmlns:a="http://schemas.openxmlformats.org/drawingml/2006/main">
            <a:ext uri="{FF2B5EF4-FFF2-40B4-BE49-F238E27FC236}">
              <a16:creationId xmlns:a16="http://schemas.microsoft.com/office/drawing/2014/main" id="{F4944D0F-CDC0-4D4F-8309-D3A74464F9B4}"/>
            </a:ext>
          </a:extLst>
        </cdr:cNvPr>
        <cdr:cNvSpPr txBox="1"/>
      </cdr:nvSpPr>
      <cdr:spPr>
        <a:xfrm xmlns:a="http://schemas.openxmlformats.org/drawingml/2006/main">
          <a:off x="2249497" y="76643"/>
          <a:ext cx="1080077" cy="59944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1600" dirty="0"/>
            <a:t>Foreign stocks (VEA)</a:t>
          </a:r>
        </a:p>
      </cdr:txBody>
    </cdr:sp>
  </cdr:relSizeAnchor>
  <cdr:relSizeAnchor xmlns:cdr="http://schemas.openxmlformats.org/drawingml/2006/chartDrawing">
    <cdr:from>
      <cdr:x>0.45858</cdr:x>
      <cdr:y>0.19503</cdr:y>
    </cdr:from>
    <cdr:to>
      <cdr:x>0.61406</cdr:x>
      <cdr:y>0.40336</cdr:y>
    </cdr:to>
    <cdr:sp macro="" textlink="">
      <cdr:nvSpPr>
        <cdr:cNvPr id="17" name="TextBox 1">
          <a:extLst xmlns:a="http://schemas.openxmlformats.org/drawingml/2006/main">
            <a:ext uri="{FF2B5EF4-FFF2-40B4-BE49-F238E27FC236}">
              <a16:creationId xmlns:a16="http://schemas.microsoft.com/office/drawing/2014/main" id="{F4944D0F-CDC0-4D4F-8309-D3A74464F9B4}"/>
            </a:ext>
          </a:extLst>
        </cdr:cNvPr>
        <cdr:cNvSpPr txBox="1"/>
      </cdr:nvSpPr>
      <cdr:spPr>
        <a:xfrm xmlns:a="http://schemas.openxmlformats.org/drawingml/2006/main">
          <a:off x="2379655" y="561186"/>
          <a:ext cx="806814" cy="59944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1600" dirty="0"/>
            <a:t>REITS</a:t>
          </a:r>
          <a:br>
            <a:rPr lang="en-US" sz="1600" dirty="0"/>
          </a:br>
          <a:r>
            <a:rPr lang="en-US" sz="1600" dirty="0"/>
            <a:t>(VNQ)</a:t>
          </a:r>
        </a:p>
      </cdr:txBody>
    </cdr:sp>
  </cdr:relSizeAnchor>
  <cdr:relSizeAnchor xmlns:cdr="http://schemas.openxmlformats.org/drawingml/2006/chartDrawing">
    <cdr:from>
      <cdr:x>0.03213</cdr:x>
      <cdr:y>0.79856</cdr:y>
    </cdr:from>
    <cdr:to>
      <cdr:x>0.2437</cdr:x>
      <cdr:y>0.89162</cdr:y>
    </cdr:to>
    <cdr:sp macro="" textlink="">
      <cdr:nvSpPr>
        <cdr:cNvPr id="12" name="TextBox 1">
          <a:extLst xmlns:a="http://schemas.openxmlformats.org/drawingml/2006/main">
            <a:ext uri="{FF2B5EF4-FFF2-40B4-BE49-F238E27FC236}">
              <a16:creationId xmlns:a16="http://schemas.microsoft.com/office/drawing/2014/main" id="{D4346877-1A9F-4678-A2B3-D7F660B95E86}"/>
            </a:ext>
          </a:extLst>
        </cdr:cNvPr>
        <cdr:cNvSpPr txBox="1"/>
      </cdr:nvSpPr>
      <cdr:spPr>
        <a:xfrm xmlns:a="http://schemas.openxmlformats.org/drawingml/2006/main">
          <a:off x="166707" y="2297764"/>
          <a:ext cx="1097881" cy="26777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l"/>
          <a:r>
            <a:rPr lang="en-US" sz="1600" dirty="0"/>
            <a:t>Expected return</a:t>
          </a:r>
        </a:p>
      </cdr:txBody>
    </cdr:sp>
  </cdr:relSizeAnchor>
  <cdr:relSizeAnchor xmlns:cdr="http://schemas.openxmlformats.org/drawingml/2006/chartDrawing">
    <cdr:from>
      <cdr:x>0.03213</cdr:x>
      <cdr:y>0.86743</cdr:y>
    </cdr:from>
    <cdr:to>
      <cdr:x>0.28331</cdr:x>
      <cdr:y>0.96049</cdr:y>
    </cdr:to>
    <cdr:sp macro="" textlink="">
      <cdr:nvSpPr>
        <cdr:cNvPr id="13" name="TextBox 1">
          <a:extLst xmlns:a="http://schemas.openxmlformats.org/drawingml/2006/main">
            <a:ext uri="{FF2B5EF4-FFF2-40B4-BE49-F238E27FC236}">
              <a16:creationId xmlns:a16="http://schemas.microsoft.com/office/drawing/2014/main" id="{D9C584BD-3A86-4229-8C52-B55ADAE8132C}"/>
            </a:ext>
          </a:extLst>
        </cdr:cNvPr>
        <cdr:cNvSpPr txBox="1"/>
      </cdr:nvSpPr>
      <cdr:spPr>
        <a:xfrm xmlns:a="http://schemas.openxmlformats.org/drawingml/2006/main">
          <a:off x="166707" y="2495939"/>
          <a:ext cx="1303421" cy="26777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l"/>
          <a:r>
            <a:rPr lang="en-US" sz="1600" dirty="0"/>
            <a:t>Standard deviation</a:t>
          </a:r>
        </a:p>
      </cdr:txBody>
    </cdr:sp>
  </cdr:relSizeAnchor>
  <cdr:relSizeAnchor xmlns:cdr="http://schemas.openxmlformats.org/drawingml/2006/chartDrawing">
    <cdr:from>
      <cdr:x>0.29137</cdr:x>
      <cdr:y>0.79822</cdr:y>
    </cdr:from>
    <cdr:to>
      <cdr:x>0.37273</cdr:x>
      <cdr:y>0.89128</cdr:y>
    </cdr:to>
    <cdr:sp macro="" textlink="">
      <cdr:nvSpPr>
        <cdr:cNvPr id="15" name="TextBox 1">
          <a:extLst xmlns:a="http://schemas.openxmlformats.org/drawingml/2006/main">
            <a:ext uri="{FF2B5EF4-FFF2-40B4-BE49-F238E27FC236}">
              <a16:creationId xmlns:a16="http://schemas.microsoft.com/office/drawing/2014/main" id="{FC1F4D11-80DB-4996-B4D4-DE04F4BA856F}"/>
            </a:ext>
          </a:extLst>
        </cdr:cNvPr>
        <cdr:cNvSpPr txBox="1"/>
      </cdr:nvSpPr>
      <cdr:spPr>
        <a:xfrm xmlns:a="http://schemas.openxmlformats.org/drawingml/2006/main">
          <a:off x="1512629" y="2287140"/>
          <a:ext cx="422387" cy="26664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r"/>
          <a:r>
            <a:rPr lang="en-US" sz="1600" dirty="0"/>
            <a:t>5%</a:t>
          </a:r>
        </a:p>
      </cdr:txBody>
    </cdr:sp>
  </cdr:relSizeAnchor>
  <cdr:relSizeAnchor xmlns:cdr="http://schemas.openxmlformats.org/drawingml/2006/chartDrawing">
    <cdr:from>
      <cdr:x>0.68108</cdr:x>
      <cdr:y>0.86916</cdr:y>
    </cdr:from>
    <cdr:to>
      <cdr:x>0.79275</cdr:x>
      <cdr:y>0.96223</cdr:y>
    </cdr:to>
    <cdr:sp macro="" textlink="">
      <cdr:nvSpPr>
        <cdr:cNvPr id="18" name="TextBox 1">
          <a:extLst xmlns:a="http://schemas.openxmlformats.org/drawingml/2006/main">
            <a:ext uri="{FF2B5EF4-FFF2-40B4-BE49-F238E27FC236}">
              <a16:creationId xmlns:a16="http://schemas.microsoft.com/office/drawing/2014/main" id="{291002E6-7A6C-46D0-BC42-9E315520E248}"/>
            </a:ext>
          </a:extLst>
        </cdr:cNvPr>
        <cdr:cNvSpPr txBox="1"/>
      </cdr:nvSpPr>
      <cdr:spPr>
        <a:xfrm xmlns:a="http://schemas.openxmlformats.org/drawingml/2006/main">
          <a:off x="3535794" y="2490409"/>
          <a:ext cx="579739" cy="26664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r"/>
          <a:r>
            <a:rPr lang="en-US" sz="1600" dirty="0"/>
            <a:t>14%</a:t>
          </a:r>
        </a:p>
      </cdr:txBody>
    </cdr:sp>
  </cdr:relSizeAnchor>
  <cdr:relSizeAnchor xmlns:cdr="http://schemas.openxmlformats.org/drawingml/2006/chartDrawing">
    <cdr:from>
      <cdr:x>0.29244</cdr:x>
      <cdr:y>0.86709</cdr:y>
    </cdr:from>
    <cdr:to>
      <cdr:x>0.3738</cdr:x>
      <cdr:y>0.96015</cdr:y>
    </cdr:to>
    <cdr:sp macro="" textlink="">
      <cdr:nvSpPr>
        <cdr:cNvPr id="19" name="TextBox 1">
          <a:extLst xmlns:a="http://schemas.openxmlformats.org/drawingml/2006/main">
            <a:ext uri="{FF2B5EF4-FFF2-40B4-BE49-F238E27FC236}">
              <a16:creationId xmlns:a16="http://schemas.microsoft.com/office/drawing/2014/main" id="{291002E6-7A6C-46D0-BC42-9E315520E248}"/>
            </a:ext>
          </a:extLst>
        </cdr:cNvPr>
        <cdr:cNvSpPr txBox="1"/>
      </cdr:nvSpPr>
      <cdr:spPr>
        <a:xfrm xmlns:a="http://schemas.openxmlformats.org/drawingml/2006/main">
          <a:off x="1528817" y="2542924"/>
          <a:ext cx="425340" cy="27292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r"/>
          <a:r>
            <a:rPr lang="en-US" sz="1600" dirty="0"/>
            <a:t>7%</a:t>
          </a:r>
        </a:p>
      </cdr:txBody>
    </cdr:sp>
  </cdr:relSizeAnchor>
  <cdr:relSizeAnchor xmlns:cdr="http://schemas.openxmlformats.org/drawingml/2006/chartDrawing">
    <cdr:from>
      <cdr:x>0.71144</cdr:x>
      <cdr:y>0.79922</cdr:y>
    </cdr:from>
    <cdr:to>
      <cdr:x>0.7928</cdr:x>
      <cdr:y>0.89229</cdr:y>
    </cdr:to>
    <cdr:sp macro="" textlink="">
      <cdr:nvSpPr>
        <cdr:cNvPr id="20" name="TextBox 1">
          <a:extLst xmlns:a="http://schemas.openxmlformats.org/drawingml/2006/main">
            <a:ext uri="{FF2B5EF4-FFF2-40B4-BE49-F238E27FC236}">
              <a16:creationId xmlns:a16="http://schemas.microsoft.com/office/drawing/2014/main" id="{291002E6-7A6C-46D0-BC42-9E315520E248}"/>
            </a:ext>
          </a:extLst>
        </cdr:cNvPr>
        <cdr:cNvSpPr txBox="1"/>
      </cdr:nvSpPr>
      <cdr:spPr>
        <a:xfrm xmlns:a="http://schemas.openxmlformats.org/drawingml/2006/main">
          <a:off x="3693410" y="2290011"/>
          <a:ext cx="422387" cy="26664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r"/>
          <a:r>
            <a:rPr lang="en-US" sz="1600" dirty="0"/>
            <a:t>8%</a:t>
          </a:r>
        </a:p>
      </cdr:txBody>
    </cdr:sp>
  </cdr:relSizeAnchor>
  <cdr:relSizeAnchor xmlns:cdr="http://schemas.openxmlformats.org/drawingml/2006/chartDrawing">
    <cdr:from>
      <cdr:x>0.03386</cdr:x>
      <cdr:y>0.72859</cdr:y>
    </cdr:from>
    <cdr:to>
      <cdr:x>0.24543</cdr:x>
      <cdr:y>0.82165</cdr:y>
    </cdr:to>
    <cdr:sp macro="" textlink="">
      <cdr:nvSpPr>
        <cdr:cNvPr id="23" name="TextBox 1">
          <a:extLst xmlns:a="http://schemas.openxmlformats.org/drawingml/2006/main">
            <a:ext uri="{FF2B5EF4-FFF2-40B4-BE49-F238E27FC236}">
              <a16:creationId xmlns:a16="http://schemas.microsoft.com/office/drawing/2014/main" id="{16CA3FC1-763D-44DE-A402-06877618C94C}"/>
            </a:ext>
          </a:extLst>
        </cdr:cNvPr>
        <cdr:cNvSpPr txBox="1"/>
      </cdr:nvSpPr>
      <cdr:spPr>
        <a:xfrm xmlns:a="http://schemas.openxmlformats.org/drawingml/2006/main">
          <a:off x="175986" y="2086429"/>
          <a:ext cx="1099578" cy="26649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l"/>
          <a:r>
            <a:rPr lang="en-US" sz="1600" dirty="0"/>
            <a:t>Assumptions:</a:t>
          </a: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0.27165</cdr:x>
      <cdr:y>0.1419</cdr:y>
    </cdr:from>
    <cdr:to>
      <cdr:x>0.60352</cdr:x>
      <cdr:y>0.34137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985576BA-5560-4964-B284-95458A4D379E}"/>
            </a:ext>
          </a:extLst>
        </cdr:cNvPr>
        <cdr:cNvSpPr txBox="1"/>
      </cdr:nvSpPr>
      <cdr:spPr>
        <a:xfrm xmlns:a="http://schemas.openxmlformats.org/drawingml/2006/main">
          <a:off x="1532818" y="697424"/>
          <a:ext cx="1872613" cy="980375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 cmpd="sng">
          <a:noFill/>
        </a:ln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rtlCol="0" anchor="t"/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800" dirty="0"/>
            <a:t>73.5% probability of exceeding $1,000,000</a:t>
          </a:r>
        </a:p>
      </cdr:txBody>
    </cdr:sp>
  </cdr:relSizeAnchor>
  <cdr:relSizeAnchor xmlns:cdr="http://schemas.openxmlformats.org/drawingml/2006/chartDrawing">
    <cdr:from>
      <cdr:x>0.15712</cdr:x>
      <cdr:y>0.249</cdr:y>
    </cdr:from>
    <cdr:to>
      <cdr:x>0.25844</cdr:x>
      <cdr:y>0.30522</cdr:y>
    </cdr:to>
    <cdr:cxnSp macro="">
      <cdr:nvCxnSpPr>
        <cdr:cNvPr id="3" name="Straight Connector 2">
          <a:extLst xmlns:a="http://schemas.openxmlformats.org/drawingml/2006/main">
            <a:ext uri="{FF2B5EF4-FFF2-40B4-BE49-F238E27FC236}">
              <a16:creationId xmlns:a16="http://schemas.microsoft.com/office/drawing/2014/main" id="{A5A239B1-1BDB-4F75-9FBA-4C5E6C7C58F1}"/>
            </a:ext>
          </a:extLst>
        </cdr:cNvPr>
        <cdr:cNvCxnSpPr/>
      </cdr:nvCxnSpPr>
      <cdr:spPr>
        <a:xfrm xmlns:a="http://schemas.openxmlformats.org/drawingml/2006/main" flipV="1">
          <a:off x="679450" y="590550"/>
          <a:ext cx="438150" cy="133350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chemeClr val="tx1"/>
          </a:solidFill>
          <a:prstDash val="sysDash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0.58137</cdr:x>
      <cdr:y>0.34504</cdr:y>
    </cdr:from>
    <cdr:to>
      <cdr:x>0.91323</cdr:x>
      <cdr:y>0.5445</cdr:y>
    </cdr:to>
    <cdr:sp macro="" textlink="">
      <cdr:nvSpPr>
        <cdr:cNvPr id="4" name="TextBox 1">
          <a:extLst xmlns:a="http://schemas.openxmlformats.org/drawingml/2006/main">
            <a:ext uri="{FF2B5EF4-FFF2-40B4-BE49-F238E27FC236}">
              <a16:creationId xmlns:a16="http://schemas.microsoft.com/office/drawing/2014/main" id="{06500DAD-F57A-411F-B23B-B69F5C3C4838}"/>
            </a:ext>
          </a:extLst>
        </cdr:cNvPr>
        <cdr:cNvSpPr txBox="1"/>
      </cdr:nvSpPr>
      <cdr:spPr>
        <a:xfrm xmlns:a="http://schemas.openxmlformats.org/drawingml/2006/main">
          <a:off x="3280468" y="1695845"/>
          <a:ext cx="1872557" cy="980326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 cmpd="sng">
          <a:noFill/>
        </a:ln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rtlCol="0" anchor="t"/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800" dirty="0"/>
            <a:t>90.5% probability of exceeding $1,000,000</a:t>
          </a:r>
        </a:p>
      </cdr:txBody>
    </cdr:sp>
  </cdr:relSizeAnchor>
  <cdr:relSizeAnchor xmlns:cdr="http://schemas.openxmlformats.org/drawingml/2006/chartDrawing">
    <cdr:from>
      <cdr:x>0.35353</cdr:x>
      <cdr:y>0.51401</cdr:y>
    </cdr:from>
    <cdr:to>
      <cdr:x>0.55398</cdr:x>
      <cdr:y>0.59433</cdr:y>
    </cdr:to>
    <cdr:cxnSp macro="">
      <cdr:nvCxnSpPr>
        <cdr:cNvPr id="5" name="Straight Connector 4">
          <a:extLst xmlns:a="http://schemas.openxmlformats.org/drawingml/2006/main">
            <a:ext uri="{FF2B5EF4-FFF2-40B4-BE49-F238E27FC236}">
              <a16:creationId xmlns:a16="http://schemas.microsoft.com/office/drawing/2014/main" id="{CD372A74-43B6-40B1-A9B4-E42345569711}"/>
            </a:ext>
          </a:extLst>
        </cdr:cNvPr>
        <cdr:cNvCxnSpPr/>
      </cdr:nvCxnSpPr>
      <cdr:spPr>
        <a:xfrm xmlns:a="http://schemas.openxmlformats.org/drawingml/2006/main" flipV="1">
          <a:off x="1994828" y="2526323"/>
          <a:ext cx="1131061" cy="394765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chemeClr val="tx1"/>
          </a:solidFill>
          <a:prstDash val="sysDash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0.26725</cdr:x>
      <cdr:y>0.13387</cdr:y>
    </cdr:from>
    <cdr:to>
      <cdr:x>0.59912</cdr:x>
      <cdr:y>0.33333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7C7664E9-3210-481D-82C4-BFAFA4362E93}"/>
            </a:ext>
          </a:extLst>
        </cdr:cNvPr>
        <cdr:cNvSpPr txBox="1"/>
      </cdr:nvSpPr>
      <cdr:spPr>
        <a:xfrm xmlns:a="http://schemas.openxmlformats.org/drawingml/2006/main">
          <a:off x="1155701" y="317500"/>
          <a:ext cx="1435100" cy="473075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 cmpd="sng">
          <a:noFill/>
        </a:ln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rtlCol="0" anchor="t"/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800" dirty="0"/>
            <a:t>96.1% probability of exceeding $1,000,000</a:t>
          </a:r>
        </a:p>
      </cdr:txBody>
    </cdr:sp>
  </cdr:relSizeAnchor>
  <cdr:relSizeAnchor xmlns:cdr="http://schemas.openxmlformats.org/drawingml/2006/chartDrawing">
    <cdr:from>
      <cdr:x>0.1696</cdr:x>
      <cdr:y>0.24096</cdr:y>
    </cdr:from>
    <cdr:to>
      <cdr:x>0.27093</cdr:x>
      <cdr:y>0.29719</cdr:y>
    </cdr:to>
    <cdr:cxnSp macro="">
      <cdr:nvCxnSpPr>
        <cdr:cNvPr id="4" name="Straight Connector 3">
          <a:extLst xmlns:a="http://schemas.openxmlformats.org/drawingml/2006/main">
            <a:ext uri="{FF2B5EF4-FFF2-40B4-BE49-F238E27FC236}">
              <a16:creationId xmlns:a16="http://schemas.microsoft.com/office/drawing/2014/main" id="{EFFF95C8-D17F-43BF-8A2C-A66C56648475}"/>
            </a:ext>
          </a:extLst>
        </cdr:cNvPr>
        <cdr:cNvCxnSpPr/>
      </cdr:nvCxnSpPr>
      <cdr:spPr>
        <a:xfrm xmlns:a="http://schemas.openxmlformats.org/drawingml/2006/main" flipV="1">
          <a:off x="733425" y="571500"/>
          <a:ext cx="438150" cy="133350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chemeClr val="tx1"/>
          </a:solidFill>
          <a:prstDash val="sysDash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0.56375</cdr:x>
      <cdr:y>0.3442</cdr:y>
    </cdr:from>
    <cdr:to>
      <cdr:x>0.89561</cdr:x>
      <cdr:y>0.54367</cdr:y>
    </cdr:to>
    <cdr:sp macro="" textlink="">
      <cdr:nvSpPr>
        <cdr:cNvPr id="5" name="TextBox 1">
          <a:extLst xmlns:a="http://schemas.openxmlformats.org/drawingml/2006/main">
            <a:ext uri="{FF2B5EF4-FFF2-40B4-BE49-F238E27FC236}">
              <a16:creationId xmlns:a16="http://schemas.microsoft.com/office/drawing/2014/main" id="{D887B07E-9813-4D13-A435-3B804314431D}"/>
            </a:ext>
          </a:extLst>
        </cdr:cNvPr>
        <cdr:cNvSpPr txBox="1"/>
      </cdr:nvSpPr>
      <cdr:spPr>
        <a:xfrm xmlns:a="http://schemas.openxmlformats.org/drawingml/2006/main">
          <a:off x="3181003" y="1691696"/>
          <a:ext cx="1872556" cy="980375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 cmpd="sng">
          <a:noFill/>
        </a:ln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rtlCol="0" anchor="t"/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800" dirty="0"/>
            <a:t>96.8% probability of exceeding $1,000,000</a:t>
          </a:r>
        </a:p>
      </cdr:txBody>
    </cdr:sp>
  </cdr:relSizeAnchor>
  <cdr:relSizeAnchor xmlns:cdr="http://schemas.openxmlformats.org/drawingml/2006/chartDrawing">
    <cdr:from>
      <cdr:x>0.40266</cdr:x>
      <cdr:y>0.48463</cdr:y>
    </cdr:from>
    <cdr:to>
      <cdr:x>0.55024</cdr:x>
      <cdr:y>0.59374</cdr:y>
    </cdr:to>
    <cdr:cxnSp macro="">
      <cdr:nvCxnSpPr>
        <cdr:cNvPr id="6" name="Straight Connector 5">
          <a:extLst xmlns:a="http://schemas.openxmlformats.org/drawingml/2006/main">
            <a:ext uri="{FF2B5EF4-FFF2-40B4-BE49-F238E27FC236}">
              <a16:creationId xmlns:a16="http://schemas.microsoft.com/office/drawing/2014/main" id="{A047D19C-278C-48DE-9FA3-1E9DFA36C57C}"/>
            </a:ext>
          </a:extLst>
        </cdr:cNvPr>
        <cdr:cNvCxnSpPr/>
      </cdr:nvCxnSpPr>
      <cdr:spPr>
        <a:xfrm xmlns:a="http://schemas.openxmlformats.org/drawingml/2006/main" flipV="1">
          <a:off x="2272067" y="2381884"/>
          <a:ext cx="832736" cy="536264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chemeClr val="tx1"/>
          </a:solidFill>
          <a:prstDash val="sysDash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4384386-F4BB-4DCA-BB80-E33C7F767DC4}" type="datetimeFigureOut">
              <a:rPr lang="en-US" smtClean="0"/>
              <a:t>8/20/23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A44D08-DAB1-4684-8689-2EFC8CBFD3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36034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A44D08-DAB1-4684-8689-2EFC8CBFD38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09823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Simulations</a:t>
            </a:r>
            <a:r>
              <a:rPr lang="en-US" baseline="0" dirty="0"/>
              <a:t> based on these factors will help us think about:</a:t>
            </a:r>
          </a:p>
          <a:p>
            <a:pPr marL="171450" indent="-171450">
              <a:buFontTx/>
              <a:buChar char="-"/>
            </a:pPr>
            <a:r>
              <a:rPr lang="en-US" baseline="0" dirty="0"/>
              <a:t>How much we need to save</a:t>
            </a:r>
          </a:p>
          <a:p>
            <a:pPr marL="171450" indent="-171450">
              <a:buFontTx/>
              <a:buChar char="-"/>
            </a:pPr>
            <a:r>
              <a:rPr lang="en-US" baseline="0" dirty="0"/>
              <a:t>How we should invest</a:t>
            </a:r>
          </a:p>
          <a:p>
            <a:pPr marL="171450" indent="-171450">
              <a:buFontTx/>
              <a:buChar char="-"/>
            </a:pPr>
            <a:r>
              <a:rPr lang="en-US" baseline="0" dirty="0"/>
              <a:t>How much we can withdraw during retirement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A44D08-DAB1-4684-8689-2EFC8CBFD381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16674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88C903-DAAA-4DA4-B68E-D86C483491F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366000" y="2730500"/>
            <a:ext cx="4419600" cy="2908299"/>
          </a:xfrm>
        </p:spPr>
        <p:txBody>
          <a:bodyPr anchor="t">
            <a:normAutofit/>
          </a:bodyPr>
          <a:lstStyle>
            <a:lvl1pPr algn="l">
              <a:defRPr sz="5400" b="0"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98144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AF1137-64E9-442F-A85C-C3ACD1609B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125305-2556-45A3-AF70-1868B22DD7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07799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AF1137-64E9-442F-A85C-C3ACD1609B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125305-2556-45A3-AF70-1868B22DD7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19275"/>
            <a:ext cx="10515600" cy="43576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48235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AF1137-64E9-442F-A85C-C3ACD1609B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28601"/>
            <a:ext cx="8023167" cy="1155700"/>
          </a:xfrm>
        </p:spPr>
        <p:txBody>
          <a:bodyPr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125305-2556-45A3-AF70-1868B22DD7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1816100"/>
            <a:ext cx="6197600" cy="43608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11819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AF1137-64E9-442F-A85C-C3ACD1609B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28601"/>
            <a:ext cx="8023167" cy="1155700"/>
          </a:xfrm>
        </p:spPr>
        <p:txBody>
          <a:bodyPr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125305-2556-45A3-AF70-1868B22DD7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87500"/>
            <a:ext cx="7073900" cy="45894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69504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11BFE5-1A74-4FDA-9709-DDDAC99712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80999"/>
            <a:ext cx="10515600" cy="1003301"/>
          </a:xfrm>
        </p:spPr>
        <p:txBody>
          <a:bodyPr anchor="ctr" anchorCtr="0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78683D-DB85-4286-A54B-364FBB0D65E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D5C79A4-38B6-4886-B911-2D7B769935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445D5A5D-D594-4346-B369-D677614A9174}"/>
              </a:ext>
            </a:extLst>
          </p:cNvPr>
          <p:cNvCxnSpPr>
            <a:cxnSpLocks/>
          </p:cNvCxnSpPr>
          <p:nvPr userDrawn="1"/>
        </p:nvCxnSpPr>
        <p:spPr>
          <a:xfrm>
            <a:off x="3390811" y="1386940"/>
            <a:ext cx="5676400" cy="0"/>
          </a:xfrm>
          <a:prstGeom prst="line">
            <a:avLst/>
          </a:prstGeom>
          <a:ln w="31750">
            <a:solidFill>
              <a:srgbClr val="34495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803936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E69A71-A8F6-4758-9BDD-06C81538C3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19100"/>
            <a:ext cx="10515600" cy="944187"/>
          </a:xfrm>
        </p:spPr>
        <p:txBody>
          <a:bodyPr anchor="ctr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E8C5BC8-FDBE-4BD9-976F-C293EA0DF6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58141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C719578-D711-40DB-BF07-8698BC70CA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40532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3851801-A04B-4349-920C-3CFED383E1A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58141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19BA02E-E722-437F-B144-D668D788B16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40532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2880648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E6D80A-B3DC-41C7-B85D-CF5ED9F3EB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54932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776299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084149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F08D76B-E7A5-425D-BCFD-CC42D9B172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28601"/>
            <a:ext cx="10515600" cy="11557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61A2BFC-6B35-415F-865D-F5731AC454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587500"/>
            <a:ext cx="10515600" cy="45894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A3AF40C0-638D-4D03-99D9-12B87A243A00}"/>
              </a:ext>
            </a:extLst>
          </p:cNvPr>
          <p:cNvCxnSpPr>
            <a:cxnSpLocks/>
          </p:cNvCxnSpPr>
          <p:nvPr userDrawn="1"/>
        </p:nvCxnSpPr>
        <p:spPr>
          <a:xfrm>
            <a:off x="-11870" y="1399177"/>
            <a:ext cx="5676400" cy="0"/>
          </a:xfrm>
          <a:prstGeom prst="line">
            <a:avLst/>
          </a:prstGeom>
          <a:ln w="31750">
            <a:solidFill>
              <a:srgbClr val="3F3F3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332144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2" r:id="rId3"/>
    <p:sldLayoutId id="2147483660" r:id="rId4"/>
    <p:sldLayoutId id="2147483659" r:id="rId5"/>
    <p:sldLayoutId id="2147483652" r:id="rId6"/>
    <p:sldLayoutId id="2147483653" r:id="rId7"/>
    <p:sldLayoutId id="2147483654" r:id="rId8"/>
    <p:sldLayoutId id="2147483655" r:id="rId9"/>
    <p:sldLayoutId id="2147483658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AC49B6-4461-4621-99D6-11F6010E9FB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366000" y="2730500"/>
            <a:ext cx="4419600" cy="2908299"/>
          </a:xfrm>
        </p:spPr>
        <p:txBody>
          <a:bodyPr anchor="t">
            <a:normAutofit/>
          </a:bodyPr>
          <a:lstStyle/>
          <a:p>
            <a:r>
              <a:rPr lang="en-US" sz="4400" dirty="0"/>
              <a:t>Asset Allocation &amp; Retirement Planning</a:t>
            </a:r>
          </a:p>
        </p:txBody>
      </p:sp>
      <p:pic>
        <p:nvPicPr>
          <p:cNvPr id="5" name="Picture 4" descr="A picture containing text, book&#10;&#10;Description automatically generated">
            <a:extLst>
              <a:ext uri="{FF2B5EF4-FFF2-40B4-BE49-F238E27FC236}">
                <a16:creationId xmlns:a16="http://schemas.microsoft.com/office/drawing/2014/main" id="{1D354887-054C-4FB9-A4B0-93E0E162C26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802" b="11484"/>
          <a:stretch/>
        </p:blipFill>
        <p:spPr>
          <a:xfrm>
            <a:off x="1" y="10"/>
            <a:ext cx="7028495" cy="6857990"/>
          </a:xfrm>
          <a:custGeom>
            <a:avLst/>
            <a:gdLst/>
            <a:ahLst/>
            <a:cxnLst/>
            <a:rect l="l" t="t" r="r" b="b"/>
            <a:pathLst>
              <a:path w="7028495" h="6858000">
                <a:moveTo>
                  <a:pt x="0" y="0"/>
                </a:moveTo>
                <a:lnTo>
                  <a:pt x="6915668" y="0"/>
                </a:lnTo>
                <a:lnTo>
                  <a:pt x="6952411" y="219663"/>
                </a:lnTo>
                <a:cubicBezTo>
                  <a:pt x="7002551" y="569921"/>
                  <a:pt x="7028495" y="927986"/>
                  <a:pt x="7028495" y="1292112"/>
                </a:cubicBezTo>
                <a:cubicBezTo>
                  <a:pt x="7028495" y="3343346"/>
                  <a:pt x="6205186" y="5202289"/>
                  <a:pt x="4870994" y="6556512"/>
                </a:cubicBezTo>
                <a:lnTo>
                  <a:pt x="4556185" y="6858000"/>
                </a:lnTo>
                <a:lnTo>
                  <a:pt x="0" y="685800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21093736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iagram&#10;&#10;Description automatically generated">
            <a:extLst>
              <a:ext uri="{FF2B5EF4-FFF2-40B4-BE49-F238E27FC236}">
                <a16:creationId xmlns:a16="http://schemas.microsoft.com/office/drawing/2014/main" id="{890D22D8-806E-4E56-BEFF-98814416760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7214" y="12209"/>
            <a:ext cx="3176073" cy="2218629"/>
          </a:xfrm>
          <a:prstGeom prst="rect">
            <a:avLst/>
          </a:prstGeom>
        </p:spPr>
      </p:pic>
      <p:pic>
        <p:nvPicPr>
          <p:cNvPr id="10" name="Picture 9" descr="A picture containing text&#10;&#10;Description automatically generated">
            <a:extLst>
              <a:ext uri="{FF2B5EF4-FFF2-40B4-BE49-F238E27FC236}">
                <a16:creationId xmlns:a16="http://schemas.microsoft.com/office/drawing/2014/main" id="{4ED3EB57-27F6-4D9B-B59A-A39F900F57E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6755" y="29741"/>
            <a:ext cx="3093267" cy="2579002"/>
          </a:xfrm>
          <a:prstGeom prst="rect">
            <a:avLst/>
          </a:prstGeom>
        </p:spPr>
      </p:pic>
      <p:sp>
        <p:nvSpPr>
          <p:cNvPr id="4" name="Arrow: Right 3">
            <a:extLst>
              <a:ext uri="{FF2B5EF4-FFF2-40B4-BE49-F238E27FC236}">
                <a16:creationId xmlns:a16="http://schemas.microsoft.com/office/drawing/2014/main" id="{6E102C38-5003-4493-AFB4-235DAAD7C21C}"/>
              </a:ext>
            </a:extLst>
          </p:cNvPr>
          <p:cNvSpPr/>
          <p:nvPr/>
        </p:nvSpPr>
        <p:spPr>
          <a:xfrm>
            <a:off x="5210196" y="2025342"/>
            <a:ext cx="589897" cy="1289304"/>
          </a:xfrm>
          <a:prstGeom prst="rightArrow">
            <a:avLst>
              <a:gd name="adj1" fmla="val 67509"/>
              <a:gd name="adj2" fmla="val 81715"/>
            </a:avLst>
          </a:prstGeom>
          <a:solidFill>
            <a:srgbClr val="CEE4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rapezoid 4">
            <a:extLst>
              <a:ext uri="{FF2B5EF4-FFF2-40B4-BE49-F238E27FC236}">
                <a16:creationId xmlns:a16="http://schemas.microsoft.com/office/drawing/2014/main" id="{AE0CBEF6-1D9D-4BF0-A296-2739FD6B5F44}"/>
              </a:ext>
            </a:extLst>
          </p:cNvPr>
          <p:cNvSpPr/>
          <p:nvPr/>
        </p:nvSpPr>
        <p:spPr>
          <a:xfrm rot="16200000">
            <a:off x="3106298" y="910662"/>
            <a:ext cx="969264" cy="3518664"/>
          </a:xfrm>
          <a:prstGeom prst="trapezoid">
            <a:avLst>
              <a:gd name="adj" fmla="val 38208"/>
            </a:avLst>
          </a:prstGeom>
          <a:solidFill>
            <a:srgbClr val="CEE4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rapezoid 5">
            <a:extLst>
              <a:ext uri="{FF2B5EF4-FFF2-40B4-BE49-F238E27FC236}">
                <a16:creationId xmlns:a16="http://schemas.microsoft.com/office/drawing/2014/main" id="{322E6050-6B61-43EB-B203-6C6AB8B3BECB}"/>
              </a:ext>
            </a:extLst>
          </p:cNvPr>
          <p:cNvSpPr/>
          <p:nvPr/>
        </p:nvSpPr>
        <p:spPr>
          <a:xfrm rot="5400000">
            <a:off x="7074793" y="910661"/>
            <a:ext cx="969264" cy="3518664"/>
          </a:xfrm>
          <a:prstGeom prst="trapezoid">
            <a:avLst>
              <a:gd name="adj" fmla="val 8963"/>
            </a:avLst>
          </a:prstGeom>
          <a:solidFill>
            <a:srgbClr val="CCE3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Arrow: Right 6">
            <a:extLst>
              <a:ext uri="{FF2B5EF4-FFF2-40B4-BE49-F238E27FC236}">
                <a16:creationId xmlns:a16="http://schemas.microsoft.com/office/drawing/2014/main" id="{F8B334F9-C0AE-4EED-9EAF-49E0EA01685C}"/>
              </a:ext>
            </a:extLst>
          </p:cNvPr>
          <p:cNvSpPr/>
          <p:nvPr/>
        </p:nvSpPr>
        <p:spPr>
          <a:xfrm>
            <a:off x="9168339" y="2068775"/>
            <a:ext cx="589897" cy="1202435"/>
          </a:xfrm>
          <a:prstGeom prst="rightArrow">
            <a:avLst>
              <a:gd name="adj1" fmla="val 53821"/>
              <a:gd name="adj2" fmla="val 81715"/>
            </a:avLst>
          </a:prstGeom>
          <a:solidFill>
            <a:srgbClr val="CCE3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501DE65-C33A-44B8-B78B-846099211314}"/>
              </a:ext>
            </a:extLst>
          </p:cNvPr>
          <p:cNvSpPr txBox="1"/>
          <p:nvPr/>
        </p:nvSpPr>
        <p:spPr>
          <a:xfrm>
            <a:off x="3253131" y="2426598"/>
            <a:ext cx="19968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Accumulation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79F7639-825F-4D02-BF8D-27E06DBAEB4E}"/>
              </a:ext>
            </a:extLst>
          </p:cNvPr>
          <p:cNvSpPr txBox="1"/>
          <p:nvPr/>
        </p:nvSpPr>
        <p:spPr>
          <a:xfrm>
            <a:off x="6598844" y="2439159"/>
            <a:ext cx="17707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Depletion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C19E937-EA58-4A2F-87F2-8412336D6144}"/>
              </a:ext>
            </a:extLst>
          </p:cNvPr>
          <p:cNvSpPr txBox="1"/>
          <p:nvPr/>
        </p:nvSpPr>
        <p:spPr>
          <a:xfrm>
            <a:off x="2001499" y="3370929"/>
            <a:ext cx="379859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Important factors: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Savings (Income – Expenses)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Retirement age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How savings are invested </a:t>
            </a:r>
            <a:r>
              <a:rPr lang="en-US" dirty="0">
                <a:sym typeface="Wingdings" panose="05000000000000000000" pitchFamily="2" charset="2"/>
              </a:rPr>
              <a:t></a:t>
            </a:r>
            <a:endParaRPr lang="en-US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Expected return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Standard deviation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5141B5DF-8154-4277-A257-E560992196A2}"/>
              </a:ext>
            </a:extLst>
          </p:cNvPr>
          <p:cNvSpPr txBox="1"/>
          <p:nvPr/>
        </p:nvSpPr>
        <p:spPr>
          <a:xfrm>
            <a:off x="6033925" y="3370929"/>
            <a:ext cx="351866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Important factors: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Withdrawal rate/expenses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How savings are invested </a:t>
            </a:r>
            <a:r>
              <a:rPr lang="en-US" dirty="0">
                <a:sym typeface="Wingdings" panose="05000000000000000000" pitchFamily="2" charset="2"/>
              </a:rPr>
              <a:t></a:t>
            </a:r>
            <a:endParaRPr lang="en-US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Expected return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Standard deviation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7E98D18F-6A61-4B43-BE45-93D9BA94C638}"/>
              </a:ext>
            </a:extLst>
          </p:cNvPr>
          <p:cNvCxnSpPr>
            <a:cxnSpLocks/>
          </p:cNvCxnSpPr>
          <p:nvPr/>
        </p:nvCxnSpPr>
        <p:spPr>
          <a:xfrm>
            <a:off x="4724400" y="4893526"/>
            <a:ext cx="758254" cy="4480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12440D43-85EE-4B65-A689-7A49CC5033D0}"/>
              </a:ext>
            </a:extLst>
          </p:cNvPr>
          <p:cNvCxnSpPr>
            <a:cxnSpLocks/>
          </p:cNvCxnSpPr>
          <p:nvPr/>
        </p:nvCxnSpPr>
        <p:spPr>
          <a:xfrm flipH="1">
            <a:off x="5750793" y="4576565"/>
            <a:ext cx="693300" cy="76499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>
            <a:extLst>
              <a:ext uri="{FF2B5EF4-FFF2-40B4-BE49-F238E27FC236}">
                <a16:creationId xmlns:a16="http://schemas.microsoft.com/office/drawing/2014/main" id="{7F6FDD17-CD5C-4D59-897F-362885EA0BB4}"/>
              </a:ext>
            </a:extLst>
          </p:cNvPr>
          <p:cNvSpPr txBox="1"/>
          <p:nvPr/>
        </p:nvSpPr>
        <p:spPr>
          <a:xfrm>
            <a:off x="3970090" y="5378054"/>
            <a:ext cx="317608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/>
              <a:t>Run scenario analyses or simulations for realized returns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CEFB447-A7C9-4B57-B699-3D3CF792A5FF}"/>
              </a:ext>
            </a:extLst>
          </p:cNvPr>
          <p:cNvSpPr txBox="1"/>
          <p:nvPr/>
        </p:nvSpPr>
        <p:spPr>
          <a:xfrm>
            <a:off x="8316013" y="5175423"/>
            <a:ext cx="3398468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aseline="0" dirty="0"/>
              <a:t>Helps decide:</a:t>
            </a:r>
          </a:p>
          <a:p>
            <a:pPr marL="171450" indent="-171450">
              <a:buFontTx/>
              <a:buChar char="-"/>
            </a:pPr>
            <a:r>
              <a:rPr lang="en-US" baseline="0" dirty="0"/>
              <a:t>how much we need to save</a:t>
            </a:r>
          </a:p>
          <a:p>
            <a:pPr marL="171450" indent="-171450">
              <a:buFontTx/>
              <a:buChar char="-"/>
            </a:pPr>
            <a:r>
              <a:rPr lang="en-US" dirty="0"/>
              <a:t>w</a:t>
            </a:r>
            <a:r>
              <a:rPr lang="en-US" baseline="0" dirty="0"/>
              <a:t>hen to retire</a:t>
            </a:r>
          </a:p>
          <a:p>
            <a:pPr marL="171450" indent="-171450">
              <a:buFontTx/>
              <a:buChar char="-"/>
            </a:pPr>
            <a:r>
              <a:rPr lang="en-US" baseline="0" dirty="0"/>
              <a:t>how we should invest</a:t>
            </a:r>
          </a:p>
          <a:p>
            <a:pPr marL="171450" indent="-171450">
              <a:buFontTx/>
              <a:buChar char="-"/>
            </a:pPr>
            <a:r>
              <a:rPr lang="en-US" baseline="0" dirty="0"/>
              <a:t>how much we can withdraw</a:t>
            </a:r>
            <a:endParaRPr lang="en-US" dirty="0"/>
          </a:p>
        </p:txBody>
      </p:sp>
      <p:sp>
        <p:nvSpPr>
          <p:cNvPr id="3" name="Arrow: Striped Right 2">
            <a:extLst>
              <a:ext uri="{FF2B5EF4-FFF2-40B4-BE49-F238E27FC236}">
                <a16:creationId xmlns:a16="http://schemas.microsoft.com/office/drawing/2014/main" id="{B249ECEA-197C-4DB5-A7F9-D182CD29CD91}"/>
              </a:ext>
            </a:extLst>
          </p:cNvPr>
          <p:cNvSpPr/>
          <p:nvPr/>
        </p:nvSpPr>
        <p:spPr>
          <a:xfrm>
            <a:off x="7291614" y="5519802"/>
            <a:ext cx="798747" cy="425732"/>
          </a:xfrm>
          <a:prstGeom prst="stripedRightArrow">
            <a:avLst/>
          </a:prstGeom>
          <a:solidFill>
            <a:srgbClr val="F7EA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93705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99B7C6-6CB1-44C5-81CD-F576B8A06B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Assumptions</a:t>
            </a:r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397E6C4E-10D1-4C65-87B6-2C806C29B1D8}"/>
              </a:ext>
            </a:extLst>
          </p:cNvPr>
          <p:cNvGraphicFramePr/>
          <p:nvPr/>
        </p:nvGraphicFramePr>
        <p:xfrm>
          <a:off x="2202424" y="1690688"/>
          <a:ext cx="7659331" cy="46216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4533107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99B7C6-6CB1-44C5-81CD-F576B8A06B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i="1" dirty="0"/>
              <a:t>Accumulation</a:t>
            </a:r>
            <a:r>
              <a:rPr lang="en-US" sz="3600" dirty="0"/>
              <a:t>: Annual Investments of $10K</a:t>
            </a:r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2D932E82-A0E1-468C-9921-087570A4A882}"/>
              </a:ext>
            </a:extLst>
          </p:cNvPr>
          <p:cNvGraphicFramePr/>
          <p:nvPr/>
        </p:nvGraphicFramePr>
        <p:xfrm>
          <a:off x="348615" y="1578769"/>
          <a:ext cx="5642610" cy="49149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AE33E766-6384-4262-9431-DBE89B48AD07}"/>
              </a:ext>
            </a:extLst>
          </p:cNvPr>
          <p:cNvGraphicFramePr/>
          <p:nvPr/>
        </p:nvGraphicFramePr>
        <p:xfrm>
          <a:off x="6200775" y="1577975"/>
          <a:ext cx="5642610" cy="49149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7285773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2D932E82-A0E1-468C-9921-087570A4A882}"/>
              </a:ext>
            </a:extLst>
          </p:cNvPr>
          <p:cNvGraphicFramePr/>
          <p:nvPr/>
        </p:nvGraphicFramePr>
        <p:xfrm>
          <a:off x="348615" y="1577974"/>
          <a:ext cx="5642610" cy="49148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908059B3-82B5-4DDD-BE51-2D723140604D}"/>
              </a:ext>
            </a:extLst>
          </p:cNvPr>
          <p:cNvGraphicFramePr/>
          <p:nvPr/>
        </p:nvGraphicFramePr>
        <p:xfrm>
          <a:off x="6200776" y="1584322"/>
          <a:ext cx="5642609" cy="49148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9705B096-97F0-2844-9FD3-7ADDF6CB84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228601"/>
            <a:ext cx="10833848" cy="1155700"/>
          </a:xfrm>
        </p:spPr>
        <p:txBody>
          <a:bodyPr>
            <a:normAutofit/>
          </a:bodyPr>
          <a:lstStyle/>
          <a:p>
            <a:r>
              <a:rPr lang="en-US" sz="3600" i="1" dirty="0"/>
              <a:t>Accumulation</a:t>
            </a:r>
            <a:r>
              <a:rPr lang="en-US" sz="3600" dirty="0"/>
              <a:t>: Annual Investments of $10K + 2% Annually</a:t>
            </a:r>
          </a:p>
        </p:txBody>
      </p:sp>
    </p:spTree>
    <p:extLst>
      <p:ext uri="{BB962C8B-B14F-4D97-AF65-F5344CB8AC3E}">
        <p14:creationId xmlns:p14="http://schemas.microsoft.com/office/powerpoint/2010/main" val="39755248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99B7C6-6CB1-44C5-81CD-F576B8A06B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i="1" dirty="0"/>
              <a:t>Depletion</a:t>
            </a:r>
            <a:r>
              <a:rPr lang="en-US" sz="3600" dirty="0"/>
              <a:t>: Start with $1M; Annual Withdrawals of 4%</a:t>
            </a:r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2D932E82-A0E1-468C-9921-087570A4A882}"/>
              </a:ext>
            </a:extLst>
          </p:cNvPr>
          <p:cNvGraphicFramePr/>
          <p:nvPr/>
        </p:nvGraphicFramePr>
        <p:xfrm>
          <a:off x="79887" y="1845083"/>
          <a:ext cx="3987288" cy="435569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2D932E82-A0E1-468C-9921-087570A4A882}"/>
              </a:ext>
            </a:extLst>
          </p:cNvPr>
          <p:cNvGraphicFramePr/>
          <p:nvPr/>
        </p:nvGraphicFramePr>
        <p:xfrm>
          <a:off x="4102356" y="1845083"/>
          <a:ext cx="3987288" cy="43556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2D932E82-A0E1-468C-9921-087570A4A882}"/>
              </a:ext>
            </a:extLst>
          </p:cNvPr>
          <p:cNvGraphicFramePr/>
          <p:nvPr/>
        </p:nvGraphicFramePr>
        <p:xfrm>
          <a:off x="8134353" y="1845083"/>
          <a:ext cx="3977760" cy="43556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7682914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99B7C6-6CB1-44C5-81CD-F576B8A06B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i="1" dirty="0"/>
              <a:t>Depletion</a:t>
            </a:r>
            <a:r>
              <a:rPr lang="en-US" sz="3600" dirty="0"/>
              <a:t>: Start with $1M; Annual Withdrawals Starting at $40K and Increasing Annually at 1%</a:t>
            </a:r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C2D9CE0F-21B7-4424-A5ED-903F49214A5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71752553"/>
              </p:ext>
            </p:extLst>
          </p:nvPr>
        </p:nvGraphicFramePr>
        <p:xfrm>
          <a:off x="1946786" y="1659106"/>
          <a:ext cx="8485239" cy="47293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5139219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FC3267-8485-9502-2B32-B7F2187DEA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Longevity Risk and Survival Pessimism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B93D56-60A9-CE23-ABF2-1A02DC5D99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Two problems when considering life span in financial planning:</a:t>
            </a:r>
          </a:p>
          <a:p>
            <a:pPr marL="514350" indent="-514350">
              <a:buFont typeface="+mj-lt"/>
              <a:buAutoNum type="arabicPeriod"/>
            </a:pPr>
            <a:r>
              <a:rPr lang="en-US" i="1" dirty="0"/>
              <a:t>Longevity risk</a:t>
            </a:r>
            <a:r>
              <a:rPr lang="en-US" dirty="0"/>
              <a:t>: Focus on life expectancy and oblivious to the possibility that they will live much longer.</a:t>
            </a:r>
          </a:p>
          <a:p>
            <a:pPr marL="514350" indent="-514350">
              <a:buFont typeface="+mj-lt"/>
              <a:buAutoNum type="arabicPeriod"/>
            </a:pPr>
            <a:r>
              <a:rPr lang="en-US" i="1" dirty="0"/>
              <a:t>Survival pessimism</a:t>
            </a:r>
            <a:r>
              <a:rPr lang="en-US" dirty="0"/>
              <a:t>: Underestimate probability of living beyond the age of 75.</a:t>
            </a:r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FB087AF5-B4A0-4332-B652-A056BD72DCB5}"/>
              </a:ext>
            </a:extLst>
          </p:cNvPr>
          <p:cNvGraphicFramePr/>
          <p:nvPr/>
        </p:nvGraphicFramePr>
        <p:xfrm>
          <a:off x="1371600" y="3949700"/>
          <a:ext cx="4444999" cy="29083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A573AFB2-7E91-45DD-B899-355D7FF2959E}"/>
              </a:ext>
            </a:extLst>
          </p:cNvPr>
          <p:cNvGraphicFramePr/>
          <p:nvPr/>
        </p:nvGraphicFramePr>
        <p:xfrm>
          <a:off x="6096000" y="3949700"/>
          <a:ext cx="4444998" cy="29083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8020072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8C27B8-B29D-37EF-78C0-4809E381AB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Problem (Requires Substantial Analysis)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6181DC-B7A2-4ED1-9324-E5CD68239B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Marion is 45 and has $50K of savings.</a:t>
            </a:r>
          </a:p>
          <a:p>
            <a:r>
              <a:rPr lang="en-US" dirty="0"/>
              <a:t>She expects to need $65K (not adjusted for inflation) annually when she retires, of which she expects to cover $35K with Social Security payments.</a:t>
            </a:r>
          </a:p>
          <a:p>
            <a:r>
              <a:rPr lang="en-US" dirty="0"/>
              <a:t>How much does she need to have saved up when she retires?</a:t>
            </a:r>
          </a:p>
          <a:p>
            <a:r>
              <a:rPr lang="en-US" dirty="0"/>
              <a:t>How much does she need to save each year to get there?</a:t>
            </a:r>
          </a:p>
          <a:p>
            <a:r>
              <a:rPr lang="en-US" dirty="0"/>
              <a:t>Make any assumptions you need about retirement age, investment return, etc.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60342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mplatex" id="{56148C63-B3D6-4002-8A16-AD7E8B541679}" vid="{861B38C5-E2FA-4646-8177-429CCE97A27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A572D36BEF32645AB4FF4C3BBA602A9" ma:contentTypeVersion="12" ma:contentTypeDescription="Create a new document." ma:contentTypeScope="" ma:versionID="b151b2a37f6e1a3c8579043bee9dc68c">
  <xsd:schema xmlns:xsd="http://www.w3.org/2001/XMLSchema" xmlns:xs="http://www.w3.org/2001/XMLSchema" xmlns:p="http://schemas.microsoft.com/office/2006/metadata/properties" xmlns:ns2="1b4706cf-24a0-4353-bfeb-a98fa76d7afc" xmlns:ns3="b9286174-cad1-47e1-a8b3-1de48f4e7418" targetNamespace="http://schemas.microsoft.com/office/2006/metadata/properties" ma:root="true" ma:fieldsID="f7605164964feab9c0cba366db955657" ns2:_="" ns3:_="">
    <xsd:import namespace="1b4706cf-24a0-4353-bfeb-a98fa76d7afc"/>
    <xsd:import namespace="b9286174-cad1-47e1-a8b3-1de48f4e7418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DateTaken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b4706cf-24a0-4353-bfeb-a98fa76d7afc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9286174-cad1-47e1-a8b3-1de48f4e741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19" nillable="true" ma:displayName="Length (seconds)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CA1AE595-2F2D-40A2-BA94-57D85A8FB4F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b4706cf-24a0-4353-bfeb-a98fa76d7afc"/>
    <ds:schemaRef ds:uri="b9286174-cad1-47e1-a8b3-1de48f4e741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27648FAD-5820-4E87-AA46-6546BAC1207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FE74BE8-73FF-4B90-A6E6-9C69F8DF638A}">
  <ds:schemaRefs>
    <ds:schemaRef ds:uri="http://schemas.microsoft.com/office/2006/documentManagement/types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www.w3.org/XML/1998/namespace"/>
    <ds:schemaRef ds:uri="http://schemas.microsoft.com/office/2006/metadata/properties"/>
    <ds:schemaRef ds:uri="http://purl.org/dc/elements/1.1/"/>
    <ds:schemaRef ds:uri="b9286174-cad1-47e1-a8b3-1de48f4e7418"/>
    <ds:schemaRef ds:uri="1b4706cf-24a0-4353-bfeb-a98fa76d7afc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35</TotalTime>
  <Words>395</Words>
  <Application>Microsoft Macintosh PowerPoint</Application>
  <PresentationFormat>Widescreen</PresentationFormat>
  <Paragraphs>68</Paragraphs>
  <Slides>9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Office Theme</vt:lpstr>
      <vt:lpstr>Asset Allocation &amp; Retirement Planning</vt:lpstr>
      <vt:lpstr>PowerPoint Presentation</vt:lpstr>
      <vt:lpstr>Assumptions</vt:lpstr>
      <vt:lpstr>Accumulation: Annual Investments of $10K</vt:lpstr>
      <vt:lpstr>Accumulation: Annual Investments of $10K + 2% Annually</vt:lpstr>
      <vt:lpstr>Depletion: Start with $1M; Annual Withdrawals of 4%</vt:lpstr>
      <vt:lpstr>Depletion: Start with $1M; Annual Withdrawals Starting at $40K and Increasing Annually at 1%</vt:lpstr>
      <vt:lpstr>Longevity Risk and Survival Pessimism</vt:lpstr>
      <vt:lpstr>Problem (Requires Substantial Analysis)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Asset Allocation &amp; Retirement Planning</dc:title>
  <dc:creator>Lie, Erik</dc:creator>
  <cp:lastModifiedBy>Lie, Erik</cp:lastModifiedBy>
  <cp:revision>1</cp:revision>
  <dcterms:created xsi:type="dcterms:W3CDTF">2022-01-22T20:20:47Z</dcterms:created>
  <dcterms:modified xsi:type="dcterms:W3CDTF">2023-08-21T01:53:05Z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0x010100BA572D36BEF32645AB4FF4C3BBA602A9</vt:lpwstr>
  </property>
</Properties>
</file>