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5.xml" ContentType="application/vnd.openxmlformats-officedocument.drawingml.chartshape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6.xml" ContentType="application/vnd.openxmlformats-officedocument.drawingml.chartshapes+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7.xml" ContentType="application/vnd.openxmlformats-officedocument.drawingml.chartshapes+xml"/>
  <Override PartName="/ppt/notesSlides/notesSlide4.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8.xml" ContentType="application/vnd.openxmlformats-officedocument.drawingml.chartshapes+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9.xml" ContentType="application/vnd.openxmlformats-officedocument.drawingml.chartshapes+xml"/>
  <Override PartName="/ppt/charts/chart10.xml" ContentType="application/vnd.openxmlformats-officedocument.drawingml.chart+xml"/>
  <Override PartName="/ppt/drawings/drawing10.xml" ContentType="application/vnd.openxmlformats-officedocument.drawingml.chartshapes+xml"/>
  <Override PartName="/ppt/charts/chart11.xml" ContentType="application/vnd.openxmlformats-officedocument.drawingml.chart+xml"/>
  <Override PartName="/ppt/drawings/drawing11.xml" ContentType="application/vnd.openxmlformats-officedocument.drawingml.chartshapes+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2.xml" ContentType="application/vnd.openxmlformats-officedocument.drawingml.chartshapes+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3.xml" ContentType="application/vnd.openxmlformats-officedocument.drawingml.chartshapes+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5.xml" ContentType="application/vnd.openxmlformats-officedocument.drawingml.chart+xml"/>
  <Override PartName="/ppt/drawings/drawing14.xml" ContentType="application/vnd.openxmlformats-officedocument.drawingml.chartshapes+xml"/>
  <Override PartName="/ppt/notesSlides/notesSlide5.xml" ContentType="application/vnd.openxmlformats-officedocument.presentationml.notesSlide+xml"/>
  <Override PartName="/ppt/charts/chart16.xml" ContentType="application/vnd.openxmlformats-officedocument.drawingml.chart+xml"/>
  <Override PartName="/ppt/drawings/drawing15.xml" ContentType="application/vnd.openxmlformats-officedocument.drawingml.chartshapes+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6.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handoutMasterIdLst>
    <p:handoutMasterId r:id="rId41"/>
  </p:handoutMasterIdLst>
  <p:sldIdLst>
    <p:sldId id="401" r:id="rId5"/>
    <p:sldId id="257" r:id="rId6"/>
    <p:sldId id="402" r:id="rId7"/>
    <p:sldId id="258" r:id="rId8"/>
    <p:sldId id="259" r:id="rId9"/>
    <p:sldId id="404" r:id="rId10"/>
    <p:sldId id="403" r:id="rId11"/>
    <p:sldId id="263" r:id="rId12"/>
    <p:sldId id="267" r:id="rId13"/>
    <p:sldId id="292" r:id="rId14"/>
    <p:sldId id="294" r:id="rId15"/>
    <p:sldId id="378" r:id="rId16"/>
    <p:sldId id="386" r:id="rId17"/>
    <p:sldId id="406" r:id="rId18"/>
    <p:sldId id="387" r:id="rId19"/>
    <p:sldId id="381" r:id="rId20"/>
    <p:sldId id="382" r:id="rId21"/>
    <p:sldId id="383" r:id="rId22"/>
    <p:sldId id="390" r:id="rId23"/>
    <p:sldId id="391" r:id="rId24"/>
    <p:sldId id="392" r:id="rId25"/>
    <p:sldId id="393" r:id="rId26"/>
    <p:sldId id="394" r:id="rId27"/>
    <p:sldId id="395" r:id="rId28"/>
    <p:sldId id="396" r:id="rId29"/>
    <p:sldId id="356" r:id="rId30"/>
    <p:sldId id="397" r:id="rId31"/>
    <p:sldId id="400" r:id="rId32"/>
    <p:sldId id="399" r:id="rId33"/>
    <p:sldId id="265" r:id="rId34"/>
    <p:sldId id="407" r:id="rId35"/>
    <p:sldId id="408" r:id="rId36"/>
    <p:sldId id="409" r:id="rId37"/>
    <p:sldId id="405" r:id="rId38"/>
    <p:sldId id="41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F37575"/>
    <a:srgbClr val="D666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76ECB8-B50A-43CB-A25E-5AA1F8F64EB2}" v="1" dt="2023-11-10T22:09:39.2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830"/>
  </p:normalViewPr>
  <p:slideViewPr>
    <p:cSldViewPr snapToGrid="0">
      <p:cViewPr varScale="1">
        <p:scale>
          <a:sx n="101" d="100"/>
          <a:sy n="101" d="100"/>
        </p:scale>
        <p:origin x="876"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e, Erik" userId="a808fbd0-3767-4fa2-bb2c-4b5af9a76cdb" providerId="ADAL" clId="{A476ECB8-B50A-43CB-A25E-5AA1F8F64EB2}"/>
    <pc:docChg chg="custSel modSld">
      <pc:chgData name="Lie, Erik" userId="a808fbd0-3767-4fa2-bb2c-4b5af9a76cdb" providerId="ADAL" clId="{A476ECB8-B50A-43CB-A25E-5AA1F8F64EB2}" dt="2023-11-10T22:09:42.582" v="7" actId="20577"/>
      <pc:docMkLst>
        <pc:docMk/>
      </pc:docMkLst>
      <pc:sldChg chg="addSp delSp modSp mod">
        <pc:chgData name="Lie, Erik" userId="a808fbd0-3767-4fa2-bb2c-4b5af9a76cdb" providerId="ADAL" clId="{A476ECB8-B50A-43CB-A25E-5AA1F8F64EB2}" dt="2023-11-10T22:09:42.582" v="7" actId="20577"/>
        <pc:sldMkLst>
          <pc:docMk/>
          <pc:sldMk cId="432104628" sldId="383"/>
        </pc:sldMkLst>
        <pc:spChg chg="add del mod">
          <ac:chgData name="Lie, Erik" userId="a808fbd0-3767-4fa2-bb2c-4b5af9a76cdb" providerId="ADAL" clId="{A476ECB8-B50A-43CB-A25E-5AA1F8F64EB2}" dt="2023-11-10T22:09:38.628" v="1" actId="478"/>
          <ac:spMkLst>
            <pc:docMk/>
            <pc:sldMk cId="432104628" sldId="383"/>
            <ac:spMk id="3" creationId="{23C390D0-5AD6-78AD-96E1-250E0CDF32A4}"/>
          </ac:spMkLst>
        </pc:spChg>
        <pc:spChg chg="add mod">
          <ac:chgData name="Lie, Erik" userId="a808fbd0-3767-4fa2-bb2c-4b5af9a76cdb" providerId="ADAL" clId="{A476ECB8-B50A-43CB-A25E-5AA1F8F64EB2}" dt="2023-11-10T22:09:42.582" v="7" actId="20577"/>
          <ac:spMkLst>
            <pc:docMk/>
            <pc:sldMk cId="432104628" sldId="383"/>
            <ac:spMk id="4" creationId="{2674CC48-E07F-E730-E4B2-BD8E15769BA1}"/>
          </ac:spMkLst>
        </pc:spChg>
        <pc:spChg chg="del">
          <ac:chgData name="Lie, Erik" userId="a808fbd0-3767-4fa2-bb2c-4b5af9a76cdb" providerId="ADAL" clId="{A476ECB8-B50A-43CB-A25E-5AA1F8F64EB2}" dt="2023-11-10T22:09:34.920" v="0" actId="478"/>
          <ac:spMkLst>
            <pc:docMk/>
            <pc:sldMk cId="432104628" sldId="383"/>
            <ac:spMk id="7171" creationId="{00000000-0000-0000-0000-000000000000}"/>
          </ac:spMkLst>
        </pc:spChg>
      </pc:sldChg>
    </pc:docChg>
  </pc:docChgLst>
  <pc:docChgLst>
    <pc:chgData name="Lie, Erik" userId="a808fbd0-3767-4fa2-bb2c-4b5af9a76cdb" providerId="ADAL" clId="{A5839738-E534-8B44-9312-CDA2E01A6741}"/>
    <pc:docChg chg="modSld modShowInfo">
      <pc:chgData name="Lie, Erik" userId="a808fbd0-3767-4fa2-bb2c-4b5af9a76cdb" providerId="ADAL" clId="{A5839738-E534-8B44-9312-CDA2E01A6741}" dt="2023-03-22T21:16:46.773" v="7" actId="2744"/>
      <pc:docMkLst>
        <pc:docMk/>
      </pc:docMkLst>
      <pc:sldChg chg="modSp mod">
        <pc:chgData name="Lie, Erik" userId="a808fbd0-3767-4fa2-bb2c-4b5af9a76cdb" providerId="ADAL" clId="{A5839738-E534-8B44-9312-CDA2E01A6741}" dt="2023-03-09T02:30:07.155" v="3" actId="14100"/>
        <pc:sldMkLst>
          <pc:docMk/>
          <pc:sldMk cId="3775323766" sldId="386"/>
        </pc:sldMkLst>
        <pc:spChg chg="mod">
          <ac:chgData name="Lie, Erik" userId="a808fbd0-3767-4fa2-bb2c-4b5af9a76cdb" providerId="ADAL" clId="{A5839738-E534-8B44-9312-CDA2E01A6741}" dt="2023-03-09T02:30:07.155" v="3" actId="14100"/>
          <ac:spMkLst>
            <pc:docMk/>
            <pc:sldMk cId="3775323766" sldId="386"/>
            <ac:spMk id="4" creationId="{C3BDF2F3-F719-4874-84F2-6E1F7DE7C711}"/>
          </ac:spMkLst>
        </pc:spChg>
      </pc:sldChg>
      <pc:sldChg chg="modSp">
        <pc:chgData name="Lie, Erik" userId="a808fbd0-3767-4fa2-bb2c-4b5af9a76cdb" providerId="ADAL" clId="{A5839738-E534-8B44-9312-CDA2E01A6741}" dt="2023-03-13T17:26:50.948" v="5" actId="207"/>
        <pc:sldMkLst>
          <pc:docMk/>
          <pc:sldMk cId="3930791788" sldId="387"/>
        </pc:sldMkLst>
        <pc:graphicFrameChg chg="mod">
          <ac:chgData name="Lie, Erik" userId="a808fbd0-3767-4fa2-bb2c-4b5af9a76cdb" providerId="ADAL" clId="{A5839738-E534-8B44-9312-CDA2E01A6741}" dt="2023-03-13T17:26:50.948" v="5" actId="207"/>
          <ac:graphicFrameMkLst>
            <pc:docMk/>
            <pc:sldMk cId="3930791788" sldId="387"/>
            <ac:graphicFrameMk id="4" creationId="{2FFC8420-22AB-4699-92D7-14BD0A795697}"/>
          </ac:graphicFrameMkLst>
        </pc:graphicFrameChg>
      </pc:sldChg>
      <pc:sldChg chg="modSp">
        <pc:chgData name="Lie, Erik" userId="a808fbd0-3767-4fa2-bb2c-4b5af9a76cdb" providerId="ADAL" clId="{A5839738-E534-8B44-9312-CDA2E01A6741}" dt="2023-03-15T14:30:51.583" v="6" actId="20577"/>
        <pc:sldMkLst>
          <pc:docMk/>
          <pc:sldMk cId="1840444606" sldId="391"/>
        </pc:sldMkLst>
        <pc:spChg chg="mod">
          <ac:chgData name="Lie, Erik" userId="a808fbd0-3767-4fa2-bb2c-4b5af9a76cdb" providerId="ADAL" clId="{A5839738-E534-8B44-9312-CDA2E01A6741}" dt="2023-03-15T14:30:51.583" v="6" actId="20577"/>
          <ac:spMkLst>
            <pc:docMk/>
            <pc:sldMk cId="1840444606" sldId="391"/>
            <ac:spMk id="11" creationId="{F9D91C41-2B31-456F-B42D-D9B5A18D684A}"/>
          </ac:spMkLst>
        </pc:spChg>
      </pc:sldChg>
      <pc:sldChg chg="modSp">
        <pc:chgData name="Lie, Erik" userId="a808fbd0-3767-4fa2-bb2c-4b5af9a76cdb" providerId="ADAL" clId="{A5839738-E534-8B44-9312-CDA2E01A6741}" dt="2023-03-13T17:26:27.071" v="4" actId="207"/>
        <pc:sldMkLst>
          <pc:docMk/>
          <pc:sldMk cId="745030501" sldId="393"/>
        </pc:sldMkLst>
        <pc:graphicFrameChg chg="mod">
          <ac:chgData name="Lie, Erik" userId="a808fbd0-3767-4fa2-bb2c-4b5af9a76cdb" providerId="ADAL" clId="{A5839738-E534-8B44-9312-CDA2E01A6741}" dt="2023-03-13T17:26:27.071" v="4" actId="207"/>
          <ac:graphicFrameMkLst>
            <pc:docMk/>
            <pc:sldMk cId="745030501" sldId="393"/>
            <ac:graphicFrameMk id="4" creationId="{8C2C3033-EDD5-4567-BFF1-1466D36E1D5B}"/>
          </ac:graphicFrameMkLst>
        </pc:graphicFrameChg>
      </pc:sldChg>
      <pc:sldChg chg="modSp">
        <pc:chgData name="Lie, Erik" userId="a808fbd0-3767-4fa2-bb2c-4b5af9a76cdb" providerId="ADAL" clId="{A5839738-E534-8B44-9312-CDA2E01A6741}" dt="2023-03-09T02:29:33.930" v="1" actId="692"/>
        <pc:sldMkLst>
          <pc:docMk/>
          <pc:sldMk cId="258867455" sldId="403"/>
        </pc:sldMkLst>
        <pc:graphicFrameChg chg="mod">
          <ac:chgData name="Lie, Erik" userId="a808fbd0-3767-4fa2-bb2c-4b5af9a76cdb" providerId="ADAL" clId="{A5839738-E534-8B44-9312-CDA2E01A6741}" dt="2023-03-09T02:29:33.930" v="1" actId="692"/>
          <ac:graphicFrameMkLst>
            <pc:docMk/>
            <pc:sldMk cId="258867455" sldId="403"/>
            <ac:graphicFrameMk id="6" creationId="{A5655E16-A6E2-8546-A0F8-78EF0467487A}"/>
          </ac:graphicFrameMkLst>
        </pc:graphicFrameChg>
      </pc:sldChg>
    </pc:docChg>
  </pc:docChgLst>
  <pc:docChgLst>
    <pc:chgData name="Lie, Erik" userId="a808fbd0-3767-4fa2-bb2c-4b5af9a76cdb" providerId="ADAL" clId="{92DBD7B5-81D7-40C5-8C8F-44629FDE7A63}"/>
    <pc:docChg chg="modSld">
      <pc:chgData name="Lie, Erik" userId="a808fbd0-3767-4fa2-bb2c-4b5af9a76cdb" providerId="ADAL" clId="{92DBD7B5-81D7-40C5-8C8F-44629FDE7A63}" dt="2022-04-15T15:20:49.352" v="3" actId="20577"/>
      <pc:docMkLst>
        <pc:docMk/>
      </pc:docMkLst>
      <pc:sldChg chg="modSp mod">
        <pc:chgData name="Lie, Erik" userId="a808fbd0-3767-4fa2-bb2c-4b5af9a76cdb" providerId="ADAL" clId="{92DBD7B5-81D7-40C5-8C8F-44629FDE7A63}" dt="2022-04-15T15:20:49.352" v="3" actId="20577"/>
        <pc:sldMkLst>
          <pc:docMk/>
          <pc:sldMk cId="3775323766" sldId="386"/>
        </pc:sldMkLst>
        <pc:spChg chg="mod">
          <ac:chgData name="Lie, Erik" userId="a808fbd0-3767-4fa2-bb2c-4b5af9a76cdb" providerId="ADAL" clId="{92DBD7B5-81D7-40C5-8C8F-44629FDE7A63}" dt="2022-04-15T15:20:32.468" v="1" actId="20577"/>
          <ac:spMkLst>
            <pc:docMk/>
            <pc:sldMk cId="3775323766" sldId="386"/>
            <ac:spMk id="3" creationId="{C1A9D9B2-7349-4258-8F5C-03B0ADF67B53}"/>
          </ac:spMkLst>
        </pc:spChg>
        <pc:spChg chg="mod">
          <ac:chgData name="Lie, Erik" userId="a808fbd0-3767-4fa2-bb2c-4b5af9a76cdb" providerId="ADAL" clId="{92DBD7B5-81D7-40C5-8C8F-44629FDE7A63}" dt="2022-04-15T15:20:49.352" v="3" actId="20577"/>
          <ac:spMkLst>
            <pc:docMk/>
            <pc:sldMk cId="3775323766" sldId="386"/>
            <ac:spMk id="6" creationId="{597F9D03-3920-4016-9631-5ABBD957C179}"/>
          </ac:spMkLst>
        </pc:spChg>
      </pc:sldChg>
    </pc:docChg>
  </pc:docChgLst>
  <pc:docChgLst>
    <pc:chgData name="Lie, Erik" userId="a808fbd0-3767-4fa2-bb2c-4b5af9a76cdb" providerId="ADAL" clId="{03787478-7B4E-8C46-82FD-B348E3090E88}"/>
    <pc:docChg chg="undo redo custSel addSld modSld">
      <pc:chgData name="Lie, Erik" userId="a808fbd0-3767-4fa2-bb2c-4b5af9a76cdb" providerId="ADAL" clId="{03787478-7B4E-8C46-82FD-B348E3090E88}" dt="2023-07-25T15:05:16.403" v="158"/>
      <pc:docMkLst>
        <pc:docMk/>
      </pc:docMkLst>
      <pc:sldChg chg="modSp mod">
        <pc:chgData name="Lie, Erik" userId="a808fbd0-3767-4fa2-bb2c-4b5af9a76cdb" providerId="ADAL" clId="{03787478-7B4E-8C46-82FD-B348E3090E88}" dt="2023-07-16T13:00:50.726" v="5" actId="1076"/>
        <pc:sldMkLst>
          <pc:docMk/>
          <pc:sldMk cId="4025412626" sldId="267"/>
        </pc:sldMkLst>
        <pc:spChg chg="mod">
          <ac:chgData name="Lie, Erik" userId="a808fbd0-3767-4fa2-bb2c-4b5af9a76cdb" providerId="ADAL" clId="{03787478-7B4E-8C46-82FD-B348E3090E88}" dt="2023-07-16T13:00:29.357" v="0" actId="255"/>
          <ac:spMkLst>
            <pc:docMk/>
            <pc:sldMk cId="4025412626" sldId="267"/>
            <ac:spMk id="3" creationId="{649EEC18-A5EB-404F-96DA-1D4D788B2C95}"/>
          </ac:spMkLst>
        </pc:spChg>
        <pc:picChg chg="mod">
          <ac:chgData name="Lie, Erik" userId="a808fbd0-3767-4fa2-bb2c-4b5af9a76cdb" providerId="ADAL" clId="{03787478-7B4E-8C46-82FD-B348E3090E88}" dt="2023-07-16T13:00:42.910" v="3" actId="14100"/>
          <ac:picMkLst>
            <pc:docMk/>
            <pc:sldMk cId="4025412626" sldId="267"/>
            <ac:picMk id="7" creationId="{9E793443-BEED-4AF7-9A2A-6DBC59C9D1BE}"/>
          </ac:picMkLst>
        </pc:picChg>
        <pc:picChg chg="mod">
          <ac:chgData name="Lie, Erik" userId="a808fbd0-3767-4fa2-bb2c-4b5af9a76cdb" providerId="ADAL" clId="{03787478-7B4E-8C46-82FD-B348E3090E88}" dt="2023-07-16T13:00:50.726" v="5" actId="1076"/>
          <ac:picMkLst>
            <pc:docMk/>
            <pc:sldMk cId="4025412626" sldId="267"/>
            <ac:picMk id="10" creationId="{33A797C8-FFA4-4C10-8AC1-3A94AF85362E}"/>
          </ac:picMkLst>
        </pc:picChg>
      </pc:sldChg>
      <pc:sldChg chg="modSp mod">
        <pc:chgData name="Lie, Erik" userId="a808fbd0-3767-4fa2-bb2c-4b5af9a76cdb" providerId="ADAL" clId="{03787478-7B4E-8C46-82FD-B348E3090E88}" dt="2023-07-16T13:04:11.640" v="35" actId="1076"/>
        <pc:sldMkLst>
          <pc:docMk/>
          <pc:sldMk cId="919521924" sldId="292"/>
        </pc:sldMkLst>
        <pc:spChg chg="mod">
          <ac:chgData name="Lie, Erik" userId="a808fbd0-3767-4fa2-bb2c-4b5af9a76cdb" providerId="ADAL" clId="{03787478-7B4E-8C46-82FD-B348E3090E88}" dt="2023-07-16T13:04:05.072" v="34" actId="20577"/>
          <ac:spMkLst>
            <pc:docMk/>
            <pc:sldMk cId="919521924" sldId="292"/>
            <ac:spMk id="6146" creationId="{00000000-0000-0000-0000-000000000000}"/>
          </ac:spMkLst>
        </pc:spChg>
        <pc:cxnChg chg="mod">
          <ac:chgData name="Lie, Erik" userId="a808fbd0-3767-4fa2-bb2c-4b5af9a76cdb" providerId="ADAL" clId="{03787478-7B4E-8C46-82FD-B348E3090E88}" dt="2023-07-16T13:04:11.640" v="35" actId="1076"/>
          <ac:cxnSpMkLst>
            <pc:docMk/>
            <pc:sldMk cId="919521924" sldId="292"/>
            <ac:cxnSpMk id="5" creationId="{3DC1BB3E-8A0F-B540-A918-6DE4920BB0A7}"/>
          </ac:cxnSpMkLst>
        </pc:cxnChg>
      </pc:sldChg>
      <pc:sldChg chg="modSp mod">
        <pc:chgData name="Lie, Erik" userId="a808fbd0-3767-4fa2-bb2c-4b5af9a76cdb" providerId="ADAL" clId="{03787478-7B4E-8C46-82FD-B348E3090E88}" dt="2023-07-16T13:04:32.354" v="44" actId="20577"/>
        <pc:sldMkLst>
          <pc:docMk/>
          <pc:sldMk cId="1399317561" sldId="294"/>
        </pc:sldMkLst>
        <pc:spChg chg="mod">
          <ac:chgData name="Lie, Erik" userId="a808fbd0-3767-4fa2-bb2c-4b5af9a76cdb" providerId="ADAL" clId="{03787478-7B4E-8C46-82FD-B348E3090E88}" dt="2023-07-16T13:04:32.354" v="44" actId="20577"/>
          <ac:spMkLst>
            <pc:docMk/>
            <pc:sldMk cId="1399317561" sldId="294"/>
            <ac:spMk id="7170" creationId="{00000000-0000-0000-0000-000000000000}"/>
          </ac:spMkLst>
        </pc:spChg>
      </pc:sldChg>
      <pc:sldChg chg="addSp delSp modSp mod">
        <pc:chgData name="Lie, Erik" userId="a808fbd0-3767-4fa2-bb2c-4b5af9a76cdb" providerId="ADAL" clId="{03787478-7B4E-8C46-82FD-B348E3090E88}" dt="2023-07-24T23:14:58.474" v="53" actId="1076"/>
        <pc:sldMkLst>
          <pc:docMk/>
          <pc:sldMk cId="3765066148" sldId="395"/>
        </pc:sldMkLst>
        <pc:graphicFrameChg chg="add mod">
          <ac:chgData name="Lie, Erik" userId="a808fbd0-3767-4fa2-bb2c-4b5af9a76cdb" providerId="ADAL" clId="{03787478-7B4E-8C46-82FD-B348E3090E88}" dt="2023-07-24T23:14:58.474" v="53" actId="1076"/>
          <ac:graphicFrameMkLst>
            <pc:docMk/>
            <pc:sldMk cId="3765066148" sldId="395"/>
            <ac:graphicFrameMk id="3" creationId="{7897E1BF-B777-4EC6-BC1A-464F839278FB}"/>
          </ac:graphicFrameMkLst>
        </pc:graphicFrameChg>
        <pc:graphicFrameChg chg="del">
          <ac:chgData name="Lie, Erik" userId="a808fbd0-3767-4fa2-bb2c-4b5af9a76cdb" providerId="ADAL" clId="{03787478-7B4E-8C46-82FD-B348E3090E88}" dt="2023-07-24T23:14:29.587" v="45" actId="478"/>
          <ac:graphicFrameMkLst>
            <pc:docMk/>
            <pc:sldMk cId="3765066148" sldId="395"/>
            <ac:graphicFrameMk id="5" creationId="{E749DF4F-A8DC-40DC-A09B-DD764F3653E5}"/>
          </ac:graphicFrameMkLst>
        </pc:graphicFrameChg>
      </pc:sldChg>
      <pc:sldChg chg="addSp modSp add mod modShow">
        <pc:chgData name="Lie, Erik" userId="a808fbd0-3767-4fa2-bb2c-4b5af9a76cdb" providerId="ADAL" clId="{03787478-7B4E-8C46-82FD-B348E3090E88}" dt="2023-07-25T15:05:12.145" v="155"/>
        <pc:sldMkLst>
          <pc:docMk/>
          <pc:sldMk cId="3064530269" sldId="405"/>
        </pc:sldMkLst>
        <pc:spChg chg="mod">
          <ac:chgData name="Lie, Erik" userId="a808fbd0-3767-4fa2-bb2c-4b5af9a76cdb" providerId="ADAL" clId="{03787478-7B4E-8C46-82FD-B348E3090E88}" dt="2023-07-25T15:05:05.240" v="154" actId="20577"/>
          <ac:spMkLst>
            <pc:docMk/>
            <pc:sldMk cId="3064530269" sldId="405"/>
            <ac:spMk id="2" creationId="{3555CAEE-7AFB-36EB-CA2B-8953C2160B47}"/>
          </ac:spMkLst>
        </pc:spChg>
        <pc:spChg chg="add mod">
          <ac:chgData name="Lie, Erik" userId="a808fbd0-3767-4fa2-bb2c-4b5af9a76cdb" providerId="ADAL" clId="{03787478-7B4E-8C46-82FD-B348E3090E88}" dt="2023-07-25T15:05:12.145" v="155"/>
          <ac:spMkLst>
            <pc:docMk/>
            <pc:sldMk cId="3064530269" sldId="405"/>
            <ac:spMk id="5" creationId="{8DFCE7E9-CBED-194B-A0BB-F863C9DB2BB8}"/>
          </ac:spMkLst>
        </pc:spChg>
        <pc:picChg chg="add mod">
          <ac:chgData name="Lie, Erik" userId="a808fbd0-3767-4fa2-bb2c-4b5af9a76cdb" providerId="ADAL" clId="{03787478-7B4E-8C46-82FD-B348E3090E88}" dt="2023-07-25T15:05:12.145" v="155"/>
          <ac:picMkLst>
            <pc:docMk/>
            <pc:sldMk cId="3064530269" sldId="405"/>
            <ac:picMk id="4" creationId="{51F4A5FE-263B-5EAA-5766-E7B49D9B3DB0}"/>
          </ac:picMkLst>
        </pc:picChg>
      </pc:sldChg>
      <pc:sldChg chg="addSp modSp add mod modShow">
        <pc:chgData name="Lie, Erik" userId="a808fbd0-3767-4fa2-bb2c-4b5af9a76cdb" providerId="ADAL" clId="{03787478-7B4E-8C46-82FD-B348E3090E88}" dt="2023-07-25T15:05:16.403" v="158"/>
        <pc:sldMkLst>
          <pc:docMk/>
          <pc:sldMk cId="1290038600" sldId="407"/>
        </pc:sldMkLst>
        <pc:spChg chg="mod">
          <ac:chgData name="Lie, Erik" userId="a808fbd0-3767-4fa2-bb2c-4b5af9a76cdb" providerId="ADAL" clId="{03787478-7B4E-8C46-82FD-B348E3090E88}" dt="2023-07-25T15:04:49.780" v="123" actId="20577"/>
          <ac:spMkLst>
            <pc:docMk/>
            <pc:sldMk cId="1290038600" sldId="407"/>
            <ac:spMk id="2" creationId="{3555CAEE-7AFB-36EB-CA2B-8953C2160B47}"/>
          </ac:spMkLst>
        </pc:spChg>
        <pc:spChg chg="add mod">
          <ac:chgData name="Lie, Erik" userId="a808fbd0-3767-4fa2-bb2c-4b5af9a76cdb" providerId="ADAL" clId="{03787478-7B4E-8C46-82FD-B348E3090E88}" dt="2023-07-25T15:05:16.403" v="158"/>
          <ac:spMkLst>
            <pc:docMk/>
            <pc:sldMk cId="1290038600" sldId="407"/>
            <ac:spMk id="5" creationId="{28DEAE28-9F1D-2201-39F1-2567574F877A}"/>
          </ac:spMkLst>
        </pc:spChg>
        <pc:picChg chg="add mod">
          <ac:chgData name="Lie, Erik" userId="a808fbd0-3767-4fa2-bb2c-4b5af9a76cdb" providerId="ADAL" clId="{03787478-7B4E-8C46-82FD-B348E3090E88}" dt="2023-07-25T15:05:16.403" v="158"/>
          <ac:picMkLst>
            <pc:docMk/>
            <pc:sldMk cId="1290038600" sldId="407"/>
            <ac:picMk id="4" creationId="{F7D95F85-00DF-9E34-88C8-C01FB2862813}"/>
          </ac:picMkLst>
        </pc:picChg>
      </pc:sldChg>
      <pc:sldChg chg="addSp modSp add mod modShow">
        <pc:chgData name="Lie, Erik" userId="a808fbd0-3767-4fa2-bb2c-4b5af9a76cdb" providerId="ADAL" clId="{03787478-7B4E-8C46-82FD-B348E3090E88}" dt="2023-07-25T15:05:14.941" v="157"/>
        <pc:sldMkLst>
          <pc:docMk/>
          <pc:sldMk cId="3827110422" sldId="408"/>
        </pc:sldMkLst>
        <pc:spChg chg="mod">
          <ac:chgData name="Lie, Erik" userId="a808fbd0-3767-4fa2-bb2c-4b5af9a76cdb" providerId="ADAL" clId="{03787478-7B4E-8C46-82FD-B348E3090E88}" dt="2023-07-25T15:04:55.626" v="126" actId="20577"/>
          <ac:spMkLst>
            <pc:docMk/>
            <pc:sldMk cId="3827110422" sldId="408"/>
            <ac:spMk id="2" creationId="{F5C69398-7753-5A2D-58C1-A83DE2866A13}"/>
          </ac:spMkLst>
        </pc:spChg>
        <pc:spChg chg="add mod">
          <ac:chgData name="Lie, Erik" userId="a808fbd0-3767-4fa2-bb2c-4b5af9a76cdb" providerId="ADAL" clId="{03787478-7B4E-8C46-82FD-B348E3090E88}" dt="2023-07-25T15:05:14.941" v="157"/>
          <ac:spMkLst>
            <pc:docMk/>
            <pc:sldMk cId="3827110422" sldId="408"/>
            <ac:spMk id="5" creationId="{9F6A695D-DE61-28AE-D18B-6C1089D77901}"/>
          </ac:spMkLst>
        </pc:spChg>
        <pc:picChg chg="add mod">
          <ac:chgData name="Lie, Erik" userId="a808fbd0-3767-4fa2-bb2c-4b5af9a76cdb" providerId="ADAL" clId="{03787478-7B4E-8C46-82FD-B348E3090E88}" dt="2023-07-25T15:05:14.941" v="157"/>
          <ac:picMkLst>
            <pc:docMk/>
            <pc:sldMk cId="3827110422" sldId="408"/>
            <ac:picMk id="4" creationId="{DCD9AC1A-001F-A078-09B8-1D9CADD5E156}"/>
          </ac:picMkLst>
        </pc:picChg>
      </pc:sldChg>
      <pc:sldChg chg="addSp modSp add mod modShow">
        <pc:chgData name="Lie, Erik" userId="a808fbd0-3767-4fa2-bb2c-4b5af9a76cdb" providerId="ADAL" clId="{03787478-7B4E-8C46-82FD-B348E3090E88}" dt="2023-07-25T15:05:13.545" v="156"/>
        <pc:sldMkLst>
          <pc:docMk/>
          <pc:sldMk cId="733601614" sldId="409"/>
        </pc:sldMkLst>
        <pc:spChg chg="mod">
          <ac:chgData name="Lie, Erik" userId="a808fbd0-3767-4fa2-bb2c-4b5af9a76cdb" providerId="ADAL" clId="{03787478-7B4E-8C46-82FD-B348E3090E88}" dt="2023-07-25T15:05:00.036" v="140" actId="20577"/>
          <ac:spMkLst>
            <pc:docMk/>
            <pc:sldMk cId="733601614" sldId="409"/>
            <ac:spMk id="2" creationId="{3555CAEE-7AFB-36EB-CA2B-8953C2160B47}"/>
          </ac:spMkLst>
        </pc:spChg>
        <pc:spChg chg="add mod">
          <ac:chgData name="Lie, Erik" userId="a808fbd0-3767-4fa2-bb2c-4b5af9a76cdb" providerId="ADAL" clId="{03787478-7B4E-8C46-82FD-B348E3090E88}" dt="2023-07-25T15:05:13.545" v="156"/>
          <ac:spMkLst>
            <pc:docMk/>
            <pc:sldMk cId="733601614" sldId="409"/>
            <ac:spMk id="5" creationId="{92BA8205-2A7E-6DB4-C608-7A8F1073B817}"/>
          </ac:spMkLst>
        </pc:spChg>
        <pc:picChg chg="add mod">
          <ac:chgData name="Lie, Erik" userId="a808fbd0-3767-4fa2-bb2c-4b5af9a76cdb" providerId="ADAL" clId="{03787478-7B4E-8C46-82FD-B348E3090E88}" dt="2023-07-25T15:05:13.545" v="156"/>
          <ac:picMkLst>
            <pc:docMk/>
            <pc:sldMk cId="733601614" sldId="409"/>
            <ac:picMk id="4" creationId="{D1589748-295B-0C7E-8463-643367C49482}"/>
          </ac:picMkLst>
        </pc:picChg>
      </pc:sldChg>
      <pc:sldChg chg="addSp delSp modSp add mod modShow">
        <pc:chgData name="Lie, Erik" userId="a808fbd0-3767-4fa2-bb2c-4b5af9a76cdb" providerId="ADAL" clId="{03787478-7B4E-8C46-82FD-B348E3090E88}" dt="2023-07-25T15:04:40.113" v="122" actId="20577"/>
        <pc:sldMkLst>
          <pc:docMk/>
          <pc:sldMk cId="517535" sldId="410"/>
        </pc:sldMkLst>
        <pc:spChg chg="mod">
          <ac:chgData name="Lie, Erik" userId="a808fbd0-3767-4fa2-bb2c-4b5af9a76cdb" providerId="ADAL" clId="{03787478-7B4E-8C46-82FD-B348E3090E88}" dt="2023-07-25T15:04:40.113" v="122" actId="20577"/>
          <ac:spMkLst>
            <pc:docMk/>
            <pc:sldMk cId="517535" sldId="410"/>
            <ac:spMk id="2" creationId="{3555CAEE-7AFB-36EB-CA2B-8953C2160B47}"/>
          </ac:spMkLst>
        </pc:spChg>
        <pc:spChg chg="add del mod">
          <ac:chgData name="Lie, Erik" userId="a808fbd0-3767-4fa2-bb2c-4b5af9a76cdb" providerId="ADAL" clId="{03787478-7B4E-8C46-82FD-B348E3090E88}" dt="2023-07-25T15:00:23.495" v="89" actId="478"/>
          <ac:spMkLst>
            <pc:docMk/>
            <pc:sldMk cId="517535" sldId="410"/>
            <ac:spMk id="4" creationId="{C20B9C9C-1C2C-5D61-CE34-3CDAE48E5A8F}"/>
          </ac:spMkLst>
        </pc:spChg>
        <pc:spChg chg="add mod">
          <ac:chgData name="Lie, Erik" userId="a808fbd0-3767-4fa2-bb2c-4b5af9a76cdb" providerId="ADAL" clId="{03787478-7B4E-8C46-82FD-B348E3090E88}" dt="2023-07-25T15:04:29.539" v="121" actId="1076"/>
          <ac:spMkLst>
            <pc:docMk/>
            <pc:sldMk cId="517535" sldId="410"/>
            <ac:spMk id="11" creationId="{88B1B047-5658-25E1-E36C-7D002246017D}"/>
          </ac:spMkLst>
        </pc:spChg>
        <pc:picChg chg="add del mod">
          <ac:chgData name="Lie, Erik" userId="a808fbd0-3767-4fa2-bb2c-4b5af9a76cdb" providerId="ADAL" clId="{03787478-7B4E-8C46-82FD-B348E3090E88}" dt="2023-07-25T15:03:35.889" v="100" actId="478"/>
          <ac:picMkLst>
            <pc:docMk/>
            <pc:sldMk cId="517535" sldId="410"/>
            <ac:picMk id="6" creationId="{F1A053C3-DBFA-88A8-06E0-DC9D9A71D2FB}"/>
          </ac:picMkLst>
        </pc:picChg>
        <pc:picChg chg="add mod">
          <ac:chgData name="Lie, Erik" userId="a808fbd0-3767-4fa2-bb2c-4b5af9a76cdb" providerId="ADAL" clId="{03787478-7B4E-8C46-82FD-B348E3090E88}" dt="2023-07-25T15:03:47.204" v="103" actId="1076"/>
          <ac:picMkLst>
            <pc:docMk/>
            <pc:sldMk cId="517535" sldId="410"/>
            <ac:picMk id="8" creationId="{5EA29F86-BA9E-E42A-9170-8B3C418FEF7E}"/>
          </ac:picMkLst>
        </pc:picChg>
        <pc:picChg chg="add del mod">
          <ac:chgData name="Lie, Erik" userId="a808fbd0-3767-4fa2-bb2c-4b5af9a76cdb" providerId="ADAL" clId="{03787478-7B4E-8C46-82FD-B348E3090E88}" dt="2023-07-25T15:03:33.683" v="99" actId="478"/>
          <ac:picMkLst>
            <pc:docMk/>
            <pc:sldMk cId="517535" sldId="410"/>
            <ac:picMk id="10" creationId="{F5A7AAE1-0433-E7EF-9A4C-E9D7E53472D0}"/>
          </ac:picMkLst>
        </pc:picChg>
      </pc:sldChg>
    </pc:docChg>
  </pc:docChgLst>
  <pc:docChgLst>
    <pc:chgData name="Lie, Erik" userId="a808fbd0-3767-4fa2-bb2c-4b5af9a76cdb" providerId="ADAL" clId="{CF97664D-4075-A649-824E-E7E5CE91AB7D}"/>
    <pc:docChg chg="modSld">
      <pc:chgData name="Lie, Erik" userId="a808fbd0-3767-4fa2-bb2c-4b5af9a76cdb" providerId="ADAL" clId="{CF97664D-4075-A649-824E-E7E5CE91AB7D}" dt="2022-02-19T20:54:24.545" v="0"/>
      <pc:docMkLst>
        <pc:docMk/>
      </pc:docMkLst>
      <pc:sldChg chg="modNotes">
        <pc:chgData name="Lie, Erik" userId="a808fbd0-3767-4fa2-bb2c-4b5af9a76cdb" providerId="ADAL" clId="{CF97664D-4075-A649-824E-E7E5CE91AB7D}" dt="2022-02-19T20:54:24.545" v="0"/>
        <pc:sldMkLst>
          <pc:docMk/>
          <pc:sldMk cId="122386173" sldId="257"/>
        </pc:sldMkLst>
      </pc:sldChg>
      <pc:sldChg chg="modNotes">
        <pc:chgData name="Lie, Erik" userId="a808fbd0-3767-4fa2-bb2c-4b5af9a76cdb" providerId="ADAL" clId="{CF97664D-4075-A649-824E-E7E5CE91AB7D}" dt="2022-02-19T20:54:24.545" v="0"/>
        <pc:sldMkLst>
          <pc:docMk/>
          <pc:sldMk cId="2972653130" sldId="263"/>
        </pc:sldMkLst>
      </pc:sldChg>
      <pc:sldChg chg="modNotes">
        <pc:chgData name="Lie, Erik" userId="a808fbd0-3767-4fa2-bb2c-4b5af9a76cdb" providerId="ADAL" clId="{CF97664D-4075-A649-824E-E7E5CE91AB7D}" dt="2022-02-19T20:54:24.545" v="0"/>
        <pc:sldMkLst>
          <pc:docMk/>
          <pc:sldMk cId="1331472362" sldId="381"/>
        </pc:sldMkLst>
      </pc:sldChg>
      <pc:sldChg chg="modNotes">
        <pc:chgData name="Lie, Erik" userId="a808fbd0-3767-4fa2-bb2c-4b5af9a76cdb" providerId="ADAL" clId="{CF97664D-4075-A649-824E-E7E5CE91AB7D}" dt="2022-02-19T20:54:24.545" v="0"/>
        <pc:sldMkLst>
          <pc:docMk/>
          <pc:sldMk cId="403590956" sldId="402"/>
        </pc:sldMkLst>
      </pc:sldChg>
    </pc:docChg>
  </pc:docChgLst>
  <pc:docChgLst>
    <pc:chgData name="Lie, Erik" userId="a808fbd0-3767-4fa2-bb2c-4b5af9a76cdb" providerId="ADAL" clId="{72932E71-5333-4DA7-A4E1-9AFF8B69CB70}"/>
    <pc:docChg chg="modSld">
      <pc:chgData name="Lie, Erik" userId="a808fbd0-3767-4fa2-bb2c-4b5af9a76cdb" providerId="ADAL" clId="{72932E71-5333-4DA7-A4E1-9AFF8B69CB70}" dt="2023-03-09T15:24:23.698" v="17"/>
      <pc:docMkLst>
        <pc:docMk/>
      </pc:docMkLst>
      <pc:sldChg chg="modSp">
        <pc:chgData name="Lie, Erik" userId="a808fbd0-3767-4fa2-bb2c-4b5af9a76cdb" providerId="ADAL" clId="{72932E71-5333-4DA7-A4E1-9AFF8B69CB70}" dt="2023-03-09T15:24:23.698" v="17"/>
        <pc:sldMkLst>
          <pc:docMk/>
          <pc:sldMk cId="3765066148" sldId="395"/>
        </pc:sldMkLst>
        <pc:graphicFrameChg chg="mod">
          <ac:chgData name="Lie, Erik" userId="a808fbd0-3767-4fa2-bb2c-4b5af9a76cdb" providerId="ADAL" clId="{72932E71-5333-4DA7-A4E1-9AFF8B69CB70}" dt="2023-03-09T15:24:23.698" v="17"/>
          <ac:graphicFrameMkLst>
            <pc:docMk/>
            <pc:sldMk cId="3765066148" sldId="395"/>
            <ac:graphicFrameMk id="5" creationId="{E749DF4F-A8DC-40DC-A09B-DD764F3653E5}"/>
          </ac:graphicFrameMkLst>
        </pc:graphicFrameChg>
      </pc:sldChg>
      <pc:sldChg chg="addSp modSp mod">
        <pc:chgData name="Lie, Erik" userId="a808fbd0-3767-4fa2-bb2c-4b5af9a76cdb" providerId="ADAL" clId="{72932E71-5333-4DA7-A4E1-9AFF8B69CB70}" dt="2023-03-09T15:05:06.279" v="2"/>
        <pc:sldMkLst>
          <pc:docMk/>
          <pc:sldMk cId="2101850191" sldId="406"/>
        </pc:sldMkLst>
        <pc:graphicFrameChg chg="add mod">
          <ac:chgData name="Lie, Erik" userId="a808fbd0-3767-4fa2-bb2c-4b5af9a76cdb" providerId="ADAL" clId="{72932E71-5333-4DA7-A4E1-9AFF8B69CB70}" dt="2023-03-09T15:05:06.279" v="2"/>
          <ac:graphicFrameMkLst>
            <pc:docMk/>
            <pc:sldMk cId="2101850191" sldId="406"/>
            <ac:graphicFrameMk id="3" creationId="{1B2B78E3-1C27-514B-99DB-79DF0DD2AD9D}"/>
          </ac:graphicFrameMkLst>
        </pc:graphicFrameChg>
      </pc:sldChg>
    </pc:docChg>
  </pc:docChgLst>
  <pc:docChgLst>
    <pc:chgData name="Lie, Erik" userId="a808fbd0-3767-4fa2-bb2c-4b5af9a76cdb" providerId="ADAL" clId="{ED7DB3FD-A121-084E-8DFB-1C88CB3A1AFC}"/>
    <pc:docChg chg="modSld">
      <pc:chgData name="Lie, Erik" userId="a808fbd0-3767-4fa2-bb2c-4b5af9a76cdb" providerId="ADAL" clId="{ED7DB3FD-A121-084E-8DFB-1C88CB3A1AFC}" dt="2023-07-25T20:43:23.987" v="6" actId="20577"/>
      <pc:docMkLst>
        <pc:docMk/>
      </pc:docMkLst>
      <pc:sldChg chg="mod modShow">
        <pc:chgData name="Lie, Erik" userId="a808fbd0-3767-4fa2-bb2c-4b5af9a76cdb" providerId="ADAL" clId="{ED7DB3FD-A121-084E-8DFB-1C88CB3A1AFC}" dt="2023-07-25T20:37:24.732" v="1" actId="729"/>
        <pc:sldMkLst>
          <pc:docMk/>
          <pc:sldMk cId="122386173" sldId="257"/>
        </pc:sldMkLst>
      </pc:sldChg>
      <pc:sldChg chg="mod modShow">
        <pc:chgData name="Lie, Erik" userId="a808fbd0-3767-4fa2-bb2c-4b5af9a76cdb" providerId="ADAL" clId="{ED7DB3FD-A121-084E-8DFB-1C88CB3A1AFC}" dt="2023-07-25T20:37:24.732" v="1" actId="729"/>
        <pc:sldMkLst>
          <pc:docMk/>
          <pc:sldMk cId="2095965271" sldId="258"/>
        </pc:sldMkLst>
      </pc:sldChg>
      <pc:sldChg chg="mod modShow">
        <pc:chgData name="Lie, Erik" userId="a808fbd0-3767-4fa2-bb2c-4b5af9a76cdb" providerId="ADAL" clId="{ED7DB3FD-A121-084E-8DFB-1C88CB3A1AFC}" dt="2023-07-25T20:37:24.732" v="1" actId="729"/>
        <pc:sldMkLst>
          <pc:docMk/>
          <pc:sldMk cId="1999828304" sldId="259"/>
        </pc:sldMkLst>
      </pc:sldChg>
      <pc:sldChg chg="mod modShow">
        <pc:chgData name="Lie, Erik" userId="a808fbd0-3767-4fa2-bb2c-4b5af9a76cdb" providerId="ADAL" clId="{ED7DB3FD-A121-084E-8DFB-1C88CB3A1AFC}" dt="2023-07-25T20:37:24.732" v="1" actId="729"/>
        <pc:sldMkLst>
          <pc:docMk/>
          <pc:sldMk cId="2972653130" sldId="263"/>
        </pc:sldMkLst>
      </pc:sldChg>
      <pc:sldChg chg="mod modShow">
        <pc:chgData name="Lie, Erik" userId="a808fbd0-3767-4fa2-bb2c-4b5af9a76cdb" providerId="ADAL" clId="{ED7DB3FD-A121-084E-8DFB-1C88CB3A1AFC}" dt="2023-07-25T20:37:24.732" v="1" actId="729"/>
        <pc:sldMkLst>
          <pc:docMk/>
          <pc:sldMk cId="3093812967" sldId="265"/>
        </pc:sldMkLst>
      </pc:sldChg>
      <pc:sldChg chg="mod modShow">
        <pc:chgData name="Lie, Erik" userId="a808fbd0-3767-4fa2-bb2c-4b5af9a76cdb" providerId="ADAL" clId="{ED7DB3FD-A121-084E-8DFB-1C88CB3A1AFC}" dt="2023-07-25T20:37:24.732" v="1" actId="729"/>
        <pc:sldMkLst>
          <pc:docMk/>
          <pc:sldMk cId="4025412626" sldId="267"/>
        </pc:sldMkLst>
      </pc:sldChg>
      <pc:sldChg chg="mod modShow">
        <pc:chgData name="Lie, Erik" userId="a808fbd0-3767-4fa2-bb2c-4b5af9a76cdb" providerId="ADAL" clId="{ED7DB3FD-A121-084E-8DFB-1C88CB3A1AFC}" dt="2023-07-25T20:37:24.732" v="1" actId="729"/>
        <pc:sldMkLst>
          <pc:docMk/>
          <pc:sldMk cId="919521924" sldId="292"/>
        </pc:sldMkLst>
      </pc:sldChg>
      <pc:sldChg chg="mod modShow">
        <pc:chgData name="Lie, Erik" userId="a808fbd0-3767-4fa2-bb2c-4b5af9a76cdb" providerId="ADAL" clId="{ED7DB3FD-A121-084E-8DFB-1C88CB3A1AFC}" dt="2023-07-25T20:37:24.732" v="1" actId="729"/>
        <pc:sldMkLst>
          <pc:docMk/>
          <pc:sldMk cId="1399317561" sldId="294"/>
        </pc:sldMkLst>
      </pc:sldChg>
      <pc:sldChg chg="mod modShow">
        <pc:chgData name="Lie, Erik" userId="a808fbd0-3767-4fa2-bb2c-4b5af9a76cdb" providerId="ADAL" clId="{ED7DB3FD-A121-084E-8DFB-1C88CB3A1AFC}" dt="2023-07-25T20:37:24.732" v="1" actId="729"/>
        <pc:sldMkLst>
          <pc:docMk/>
          <pc:sldMk cId="2713562496" sldId="356"/>
        </pc:sldMkLst>
      </pc:sldChg>
      <pc:sldChg chg="mod modShow">
        <pc:chgData name="Lie, Erik" userId="a808fbd0-3767-4fa2-bb2c-4b5af9a76cdb" providerId="ADAL" clId="{ED7DB3FD-A121-084E-8DFB-1C88CB3A1AFC}" dt="2023-07-25T20:37:24.732" v="1" actId="729"/>
        <pc:sldMkLst>
          <pc:docMk/>
          <pc:sldMk cId="753447575" sldId="378"/>
        </pc:sldMkLst>
      </pc:sldChg>
      <pc:sldChg chg="mod modShow">
        <pc:chgData name="Lie, Erik" userId="a808fbd0-3767-4fa2-bb2c-4b5af9a76cdb" providerId="ADAL" clId="{ED7DB3FD-A121-084E-8DFB-1C88CB3A1AFC}" dt="2023-07-25T20:37:24.732" v="1" actId="729"/>
        <pc:sldMkLst>
          <pc:docMk/>
          <pc:sldMk cId="1331472362" sldId="381"/>
        </pc:sldMkLst>
      </pc:sldChg>
      <pc:sldChg chg="mod modShow">
        <pc:chgData name="Lie, Erik" userId="a808fbd0-3767-4fa2-bb2c-4b5af9a76cdb" providerId="ADAL" clId="{ED7DB3FD-A121-084E-8DFB-1C88CB3A1AFC}" dt="2023-07-25T20:37:24.732" v="1" actId="729"/>
        <pc:sldMkLst>
          <pc:docMk/>
          <pc:sldMk cId="3133034106" sldId="382"/>
        </pc:sldMkLst>
      </pc:sldChg>
      <pc:sldChg chg="mod modShow">
        <pc:chgData name="Lie, Erik" userId="a808fbd0-3767-4fa2-bb2c-4b5af9a76cdb" providerId="ADAL" clId="{ED7DB3FD-A121-084E-8DFB-1C88CB3A1AFC}" dt="2023-07-25T20:37:24.732" v="1" actId="729"/>
        <pc:sldMkLst>
          <pc:docMk/>
          <pc:sldMk cId="432104628" sldId="383"/>
        </pc:sldMkLst>
      </pc:sldChg>
      <pc:sldChg chg="mod modShow">
        <pc:chgData name="Lie, Erik" userId="a808fbd0-3767-4fa2-bb2c-4b5af9a76cdb" providerId="ADAL" clId="{ED7DB3FD-A121-084E-8DFB-1C88CB3A1AFC}" dt="2023-07-25T20:37:24.732" v="1" actId="729"/>
        <pc:sldMkLst>
          <pc:docMk/>
          <pc:sldMk cId="3775323766" sldId="386"/>
        </pc:sldMkLst>
      </pc:sldChg>
      <pc:sldChg chg="mod modShow">
        <pc:chgData name="Lie, Erik" userId="a808fbd0-3767-4fa2-bb2c-4b5af9a76cdb" providerId="ADAL" clId="{ED7DB3FD-A121-084E-8DFB-1C88CB3A1AFC}" dt="2023-07-25T20:37:24.732" v="1" actId="729"/>
        <pc:sldMkLst>
          <pc:docMk/>
          <pc:sldMk cId="3930791788" sldId="387"/>
        </pc:sldMkLst>
      </pc:sldChg>
      <pc:sldChg chg="mod modShow">
        <pc:chgData name="Lie, Erik" userId="a808fbd0-3767-4fa2-bb2c-4b5af9a76cdb" providerId="ADAL" clId="{ED7DB3FD-A121-084E-8DFB-1C88CB3A1AFC}" dt="2023-07-25T20:37:24.732" v="1" actId="729"/>
        <pc:sldMkLst>
          <pc:docMk/>
          <pc:sldMk cId="3928126834" sldId="390"/>
        </pc:sldMkLst>
      </pc:sldChg>
      <pc:sldChg chg="mod modShow">
        <pc:chgData name="Lie, Erik" userId="a808fbd0-3767-4fa2-bb2c-4b5af9a76cdb" providerId="ADAL" clId="{ED7DB3FD-A121-084E-8DFB-1C88CB3A1AFC}" dt="2023-07-25T20:37:24.732" v="1" actId="729"/>
        <pc:sldMkLst>
          <pc:docMk/>
          <pc:sldMk cId="1840444606" sldId="391"/>
        </pc:sldMkLst>
      </pc:sldChg>
      <pc:sldChg chg="mod modShow">
        <pc:chgData name="Lie, Erik" userId="a808fbd0-3767-4fa2-bb2c-4b5af9a76cdb" providerId="ADAL" clId="{ED7DB3FD-A121-084E-8DFB-1C88CB3A1AFC}" dt="2023-07-25T20:37:24.732" v="1" actId="729"/>
        <pc:sldMkLst>
          <pc:docMk/>
          <pc:sldMk cId="563606690" sldId="392"/>
        </pc:sldMkLst>
      </pc:sldChg>
      <pc:sldChg chg="mod modShow">
        <pc:chgData name="Lie, Erik" userId="a808fbd0-3767-4fa2-bb2c-4b5af9a76cdb" providerId="ADAL" clId="{ED7DB3FD-A121-084E-8DFB-1C88CB3A1AFC}" dt="2023-07-25T20:37:24.732" v="1" actId="729"/>
        <pc:sldMkLst>
          <pc:docMk/>
          <pc:sldMk cId="745030501" sldId="393"/>
        </pc:sldMkLst>
      </pc:sldChg>
      <pc:sldChg chg="mod modShow">
        <pc:chgData name="Lie, Erik" userId="a808fbd0-3767-4fa2-bb2c-4b5af9a76cdb" providerId="ADAL" clId="{ED7DB3FD-A121-084E-8DFB-1C88CB3A1AFC}" dt="2023-07-25T20:37:24.732" v="1" actId="729"/>
        <pc:sldMkLst>
          <pc:docMk/>
          <pc:sldMk cId="3518903718" sldId="394"/>
        </pc:sldMkLst>
      </pc:sldChg>
      <pc:sldChg chg="mod modShow">
        <pc:chgData name="Lie, Erik" userId="a808fbd0-3767-4fa2-bb2c-4b5af9a76cdb" providerId="ADAL" clId="{ED7DB3FD-A121-084E-8DFB-1C88CB3A1AFC}" dt="2023-07-25T20:37:24.732" v="1" actId="729"/>
        <pc:sldMkLst>
          <pc:docMk/>
          <pc:sldMk cId="3765066148" sldId="395"/>
        </pc:sldMkLst>
      </pc:sldChg>
      <pc:sldChg chg="mod modShow">
        <pc:chgData name="Lie, Erik" userId="a808fbd0-3767-4fa2-bb2c-4b5af9a76cdb" providerId="ADAL" clId="{ED7DB3FD-A121-084E-8DFB-1C88CB3A1AFC}" dt="2023-07-25T20:37:24.732" v="1" actId="729"/>
        <pc:sldMkLst>
          <pc:docMk/>
          <pc:sldMk cId="1346500700" sldId="396"/>
        </pc:sldMkLst>
      </pc:sldChg>
      <pc:sldChg chg="mod modShow">
        <pc:chgData name="Lie, Erik" userId="a808fbd0-3767-4fa2-bb2c-4b5af9a76cdb" providerId="ADAL" clId="{ED7DB3FD-A121-084E-8DFB-1C88CB3A1AFC}" dt="2023-07-25T20:37:24.732" v="1" actId="729"/>
        <pc:sldMkLst>
          <pc:docMk/>
          <pc:sldMk cId="1638501559" sldId="397"/>
        </pc:sldMkLst>
      </pc:sldChg>
      <pc:sldChg chg="mod modShow">
        <pc:chgData name="Lie, Erik" userId="a808fbd0-3767-4fa2-bb2c-4b5af9a76cdb" providerId="ADAL" clId="{ED7DB3FD-A121-084E-8DFB-1C88CB3A1AFC}" dt="2023-07-25T20:37:24.732" v="1" actId="729"/>
        <pc:sldMkLst>
          <pc:docMk/>
          <pc:sldMk cId="1242807940" sldId="399"/>
        </pc:sldMkLst>
      </pc:sldChg>
      <pc:sldChg chg="mod modShow">
        <pc:chgData name="Lie, Erik" userId="a808fbd0-3767-4fa2-bb2c-4b5af9a76cdb" providerId="ADAL" clId="{ED7DB3FD-A121-084E-8DFB-1C88CB3A1AFC}" dt="2023-07-25T20:37:24.732" v="1" actId="729"/>
        <pc:sldMkLst>
          <pc:docMk/>
          <pc:sldMk cId="1199880363" sldId="400"/>
        </pc:sldMkLst>
      </pc:sldChg>
      <pc:sldChg chg="mod modShow">
        <pc:chgData name="Lie, Erik" userId="a808fbd0-3767-4fa2-bb2c-4b5af9a76cdb" providerId="ADAL" clId="{ED7DB3FD-A121-084E-8DFB-1C88CB3A1AFC}" dt="2023-07-25T20:37:24.732" v="1" actId="729"/>
        <pc:sldMkLst>
          <pc:docMk/>
          <pc:sldMk cId="403590956" sldId="402"/>
        </pc:sldMkLst>
      </pc:sldChg>
      <pc:sldChg chg="mod modShow">
        <pc:chgData name="Lie, Erik" userId="a808fbd0-3767-4fa2-bb2c-4b5af9a76cdb" providerId="ADAL" clId="{ED7DB3FD-A121-084E-8DFB-1C88CB3A1AFC}" dt="2023-07-25T20:37:24.732" v="1" actId="729"/>
        <pc:sldMkLst>
          <pc:docMk/>
          <pc:sldMk cId="258867455" sldId="403"/>
        </pc:sldMkLst>
      </pc:sldChg>
      <pc:sldChg chg="mod modShow">
        <pc:chgData name="Lie, Erik" userId="a808fbd0-3767-4fa2-bb2c-4b5af9a76cdb" providerId="ADAL" clId="{ED7DB3FD-A121-084E-8DFB-1C88CB3A1AFC}" dt="2023-07-25T20:37:24.732" v="1" actId="729"/>
        <pc:sldMkLst>
          <pc:docMk/>
          <pc:sldMk cId="3035487159" sldId="404"/>
        </pc:sldMkLst>
      </pc:sldChg>
      <pc:sldChg chg="modSp mod modShow">
        <pc:chgData name="Lie, Erik" userId="a808fbd0-3767-4fa2-bb2c-4b5af9a76cdb" providerId="ADAL" clId="{ED7DB3FD-A121-084E-8DFB-1C88CB3A1AFC}" dt="2023-07-25T20:43:21.286" v="5" actId="20577"/>
        <pc:sldMkLst>
          <pc:docMk/>
          <pc:sldMk cId="3064530269" sldId="405"/>
        </pc:sldMkLst>
        <pc:spChg chg="mod">
          <ac:chgData name="Lie, Erik" userId="a808fbd0-3767-4fa2-bb2c-4b5af9a76cdb" providerId="ADAL" clId="{ED7DB3FD-A121-084E-8DFB-1C88CB3A1AFC}" dt="2023-07-25T20:43:21.286" v="5" actId="20577"/>
          <ac:spMkLst>
            <pc:docMk/>
            <pc:sldMk cId="3064530269" sldId="405"/>
            <ac:spMk id="2" creationId="{3555CAEE-7AFB-36EB-CA2B-8953C2160B47}"/>
          </ac:spMkLst>
        </pc:spChg>
      </pc:sldChg>
      <pc:sldChg chg="mod modShow">
        <pc:chgData name="Lie, Erik" userId="a808fbd0-3767-4fa2-bb2c-4b5af9a76cdb" providerId="ADAL" clId="{ED7DB3FD-A121-084E-8DFB-1C88CB3A1AFC}" dt="2023-07-25T20:37:24.732" v="1" actId="729"/>
        <pc:sldMkLst>
          <pc:docMk/>
          <pc:sldMk cId="2101850191" sldId="406"/>
        </pc:sldMkLst>
      </pc:sldChg>
      <pc:sldChg chg="modSp mod modShow">
        <pc:chgData name="Lie, Erik" userId="a808fbd0-3767-4fa2-bb2c-4b5af9a76cdb" providerId="ADAL" clId="{ED7DB3FD-A121-084E-8DFB-1C88CB3A1AFC}" dt="2023-07-25T20:43:09.466" v="2" actId="20577"/>
        <pc:sldMkLst>
          <pc:docMk/>
          <pc:sldMk cId="1290038600" sldId="407"/>
        </pc:sldMkLst>
        <pc:spChg chg="mod">
          <ac:chgData name="Lie, Erik" userId="a808fbd0-3767-4fa2-bb2c-4b5af9a76cdb" providerId="ADAL" clId="{ED7DB3FD-A121-084E-8DFB-1C88CB3A1AFC}" dt="2023-07-25T20:43:09.466" v="2" actId="20577"/>
          <ac:spMkLst>
            <pc:docMk/>
            <pc:sldMk cId="1290038600" sldId="407"/>
            <ac:spMk id="2" creationId="{3555CAEE-7AFB-36EB-CA2B-8953C2160B47}"/>
          </ac:spMkLst>
        </pc:spChg>
      </pc:sldChg>
      <pc:sldChg chg="modSp mod modShow">
        <pc:chgData name="Lie, Erik" userId="a808fbd0-3767-4fa2-bb2c-4b5af9a76cdb" providerId="ADAL" clId="{ED7DB3FD-A121-084E-8DFB-1C88CB3A1AFC}" dt="2023-07-25T20:43:16.060" v="3" actId="20577"/>
        <pc:sldMkLst>
          <pc:docMk/>
          <pc:sldMk cId="3827110422" sldId="408"/>
        </pc:sldMkLst>
        <pc:spChg chg="mod">
          <ac:chgData name="Lie, Erik" userId="a808fbd0-3767-4fa2-bb2c-4b5af9a76cdb" providerId="ADAL" clId="{ED7DB3FD-A121-084E-8DFB-1C88CB3A1AFC}" dt="2023-07-25T20:43:16.060" v="3" actId="20577"/>
          <ac:spMkLst>
            <pc:docMk/>
            <pc:sldMk cId="3827110422" sldId="408"/>
            <ac:spMk id="2" creationId="{F5C69398-7753-5A2D-58C1-A83DE2866A13}"/>
          </ac:spMkLst>
        </pc:spChg>
      </pc:sldChg>
      <pc:sldChg chg="modSp mod modShow">
        <pc:chgData name="Lie, Erik" userId="a808fbd0-3767-4fa2-bb2c-4b5af9a76cdb" providerId="ADAL" clId="{ED7DB3FD-A121-084E-8DFB-1C88CB3A1AFC}" dt="2023-07-25T20:43:18.717" v="4" actId="20577"/>
        <pc:sldMkLst>
          <pc:docMk/>
          <pc:sldMk cId="733601614" sldId="409"/>
        </pc:sldMkLst>
        <pc:spChg chg="mod">
          <ac:chgData name="Lie, Erik" userId="a808fbd0-3767-4fa2-bb2c-4b5af9a76cdb" providerId="ADAL" clId="{ED7DB3FD-A121-084E-8DFB-1C88CB3A1AFC}" dt="2023-07-25T20:43:18.717" v="4" actId="20577"/>
          <ac:spMkLst>
            <pc:docMk/>
            <pc:sldMk cId="733601614" sldId="409"/>
            <ac:spMk id="2" creationId="{3555CAEE-7AFB-36EB-CA2B-8953C2160B47}"/>
          </ac:spMkLst>
        </pc:spChg>
      </pc:sldChg>
      <pc:sldChg chg="modSp mod modShow">
        <pc:chgData name="Lie, Erik" userId="a808fbd0-3767-4fa2-bb2c-4b5af9a76cdb" providerId="ADAL" clId="{ED7DB3FD-A121-084E-8DFB-1C88CB3A1AFC}" dt="2023-07-25T20:43:23.987" v="6" actId="20577"/>
        <pc:sldMkLst>
          <pc:docMk/>
          <pc:sldMk cId="517535" sldId="410"/>
        </pc:sldMkLst>
        <pc:spChg chg="mod">
          <ac:chgData name="Lie, Erik" userId="a808fbd0-3767-4fa2-bb2c-4b5af9a76cdb" providerId="ADAL" clId="{ED7DB3FD-A121-084E-8DFB-1C88CB3A1AFC}" dt="2023-07-25T20:43:23.987" v="6" actId="20577"/>
          <ac:spMkLst>
            <pc:docMk/>
            <pc:sldMk cId="517535" sldId="410"/>
            <ac:spMk id="2" creationId="{3555CAEE-7AFB-36EB-CA2B-8953C2160B4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Bond%20and%20stock%20prices%20over%20tim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Bond%20and%20stock%20prices%20over%20time.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https://iowa-my.sharepoint.com/personal/elie_uiowa_edu/Documents/Wealth%20Mgmt/Spreadsheets/Bond%20and%20stock%20prices%20over%20time.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https://iowa-my.sharepoint.com/personal/elie_uiowa_edu/Documents/Wealth%20Mgmt/Spreadsheets/Historical%20returns.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Historical%20returns.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oleObject" Target="https://iowa-my.sharepoint.com/personal/elie_uiowa_edu/Documents/Wealth%20Mgmt/Spreadsheets/Magic%20of%20sigma.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Magic%20of%20sigma.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7.xml"/></Relationships>
</file>

<file path=ppt/charts/_rels/chart8.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Magic%20of%20sigma.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8.xml"/></Relationships>
</file>

<file path=ppt/charts/_rels/chart9.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Magic%20of%20sigma.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9.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oleObject" Target="https://iowa-my.sharepoint.com/personal/elie_uiowa_edu/Documents/My%20Wealth%20Mgmt%20material/Spreadsheets/EfficientSet.xls"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oleObject" Target="https://iowa-my.sharepoint.com/personal/elie_uiowa_edu/Documents/My%20Wealth%20Mgmt%20material/Spreadsheets/EfficientSet.xls"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Magic%20of%20sigma.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2.xml"/></Relationships>
</file>

<file path=ppt/charts/_rels/chart13.xml.rels><?xml version="1.0" encoding="UTF-8" standalone="yes"?>
<Relationships xmlns="http://schemas.openxmlformats.org/package/2006/relationships"><Relationship Id="rId3" Type="http://schemas.openxmlformats.org/officeDocument/2006/relationships/oleObject" Target="https://iowa-my.sharepoint.com/personal/elie_uiowa_edu/Documents/Wealth%20Mgmt/Spreadsheets/Return%20sim%205.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3.xml"/></Relationships>
</file>

<file path=ppt/charts/_rels/chart14.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LT%20historical%20returns.xlsx" TargetMode="External"/><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oleObject" Target="https://iowa-my.sharepoint.com/personal/elie_uiowa_edu/Documents/My%20Wealth%20Mgmt%20material/Spreadsheets/EfficientSet.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oleObject" Target="https://iowa-my.sharepoint.com/personal/elie_uiowa_edu/Documents/My%20Wealth%20Mgmt%20material/Spreadsheets/Large%20cap%20portfolio.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https://iowa-my.sharepoint.com/personal/elie_uiowa_edu/Documents/My%20Wealth%20Mgmt%20material/Spreadsheets/Allocations.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63120107351285"/>
          <c:y val="0.11153838915480499"/>
          <c:w val="0.81954394649586448"/>
          <c:h val="0.83003674033553532"/>
        </c:manualLayout>
      </c:layout>
      <c:lineChart>
        <c:grouping val="standard"/>
        <c:varyColors val="0"/>
        <c:ser>
          <c:idx val="0"/>
          <c:order val="0"/>
          <c:tx>
            <c:strRef>
              <c:f>'Continuous coupon'!$F$1</c:f>
              <c:strCache>
                <c:ptCount val="1"/>
                <c:pt idx="0">
                  <c:v>Bond price</c:v>
                </c:pt>
              </c:strCache>
            </c:strRef>
          </c:tx>
          <c:spPr>
            <a:ln w="28575" cap="rnd">
              <a:solidFill>
                <a:schemeClr val="accent1"/>
              </a:solidFill>
              <a:round/>
            </a:ln>
            <a:effectLst/>
          </c:spPr>
          <c:marker>
            <c:symbol val="none"/>
          </c:marker>
          <c:cat>
            <c:strRef>
              <c:f>'Continuous coupon'!$E$2:$E$102</c:f>
              <c:strCache>
                <c:ptCount val="101"/>
                <c:pt idx="0">
                  <c:v>Issuance</c:v>
                </c:pt>
                <c:pt idx="100">
                  <c:v>Maturity</c:v>
                </c:pt>
              </c:strCache>
            </c:strRef>
          </c:cat>
          <c:val>
            <c:numRef>
              <c:f>'Continuous coupon'!$F$2:$F$102</c:f>
              <c:numCache>
                <c:formatCode>"$"#,##0</c:formatCode>
                <c:ptCount val="101"/>
                <c:pt idx="0">
                  <c:v>1000</c:v>
                </c:pt>
                <c:pt idx="1">
                  <c:v>1000.4074630296467</c:v>
                </c:pt>
                <c:pt idx="2">
                  <c:v>998.98262055930206</c:v>
                </c:pt>
                <c:pt idx="3">
                  <c:v>998.45686708076903</c:v>
                </c:pt>
                <c:pt idx="4">
                  <c:v>998.64294484960396</c:v>
                </c:pt>
                <c:pt idx="5">
                  <c:v>998.82169597926998</c:v>
                </c:pt>
                <c:pt idx="6">
                  <c:v>1000.3418309922457</c:v>
                </c:pt>
                <c:pt idx="7">
                  <c:v>1001.9825036755037</c:v>
                </c:pt>
                <c:pt idx="8">
                  <c:v>1001.2938818476606</c:v>
                </c:pt>
                <c:pt idx="9">
                  <c:v>1005.7312115366144</c:v>
                </c:pt>
                <c:pt idx="10">
                  <c:v>1002.8536608764884</c:v>
                </c:pt>
                <c:pt idx="11">
                  <c:v>1000.0696452184311</c:v>
                </c:pt>
                <c:pt idx="12">
                  <c:v>999.58883921745644</c:v>
                </c:pt>
                <c:pt idx="13">
                  <c:v>1003.2560417761638</c:v>
                </c:pt>
                <c:pt idx="14">
                  <c:v>1004.3007604492649</c:v>
                </c:pt>
                <c:pt idx="15">
                  <c:v>1004.0382538893922</c:v>
                </c:pt>
                <c:pt idx="16">
                  <c:v>1004.5483975791047</c:v>
                </c:pt>
                <c:pt idx="17">
                  <c:v>1007.7477978200728</c:v>
                </c:pt>
                <c:pt idx="18">
                  <c:v>1006.5709531660763</c:v>
                </c:pt>
                <c:pt idx="19">
                  <c:v>1008.5560934869426</c:v>
                </c:pt>
                <c:pt idx="20">
                  <c:v>1011.1248102378737</c:v>
                </c:pt>
                <c:pt idx="21">
                  <c:v>1007.9094214603475</c:v>
                </c:pt>
                <c:pt idx="22">
                  <c:v>1010.871138577295</c:v>
                </c:pt>
                <c:pt idx="23">
                  <c:v>1009.7190424246779</c:v>
                </c:pt>
                <c:pt idx="24">
                  <c:v>1008.0544269558017</c:v>
                </c:pt>
                <c:pt idx="25">
                  <c:v>1009.0179970225671</c:v>
                </c:pt>
                <c:pt idx="26">
                  <c:v>1010.7128567940248</c:v>
                </c:pt>
                <c:pt idx="27">
                  <c:v>1009.9147246780693</c:v>
                </c:pt>
                <c:pt idx="28">
                  <c:v>1012.9553438951725</c:v>
                </c:pt>
                <c:pt idx="29">
                  <c:v>1012.867117835298</c:v>
                </c:pt>
                <c:pt idx="30">
                  <c:v>1011.8782937904036</c:v>
                </c:pt>
                <c:pt idx="31">
                  <c:v>1014.4993669194353</c:v>
                </c:pt>
                <c:pt idx="32">
                  <c:v>1011.2069108933913</c:v>
                </c:pt>
                <c:pt idx="33">
                  <c:v>1012.5899984387953</c:v>
                </c:pt>
                <c:pt idx="34">
                  <c:v>1012.2108350330992</c:v>
                </c:pt>
                <c:pt idx="35">
                  <c:v>1014.6060666032294</c:v>
                </c:pt>
                <c:pt idx="36">
                  <c:v>1013.6670378983845</c:v>
                </c:pt>
                <c:pt idx="37">
                  <c:v>1015.6793924267174</c:v>
                </c:pt>
                <c:pt idx="38">
                  <c:v>1015.9057868956851</c:v>
                </c:pt>
                <c:pt idx="39">
                  <c:v>1017.0862259583104</c:v>
                </c:pt>
                <c:pt idx="40">
                  <c:v>1014.1337029156267</c:v>
                </c:pt>
                <c:pt idx="41">
                  <c:v>1012.4439329888488</c:v>
                </c:pt>
                <c:pt idx="42">
                  <c:v>1010.9354111372238</c:v>
                </c:pt>
                <c:pt idx="43">
                  <c:v>1011.0852003886093</c:v>
                </c:pt>
                <c:pt idx="44">
                  <c:v>1013.2356131542734</c:v>
                </c:pt>
                <c:pt idx="45">
                  <c:v>1015.4678837323048</c:v>
                </c:pt>
                <c:pt idx="46">
                  <c:v>1012.6330278213777</c:v>
                </c:pt>
                <c:pt idx="47">
                  <c:v>1011.0631508778973</c:v>
                </c:pt>
                <c:pt idx="48">
                  <c:v>1011.7833309118706</c:v>
                </c:pt>
                <c:pt idx="49">
                  <c:v>1010.0077489722028</c:v>
                </c:pt>
                <c:pt idx="50">
                  <c:v>1008.5608777318205</c:v>
                </c:pt>
                <c:pt idx="51">
                  <c:v>1010.6486557455704</c:v>
                </c:pt>
                <c:pt idx="52">
                  <c:v>1010.3828504006227</c:v>
                </c:pt>
                <c:pt idx="53">
                  <c:v>1009.3130623573246</c:v>
                </c:pt>
                <c:pt idx="54">
                  <c:v>1008.3725364574577</c:v>
                </c:pt>
                <c:pt idx="55">
                  <c:v>1006.2588289666813</c:v>
                </c:pt>
                <c:pt idx="56">
                  <c:v>1006.7260482509494</c:v>
                </c:pt>
                <c:pt idx="57">
                  <c:v>1008.1434296974251</c:v>
                </c:pt>
                <c:pt idx="58">
                  <c:v>1008.5392357844675</c:v>
                </c:pt>
                <c:pt idx="59">
                  <c:v>1010.3537125580266</c:v>
                </c:pt>
                <c:pt idx="60">
                  <c:v>1012.0592439604803</c:v>
                </c:pt>
                <c:pt idx="61">
                  <c:v>1010.5586311577333</c:v>
                </c:pt>
                <c:pt idx="62">
                  <c:v>1009.7385413081279</c:v>
                </c:pt>
                <c:pt idx="63">
                  <c:v>1009.7873599981907</c:v>
                </c:pt>
                <c:pt idx="64">
                  <c:v>1009.7653918767711</c:v>
                </c:pt>
                <c:pt idx="65">
                  <c:v>1010.8857339614266</c:v>
                </c:pt>
                <c:pt idx="66">
                  <c:v>1009.6463662437526</c:v>
                </c:pt>
                <c:pt idx="67">
                  <c:v>1009.3160924708193</c:v>
                </c:pt>
                <c:pt idx="68">
                  <c:v>1007.6608493467015</c:v>
                </c:pt>
                <c:pt idx="69">
                  <c:v>1006.2755232015591</c:v>
                </c:pt>
                <c:pt idx="70">
                  <c:v>1006.625417097492</c:v>
                </c:pt>
                <c:pt idx="71">
                  <c:v>1006.0774577873131</c:v>
                </c:pt>
                <c:pt idx="72">
                  <c:v>1006.7185379222437</c:v>
                </c:pt>
                <c:pt idx="73">
                  <c:v>1007.791304677224</c:v>
                </c:pt>
                <c:pt idx="74">
                  <c:v>1007.1465360364701</c:v>
                </c:pt>
                <c:pt idx="75">
                  <c:v>1006.8278079468145</c:v>
                </c:pt>
                <c:pt idx="76">
                  <c:v>1007.5544505757956</c:v>
                </c:pt>
                <c:pt idx="77">
                  <c:v>1006.3190565938027</c:v>
                </c:pt>
                <c:pt idx="78">
                  <c:v>1006.5265135575373</c:v>
                </c:pt>
                <c:pt idx="79">
                  <c:v>1005.5950282916722</c:v>
                </c:pt>
                <c:pt idx="80">
                  <c:v>1005.929594239916</c:v>
                </c:pt>
                <c:pt idx="81">
                  <c:v>1005.3741979137474</c:v>
                </c:pt>
                <c:pt idx="82">
                  <c:v>1005.4462221265118</c:v>
                </c:pt>
                <c:pt idx="83">
                  <c:v>1004.8889708084582</c:v>
                </c:pt>
                <c:pt idx="84">
                  <c:v>1004.3222444803114</c:v>
                </c:pt>
                <c:pt idx="85">
                  <c:v>1004.563788618079</c:v>
                </c:pt>
                <c:pt idx="86">
                  <c:v>1004.5043054834744</c:v>
                </c:pt>
                <c:pt idx="87">
                  <c:v>1004.5862814623953</c:v>
                </c:pt>
                <c:pt idx="88">
                  <c:v>1004.3965755272012</c:v>
                </c:pt>
                <c:pt idx="89">
                  <c:v>1003.6774603835368</c:v>
                </c:pt>
                <c:pt idx="90">
                  <c:v>1002.8422654324213</c:v>
                </c:pt>
                <c:pt idx="91">
                  <c:v>1002.7558425266526</c:v>
                </c:pt>
                <c:pt idx="92">
                  <c:v>1002.336123677271</c:v>
                </c:pt>
                <c:pt idx="93">
                  <c:v>1002.2152664744023</c:v>
                </c:pt>
                <c:pt idx="94">
                  <c:v>1002.1883773912358</c:v>
                </c:pt>
                <c:pt idx="95">
                  <c:v>1001.6218145903359</c:v>
                </c:pt>
                <c:pt idx="96">
                  <c:v>1001.4420138390229</c:v>
                </c:pt>
                <c:pt idx="97">
                  <c:v>1001.1618621043991</c:v>
                </c:pt>
                <c:pt idx="98">
                  <c:v>1000.8626210367158</c:v>
                </c:pt>
                <c:pt idx="99">
                  <c:v>1000.3879564291747</c:v>
                </c:pt>
                <c:pt idx="100">
                  <c:v>1000</c:v>
                </c:pt>
              </c:numCache>
            </c:numRef>
          </c:val>
          <c:smooth val="0"/>
          <c:extLst>
            <c:ext xmlns:c16="http://schemas.microsoft.com/office/drawing/2014/chart" uri="{C3380CC4-5D6E-409C-BE32-E72D297353CC}">
              <c16:uniqueId val="{00000000-E976-4743-9ADE-2E967AC8A9C3}"/>
            </c:ext>
          </c:extLst>
        </c:ser>
        <c:ser>
          <c:idx val="1"/>
          <c:order val="1"/>
          <c:tx>
            <c:strRef>
              <c:f>'Continuous coupon'!$G$1</c:f>
              <c:strCache>
                <c:ptCount val="1"/>
                <c:pt idx="0">
                  <c:v>Bond price</c:v>
                </c:pt>
              </c:strCache>
            </c:strRef>
          </c:tx>
          <c:spPr>
            <a:ln w="12700" cap="rnd">
              <a:solidFill>
                <a:srgbClr val="FF0000"/>
              </a:solidFill>
              <a:round/>
            </a:ln>
            <a:effectLst/>
          </c:spPr>
          <c:marker>
            <c:symbol val="none"/>
          </c:marker>
          <c:cat>
            <c:strRef>
              <c:f>'Continuous coupon'!$E$2:$E$102</c:f>
              <c:strCache>
                <c:ptCount val="101"/>
                <c:pt idx="0">
                  <c:v>Issuance</c:v>
                </c:pt>
                <c:pt idx="100">
                  <c:v>Maturity</c:v>
                </c:pt>
              </c:strCache>
            </c:strRef>
          </c:cat>
          <c:val>
            <c:numRef>
              <c:f>'Continuous coupon'!$G$2:$G$102</c:f>
              <c:numCache>
                <c:formatCode>"$"#,##0</c:formatCode>
                <c:ptCount val="101"/>
                <c:pt idx="0">
                  <c:v>1000</c:v>
                </c:pt>
                <c:pt idx="1">
                  <c:v>1003.3894812967271</c:v>
                </c:pt>
                <c:pt idx="2">
                  <c:v>1005.5356008581266</c:v>
                </c:pt>
                <c:pt idx="3">
                  <c:v>1008.6971922160193</c:v>
                </c:pt>
                <c:pt idx="4">
                  <c:v>1007.7187474293979</c:v>
                </c:pt>
                <c:pt idx="5">
                  <c:v>1006.1069468041403</c:v>
                </c:pt>
                <c:pt idx="6">
                  <c:v>1008.896165440004</c:v>
                </c:pt>
                <c:pt idx="7">
                  <c:v>1008.2120769970148</c:v>
                </c:pt>
                <c:pt idx="8">
                  <c:v>1008.4798016000345</c:v>
                </c:pt>
                <c:pt idx="9">
                  <c:v>1007.6562369430402</c:v>
                </c:pt>
                <c:pt idx="10">
                  <c:v>1009.1055296747111</c:v>
                </c:pt>
                <c:pt idx="11">
                  <c:v>1005.3879718572776</c:v>
                </c:pt>
                <c:pt idx="12">
                  <c:v>1009.1003879107001</c:v>
                </c:pt>
                <c:pt idx="13">
                  <c:v>1005.4410403442154</c:v>
                </c:pt>
                <c:pt idx="14">
                  <c:v>1005.2261201740201</c:v>
                </c:pt>
                <c:pt idx="15">
                  <c:v>1007.557418357244</c:v>
                </c:pt>
                <c:pt idx="16">
                  <c:v>1003.5744984630853</c:v>
                </c:pt>
                <c:pt idx="17">
                  <c:v>1005.9485106478329</c:v>
                </c:pt>
                <c:pt idx="18">
                  <c:v>1002.7776661085422</c:v>
                </c:pt>
                <c:pt idx="19">
                  <c:v>1006.2375042706973</c:v>
                </c:pt>
                <c:pt idx="20">
                  <c:v>1004.1580969393698</c:v>
                </c:pt>
                <c:pt idx="21">
                  <c:v>1005.608142122725</c:v>
                </c:pt>
                <c:pt idx="22">
                  <c:v>1008.8031828137883</c:v>
                </c:pt>
                <c:pt idx="23">
                  <c:v>1005.1930196434979</c:v>
                </c:pt>
                <c:pt idx="24">
                  <c:v>1005.0317894958575</c:v>
                </c:pt>
                <c:pt idx="25">
                  <c:v>1003.4478778244445</c:v>
                </c:pt>
                <c:pt idx="26">
                  <c:v>1002.8221415015424</c:v>
                </c:pt>
                <c:pt idx="27">
                  <c:v>1002.4755707758476</c:v>
                </c:pt>
                <c:pt idx="28">
                  <c:v>1000.1814680442511</c:v>
                </c:pt>
                <c:pt idx="29">
                  <c:v>999.33015784805229</c:v>
                </c:pt>
                <c:pt idx="30">
                  <c:v>1001.1875286359073</c:v>
                </c:pt>
                <c:pt idx="31">
                  <c:v>1002.564534079918</c:v>
                </c:pt>
                <c:pt idx="32">
                  <c:v>1000.677732667468</c:v>
                </c:pt>
                <c:pt idx="33">
                  <c:v>998.86619892298961</c:v>
                </c:pt>
                <c:pt idx="34">
                  <c:v>1001.5658921198917</c:v>
                </c:pt>
                <c:pt idx="35">
                  <c:v>999.21111859262226</c:v>
                </c:pt>
                <c:pt idx="36">
                  <c:v>996.75581329679051</c:v>
                </c:pt>
                <c:pt idx="37">
                  <c:v>994.39630722987704</c:v>
                </c:pt>
                <c:pt idx="38">
                  <c:v>995.04523345031191</c:v>
                </c:pt>
                <c:pt idx="39">
                  <c:v>994.7956866712633</c:v>
                </c:pt>
                <c:pt idx="40">
                  <c:v>997.18608446300266</c:v>
                </c:pt>
                <c:pt idx="41">
                  <c:v>998.27002882944146</c:v>
                </c:pt>
                <c:pt idx="42">
                  <c:v>995.54481217792716</c:v>
                </c:pt>
                <c:pt idx="43">
                  <c:v>994.03995467212837</c:v>
                </c:pt>
                <c:pt idx="44">
                  <c:v>995.6713101083177</c:v>
                </c:pt>
                <c:pt idx="45">
                  <c:v>993.49838991890829</c:v>
                </c:pt>
                <c:pt idx="46">
                  <c:v>991.85000665434495</c:v>
                </c:pt>
                <c:pt idx="47">
                  <c:v>991.93696671740736</c:v>
                </c:pt>
                <c:pt idx="48">
                  <c:v>992.01099611718928</c:v>
                </c:pt>
                <c:pt idx="49">
                  <c:v>990.78249968379203</c:v>
                </c:pt>
                <c:pt idx="50">
                  <c:v>990.58702543463914</c:v>
                </c:pt>
                <c:pt idx="51">
                  <c:v>992.92969952454621</c:v>
                </c:pt>
                <c:pt idx="52">
                  <c:v>994.13884706640624</c:v>
                </c:pt>
                <c:pt idx="53">
                  <c:v>992.58331857639496</c:v>
                </c:pt>
                <c:pt idx="54">
                  <c:v>992.03828444640374</c:v>
                </c:pt>
                <c:pt idx="55">
                  <c:v>992.5551565604186</c:v>
                </c:pt>
                <c:pt idx="56">
                  <c:v>991.28974445598453</c:v>
                </c:pt>
                <c:pt idx="57">
                  <c:v>991.8308076116831</c:v>
                </c:pt>
                <c:pt idx="58">
                  <c:v>993.90906258730649</c:v>
                </c:pt>
                <c:pt idx="59">
                  <c:v>993.28107082307088</c:v>
                </c:pt>
                <c:pt idx="60">
                  <c:v>993.67455222735475</c:v>
                </c:pt>
                <c:pt idx="61">
                  <c:v>992.18518366828437</c:v>
                </c:pt>
                <c:pt idx="62">
                  <c:v>992.26383704020179</c:v>
                </c:pt>
                <c:pt idx="63">
                  <c:v>992.84477561241783</c:v>
                </c:pt>
                <c:pt idx="64">
                  <c:v>993.01189509395374</c:v>
                </c:pt>
                <c:pt idx="65">
                  <c:v>992.54417354360237</c:v>
                </c:pt>
                <c:pt idx="66">
                  <c:v>992.75436118852178</c:v>
                </c:pt>
                <c:pt idx="67">
                  <c:v>994.26464331370562</c:v>
                </c:pt>
                <c:pt idx="68">
                  <c:v>995.6072257940391</c:v>
                </c:pt>
                <c:pt idx="69">
                  <c:v>995.03801900185169</c:v>
                </c:pt>
                <c:pt idx="70">
                  <c:v>995.65853790443816</c:v>
                </c:pt>
                <c:pt idx="71">
                  <c:v>994.90643743807732</c:v>
                </c:pt>
                <c:pt idx="72">
                  <c:v>995.24796264386021</c:v>
                </c:pt>
                <c:pt idx="73">
                  <c:v>994.19082705003143</c:v>
                </c:pt>
                <c:pt idx="74">
                  <c:v>993.40188357352986</c:v>
                </c:pt>
                <c:pt idx="75">
                  <c:v>993.1175656862905</c:v>
                </c:pt>
                <c:pt idx="76">
                  <c:v>992.98994888703248</c:v>
                </c:pt>
                <c:pt idx="77">
                  <c:v>992.56752811497176</c:v>
                </c:pt>
                <c:pt idx="78">
                  <c:v>992.2369485328951</c:v>
                </c:pt>
                <c:pt idx="79">
                  <c:v>992.75611862094593</c:v>
                </c:pt>
                <c:pt idx="80">
                  <c:v>992.55837508461252</c:v>
                </c:pt>
                <c:pt idx="81">
                  <c:v>992.77491082964366</c:v>
                </c:pt>
                <c:pt idx="82">
                  <c:v>992.89412378240502</c:v>
                </c:pt>
                <c:pt idx="83">
                  <c:v>992.7284260654518</c:v>
                </c:pt>
                <c:pt idx="84">
                  <c:v>993.00697953324709</c:v>
                </c:pt>
                <c:pt idx="85">
                  <c:v>992.74783670186969</c:v>
                </c:pt>
                <c:pt idx="86">
                  <c:v>993.54575554599387</c:v>
                </c:pt>
                <c:pt idx="87">
                  <c:v>993.63886637960059</c:v>
                </c:pt>
                <c:pt idx="88">
                  <c:v>993.71358047875617</c:v>
                </c:pt>
                <c:pt idx="89">
                  <c:v>994.1824938247936</c:v>
                </c:pt>
                <c:pt idx="90">
                  <c:v>994.95530220258115</c:v>
                </c:pt>
                <c:pt idx="91">
                  <c:v>995.41011692095583</c:v>
                </c:pt>
                <c:pt idx="92">
                  <c:v>996.07747601971801</c:v>
                </c:pt>
                <c:pt idx="93">
                  <c:v>996.53730680019112</c:v>
                </c:pt>
                <c:pt idx="94">
                  <c:v>997.22319311602985</c:v>
                </c:pt>
                <c:pt idx="95">
                  <c:v>997.51317221216482</c:v>
                </c:pt>
                <c:pt idx="96">
                  <c:v>997.94254062955736</c:v>
                </c:pt>
                <c:pt idx="97">
                  <c:v>998.41927681874404</c:v>
                </c:pt>
                <c:pt idx="98">
                  <c:v>999.01319589857462</c:v>
                </c:pt>
                <c:pt idx="99">
                  <c:v>999.55314212004544</c:v>
                </c:pt>
                <c:pt idx="100">
                  <c:v>1000</c:v>
                </c:pt>
              </c:numCache>
            </c:numRef>
          </c:val>
          <c:smooth val="0"/>
          <c:extLst>
            <c:ext xmlns:c16="http://schemas.microsoft.com/office/drawing/2014/chart" uri="{C3380CC4-5D6E-409C-BE32-E72D297353CC}">
              <c16:uniqueId val="{00000001-E976-4743-9ADE-2E967AC8A9C3}"/>
            </c:ext>
          </c:extLst>
        </c:ser>
        <c:dLbls>
          <c:showLegendKey val="0"/>
          <c:showVal val="0"/>
          <c:showCatName val="0"/>
          <c:showSerName val="0"/>
          <c:showPercent val="0"/>
          <c:showBubbleSize val="0"/>
        </c:dLbls>
        <c:smooth val="0"/>
        <c:axId val="1756705840"/>
        <c:axId val="1756721648"/>
      </c:lineChart>
      <c:catAx>
        <c:axId val="175670584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2000" b="0" i="0" u="none" strike="noStrike" kern="1200" baseline="0">
                <a:solidFill>
                  <a:sysClr val="windowText" lastClr="000000"/>
                </a:solidFill>
                <a:latin typeface="+mn-lt"/>
                <a:ea typeface="+mn-ea"/>
                <a:cs typeface="+mn-cs"/>
              </a:defRPr>
            </a:pPr>
            <a:endParaRPr lang="en-US"/>
          </a:p>
        </c:txPr>
        <c:crossAx val="1756721648"/>
        <c:crossesAt val="1000"/>
        <c:auto val="1"/>
        <c:lblAlgn val="ctr"/>
        <c:lblOffset val="100"/>
        <c:tickMarkSkip val="100"/>
        <c:noMultiLvlLbl val="0"/>
      </c:catAx>
      <c:valAx>
        <c:axId val="1756721648"/>
        <c:scaling>
          <c:orientation val="minMax"/>
        </c:scaling>
        <c:delete val="0"/>
        <c:axPos val="l"/>
        <c:numFmt formatCode="&quot;$&quot;#,##0" sourceLinked="1"/>
        <c:majorTickMark val="none"/>
        <c:minorTickMark val="none"/>
        <c:tickLblPos val="none"/>
        <c:spPr>
          <a:noFill/>
          <a:ln>
            <a:solidFill>
              <a:schemeClr val="bg1">
                <a:lumMod val="75000"/>
              </a:schemeClr>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1756705840"/>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63120107351285"/>
          <c:y val="0.11153838915480499"/>
          <c:w val="0.81954394649586448"/>
          <c:h val="0.83003674033553532"/>
        </c:manualLayout>
      </c:layout>
      <c:lineChart>
        <c:grouping val="standard"/>
        <c:varyColors val="0"/>
        <c:ser>
          <c:idx val="0"/>
          <c:order val="0"/>
          <c:tx>
            <c:strRef>
              <c:f>'Zero-coupon'!$F$1</c:f>
              <c:strCache>
                <c:ptCount val="1"/>
                <c:pt idx="0">
                  <c:v>Bond price</c:v>
                </c:pt>
              </c:strCache>
            </c:strRef>
          </c:tx>
          <c:spPr>
            <a:ln w="28575" cap="rnd">
              <a:solidFill>
                <a:schemeClr val="accent1"/>
              </a:solidFill>
              <a:round/>
            </a:ln>
            <a:effectLst/>
          </c:spPr>
          <c:marker>
            <c:symbol val="none"/>
          </c:marker>
          <c:cat>
            <c:strRef>
              <c:f>'Zero-coupon'!$E$2:$E$102</c:f>
              <c:strCache>
                <c:ptCount val="101"/>
                <c:pt idx="0">
                  <c:v>Issuance</c:v>
                </c:pt>
                <c:pt idx="100">
                  <c:v>Maturity</c:v>
                </c:pt>
              </c:strCache>
            </c:strRef>
          </c:cat>
          <c:val>
            <c:numRef>
              <c:f>'Zero-coupon'!$F$2:$F$102</c:f>
              <c:numCache>
                <c:formatCode>"$"#,##0</c:formatCode>
                <c:ptCount val="101"/>
                <c:pt idx="0">
                  <c:v>904.88263089778832</c:v>
                </c:pt>
                <c:pt idx="1">
                  <c:v>906.9120940061166</c:v>
                </c:pt>
                <c:pt idx="2">
                  <c:v>909.95284804669211</c:v>
                </c:pt>
                <c:pt idx="3">
                  <c:v>909.37034621098451</c:v>
                </c:pt>
                <c:pt idx="4">
                  <c:v>912.36841523008263</c:v>
                </c:pt>
                <c:pt idx="5">
                  <c:v>916.05915247222936</c:v>
                </c:pt>
                <c:pt idx="6">
                  <c:v>914.27548240317276</c:v>
                </c:pt>
                <c:pt idx="7">
                  <c:v>915.72178723262994</c:v>
                </c:pt>
                <c:pt idx="8">
                  <c:v>914.44464662219457</c:v>
                </c:pt>
                <c:pt idx="9">
                  <c:v>912.29514645471647</c:v>
                </c:pt>
                <c:pt idx="10">
                  <c:v>915.97418704778613</c:v>
                </c:pt>
                <c:pt idx="11">
                  <c:v>917.07875798654413</c:v>
                </c:pt>
                <c:pt idx="12">
                  <c:v>918.00451577085778</c:v>
                </c:pt>
                <c:pt idx="13">
                  <c:v>915.22006328195027</c:v>
                </c:pt>
                <c:pt idx="14">
                  <c:v>913.53757993077897</c:v>
                </c:pt>
                <c:pt idx="15">
                  <c:v>912.1538628249765</c:v>
                </c:pt>
                <c:pt idx="16">
                  <c:v>914.17855926101834</c:v>
                </c:pt>
                <c:pt idx="17">
                  <c:v>913.09687334521448</c:v>
                </c:pt>
                <c:pt idx="18">
                  <c:v>912.01918030357865</c:v>
                </c:pt>
                <c:pt idx="19">
                  <c:v>910.81976421055367</c:v>
                </c:pt>
                <c:pt idx="20">
                  <c:v>911.62844003210046</c:v>
                </c:pt>
                <c:pt idx="21">
                  <c:v>913.51244760046643</c:v>
                </c:pt>
                <c:pt idx="22">
                  <c:v>912.18133092301036</c:v>
                </c:pt>
                <c:pt idx="23">
                  <c:v>910.45191535775837</c:v>
                </c:pt>
                <c:pt idx="24">
                  <c:v>910.03101853364888</c:v>
                </c:pt>
                <c:pt idx="25">
                  <c:v>909.61319600997865</c:v>
                </c:pt>
                <c:pt idx="26">
                  <c:v>912.83961220537242</c:v>
                </c:pt>
                <c:pt idx="27">
                  <c:v>913.27463997260213</c:v>
                </c:pt>
                <c:pt idx="28">
                  <c:v>914.28031958030454</c:v>
                </c:pt>
                <c:pt idx="29">
                  <c:v>915.63138205145515</c:v>
                </c:pt>
                <c:pt idx="30">
                  <c:v>917.02066566003873</c:v>
                </c:pt>
                <c:pt idx="31">
                  <c:v>915.83612034269015</c:v>
                </c:pt>
                <c:pt idx="32">
                  <c:v>915.07659583377017</c:v>
                </c:pt>
                <c:pt idx="33">
                  <c:v>917.37508406595725</c:v>
                </c:pt>
                <c:pt idx="34">
                  <c:v>916.8158149687398</c:v>
                </c:pt>
                <c:pt idx="35">
                  <c:v>919.55142802064768</c:v>
                </c:pt>
                <c:pt idx="36">
                  <c:v>921.53822447941593</c:v>
                </c:pt>
                <c:pt idx="37">
                  <c:v>924.65969817394989</c:v>
                </c:pt>
                <c:pt idx="38">
                  <c:v>926.70511500686507</c:v>
                </c:pt>
                <c:pt idx="39">
                  <c:v>927.29442130769928</c:v>
                </c:pt>
                <c:pt idx="40">
                  <c:v>928.67653445450037</c:v>
                </c:pt>
                <c:pt idx="41">
                  <c:v>929.63191316693633</c:v>
                </c:pt>
                <c:pt idx="42">
                  <c:v>930.69389957563112</c:v>
                </c:pt>
                <c:pt idx="43">
                  <c:v>933.39482029477176</c:v>
                </c:pt>
                <c:pt idx="44">
                  <c:v>933.5773008315216</c:v>
                </c:pt>
                <c:pt idx="45">
                  <c:v>933.50484544469248</c:v>
                </c:pt>
                <c:pt idx="46">
                  <c:v>933.57161487065594</c:v>
                </c:pt>
                <c:pt idx="47">
                  <c:v>933.24178209187664</c:v>
                </c:pt>
                <c:pt idx="48">
                  <c:v>933.8450883074662</c:v>
                </c:pt>
                <c:pt idx="49">
                  <c:v>934.23409578679821</c:v>
                </c:pt>
                <c:pt idx="50">
                  <c:v>933.55591930084552</c:v>
                </c:pt>
                <c:pt idx="51">
                  <c:v>934.96188425210164</c:v>
                </c:pt>
                <c:pt idx="52">
                  <c:v>935.55876983862981</c:v>
                </c:pt>
                <c:pt idx="53">
                  <c:v>935.44064251057193</c:v>
                </c:pt>
                <c:pt idx="54">
                  <c:v>938.84268540657717</c:v>
                </c:pt>
                <c:pt idx="55">
                  <c:v>939.27323432605431</c:v>
                </c:pt>
                <c:pt idx="56">
                  <c:v>940.73391050050225</c:v>
                </c:pt>
                <c:pt idx="57">
                  <c:v>941.69945021206433</c:v>
                </c:pt>
                <c:pt idx="58">
                  <c:v>943.44546698386966</c:v>
                </c:pt>
                <c:pt idx="59">
                  <c:v>945.97928351122255</c:v>
                </c:pt>
                <c:pt idx="60">
                  <c:v>945.58233948602788</c:v>
                </c:pt>
                <c:pt idx="61">
                  <c:v>948.1864401758171</c:v>
                </c:pt>
                <c:pt idx="62">
                  <c:v>948.77973598288634</c:v>
                </c:pt>
                <c:pt idx="63">
                  <c:v>951.74662822990229</c:v>
                </c:pt>
                <c:pt idx="64">
                  <c:v>953.99538427612322</c:v>
                </c:pt>
                <c:pt idx="65">
                  <c:v>956.8225274820403</c:v>
                </c:pt>
                <c:pt idx="66">
                  <c:v>957.03589077685115</c:v>
                </c:pt>
                <c:pt idx="67">
                  <c:v>957.79367581857775</c:v>
                </c:pt>
                <c:pt idx="68">
                  <c:v>958.88524470063544</c:v>
                </c:pt>
                <c:pt idx="69">
                  <c:v>960.50465007617743</c:v>
                </c:pt>
                <c:pt idx="70">
                  <c:v>961.0295145508594</c:v>
                </c:pt>
                <c:pt idx="71">
                  <c:v>961.8605058201673</c:v>
                </c:pt>
                <c:pt idx="72">
                  <c:v>962.46300251146988</c:v>
                </c:pt>
                <c:pt idx="73">
                  <c:v>964.51695144772248</c:v>
                </c:pt>
                <c:pt idx="74">
                  <c:v>966.23099991120648</c:v>
                </c:pt>
                <c:pt idx="75">
                  <c:v>967.87201148900851</c:v>
                </c:pt>
                <c:pt idx="76">
                  <c:v>968.067106574729</c:v>
                </c:pt>
                <c:pt idx="77">
                  <c:v>969.17477165228411</c:v>
                </c:pt>
                <c:pt idx="78">
                  <c:v>969.87310628738453</c:v>
                </c:pt>
                <c:pt idx="79">
                  <c:v>970.28061846448043</c:v>
                </c:pt>
                <c:pt idx="80">
                  <c:v>971.45105055994247</c:v>
                </c:pt>
                <c:pt idx="81">
                  <c:v>971.97108499925878</c:v>
                </c:pt>
                <c:pt idx="82">
                  <c:v>973.39421573704408</c:v>
                </c:pt>
                <c:pt idx="83">
                  <c:v>974.35484883139532</c:v>
                </c:pt>
                <c:pt idx="84">
                  <c:v>975.08787189842133</c:v>
                </c:pt>
                <c:pt idx="85">
                  <c:v>976.52866027312939</c:v>
                </c:pt>
                <c:pt idx="86">
                  <c:v>977.54590297785285</c:v>
                </c:pt>
                <c:pt idx="87">
                  <c:v>978.56844219874051</c:v>
                </c:pt>
                <c:pt idx="88">
                  <c:v>979.8045269168648</c:v>
                </c:pt>
                <c:pt idx="89">
                  <c:v>981.2748777173216</c:v>
                </c:pt>
                <c:pt idx="90">
                  <c:v>983.21845413011351</c:v>
                </c:pt>
                <c:pt idx="91">
                  <c:v>985.22115269017036</c:v>
                </c:pt>
                <c:pt idx="92">
                  <c:v>986.93115684022439</c:v>
                </c:pt>
                <c:pt idx="93">
                  <c:v>988.71255551332729</c:v>
                </c:pt>
                <c:pt idx="94">
                  <c:v>990.58747731047765</c:v>
                </c:pt>
                <c:pt idx="95">
                  <c:v>992.02878653576704</c:v>
                </c:pt>
                <c:pt idx="96">
                  <c:v>993.42642492947198</c:v>
                </c:pt>
                <c:pt idx="97">
                  <c:v>995.18793896345881</c:v>
                </c:pt>
                <c:pt idx="98">
                  <c:v>996.76876394136411</c:v>
                </c:pt>
                <c:pt idx="99">
                  <c:v>998.4287806841761</c:v>
                </c:pt>
                <c:pt idx="100">
                  <c:v>1000</c:v>
                </c:pt>
              </c:numCache>
            </c:numRef>
          </c:val>
          <c:smooth val="0"/>
          <c:extLst>
            <c:ext xmlns:c16="http://schemas.microsoft.com/office/drawing/2014/chart" uri="{C3380CC4-5D6E-409C-BE32-E72D297353CC}">
              <c16:uniqueId val="{00000000-36CE-497F-9658-51512DC98E3A}"/>
            </c:ext>
          </c:extLst>
        </c:ser>
        <c:dLbls>
          <c:showLegendKey val="0"/>
          <c:showVal val="0"/>
          <c:showCatName val="0"/>
          <c:showSerName val="0"/>
          <c:showPercent val="0"/>
          <c:showBubbleSize val="0"/>
        </c:dLbls>
        <c:smooth val="0"/>
        <c:axId val="1756705840"/>
        <c:axId val="1756721648"/>
      </c:lineChart>
      <c:catAx>
        <c:axId val="175670584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2000" b="0" i="0" u="none" strike="noStrike" kern="1200" baseline="0">
                <a:solidFill>
                  <a:sysClr val="windowText" lastClr="000000"/>
                </a:solidFill>
                <a:latin typeface="+mn-lt"/>
                <a:ea typeface="+mn-ea"/>
                <a:cs typeface="+mn-cs"/>
              </a:defRPr>
            </a:pPr>
            <a:endParaRPr lang="en-US"/>
          </a:p>
        </c:txPr>
        <c:crossAx val="1756721648"/>
        <c:crossesAt val="1000"/>
        <c:auto val="1"/>
        <c:lblAlgn val="ctr"/>
        <c:lblOffset val="100"/>
        <c:tickMarkSkip val="100"/>
        <c:noMultiLvlLbl val="0"/>
      </c:catAx>
      <c:valAx>
        <c:axId val="1756721648"/>
        <c:scaling>
          <c:orientation val="minMax"/>
          <c:max val="1010"/>
          <c:min val="870"/>
        </c:scaling>
        <c:delete val="0"/>
        <c:axPos val="l"/>
        <c:numFmt formatCode="&quot;$&quot;#,##0" sourceLinked="1"/>
        <c:majorTickMark val="none"/>
        <c:minorTickMark val="none"/>
        <c:tickLblPos val="none"/>
        <c:spPr>
          <a:noFill/>
          <a:ln>
            <a:solidFill>
              <a:schemeClr val="bg1">
                <a:lumMod val="75000"/>
              </a:schemeClr>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1756705840"/>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52345536874302"/>
          <c:y val="0.11153838915480499"/>
          <c:w val="0.86065166002451032"/>
          <c:h val="0.72380970304524472"/>
        </c:manualLayout>
      </c:layout>
      <c:areaChart>
        <c:grouping val="standard"/>
        <c:varyColors val="0"/>
        <c:ser>
          <c:idx val="2"/>
          <c:order val="2"/>
          <c:tx>
            <c:strRef>
              <c:f>Stocks!$L$1</c:f>
              <c:strCache>
                <c:ptCount val="1"/>
                <c:pt idx="0">
                  <c:v>0</c:v>
                </c:pt>
              </c:strCache>
            </c:strRef>
          </c:tx>
          <c:spPr>
            <a:solidFill>
              <a:srgbClr val="F47574"/>
            </a:solidFill>
            <a:ln>
              <a:noFill/>
            </a:ln>
            <a:effectLst/>
          </c:spPr>
          <c:cat>
            <c:strRef>
              <c:f>Stocks!$I$2:$I$102</c:f>
              <c:strCache>
                <c:ptCount val="101"/>
                <c:pt idx="10">
                  <c:v>Div</c:v>
                </c:pt>
                <c:pt idx="20">
                  <c:v>Div</c:v>
                </c:pt>
                <c:pt idx="30">
                  <c:v>Div</c:v>
                </c:pt>
                <c:pt idx="40">
                  <c:v>Div</c:v>
                </c:pt>
                <c:pt idx="50">
                  <c:v>Div</c:v>
                </c:pt>
                <c:pt idx="60">
                  <c:v>Div</c:v>
                </c:pt>
                <c:pt idx="70">
                  <c:v>Div</c:v>
                </c:pt>
                <c:pt idx="80">
                  <c:v>Div</c:v>
                </c:pt>
                <c:pt idx="90">
                  <c:v>Div</c:v>
                </c:pt>
                <c:pt idx="100">
                  <c:v>Div</c:v>
                </c:pt>
              </c:strCache>
            </c:strRef>
          </c:cat>
          <c:val>
            <c:numRef>
              <c:f>Stocks!$L$2:$L$102</c:f>
              <c:numCache>
                <c:formatCode>General</c:formatCode>
                <c:ptCount val="101"/>
                <c:pt idx="0">
                  <c:v>0</c:v>
                </c:pt>
                <c:pt idx="1">
                  <c:v>0</c:v>
                </c:pt>
                <c:pt idx="2">
                  <c:v>0</c:v>
                </c:pt>
                <c:pt idx="3">
                  <c:v>0</c:v>
                </c:pt>
                <c:pt idx="4">
                  <c:v>0</c:v>
                </c:pt>
                <c:pt idx="5">
                  <c:v>0</c:v>
                </c:pt>
                <c:pt idx="6">
                  <c:v>0</c:v>
                </c:pt>
                <c:pt idx="7">
                  <c:v>0</c:v>
                </c:pt>
                <c:pt idx="8">
                  <c:v>0</c:v>
                </c:pt>
                <c:pt idx="9">
                  <c:v>0</c:v>
                </c:pt>
                <c:pt idx="10">
                  <c:v>0.4</c:v>
                </c:pt>
                <c:pt idx="11">
                  <c:v>0.4</c:v>
                </c:pt>
                <c:pt idx="12">
                  <c:v>0.4</c:v>
                </c:pt>
                <c:pt idx="13">
                  <c:v>0.4</c:v>
                </c:pt>
                <c:pt idx="14">
                  <c:v>0.4</c:v>
                </c:pt>
                <c:pt idx="15">
                  <c:v>0.4</c:v>
                </c:pt>
                <c:pt idx="16">
                  <c:v>0.4</c:v>
                </c:pt>
                <c:pt idx="17">
                  <c:v>0.4</c:v>
                </c:pt>
                <c:pt idx="18">
                  <c:v>0.4</c:v>
                </c:pt>
                <c:pt idx="19">
                  <c:v>0.4</c:v>
                </c:pt>
                <c:pt idx="20">
                  <c:v>0.8</c:v>
                </c:pt>
                <c:pt idx="21">
                  <c:v>0.8</c:v>
                </c:pt>
                <c:pt idx="22">
                  <c:v>0.8</c:v>
                </c:pt>
                <c:pt idx="23">
                  <c:v>0.8</c:v>
                </c:pt>
                <c:pt idx="24">
                  <c:v>0.8</c:v>
                </c:pt>
                <c:pt idx="25">
                  <c:v>0.8</c:v>
                </c:pt>
                <c:pt idx="26">
                  <c:v>0.8</c:v>
                </c:pt>
                <c:pt idx="27">
                  <c:v>0.8</c:v>
                </c:pt>
                <c:pt idx="28">
                  <c:v>0.8</c:v>
                </c:pt>
                <c:pt idx="29">
                  <c:v>0.8</c:v>
                </c:pt>
                <c:pt idx="30">
                  <c:v>1.2000000000000002</c:v>
                </c:pt>
                <c:pt idx="31">
                  <c:v>1.2000000000000002</c:v>
                </c:pt>
                <c:pt idx="32">
                  <c:v>1.2000000000000002</c:v>
                </c:pt>
                <c:pt idx="33">
                  <c:v>1.2000000000000002</c:v>
                </c:pt>
                <c:pt idx="34">
                  <c:v>1.2000000000000002</c:v>
                </c:pt>
                <c:pt idx="35">
                  <c:v>1.2000000000000002</c:v>
                </c:pt>
                <c:pt idx="36">
                  <c:v>1.2000000000000002</c:v>
                </c:pt>
                <c:pt idx="37">
                  <c:v>1.2000000000000002</c:v>
                </c:pt>
                <c:pt idx="38">
                  <c:v>1.2000000000000002</c:v>
                </c:pt>
                <c:pt idx="39">
                  <c:v>1.2000000000000002</c:v>
                </c:pt>
                <c:pt idx="40">
                  <c:v>1.7000000000000002</c:v>
                </c:pt>
                <c:pt idx="41">
                  <c:v>1.7000000000000002</c:v>
                </c:pt>
                <c:pt idx="42">
                  <c:v>1.7000000000000002</c:v>
                </c:pt>
                <c:pt idx="43">
                  <c:v>1.7000000000000002</c:v>
                </c:pt>
                <c:pt idx="44">
                  <c:v>1.7000000000000002</c:v>
                </c:pt>
                <c:pt idx="45">
                  <c:v>1.7000000000000002</c:v>
                </c:pt>
                <c:pt idx="46">
                  <c:v>1.7000000000000002</c:v>
                </c:pt>
                <c:pt idx="47">
                  <c:v>1.7000000000000002</c:v>
                </c:pt>
                <c:pt idx="48">
                  <c:v>1.7000000000000002</c:v>
                </c:pt>
                <c:pt idx="49">
                  <c:v>1.7000000000000002</c:v>
                </c:pt>
                <c:pt idx="50">
                  <c:v>2.2000000000000002</c:v>
                </c:pt>
                <c:pt idx="51">
                  <c:v>2.2000000000000002</c:v>
                </c:pt>
                <c:pt idx="52">
                  <c:v>2.2000000000000002</c:v>
                </c:pt>
                <c:pt idx="53">
                  <c:v>2.2000000000000002</c:v>
                </c:pt>
                <c:pt idx="54">
                  <c:v>2.2000000000000002</c:v>
                </c:pt>
                <c:pt idx="55">
                  <c:v>2.2000000000000002</c:v>
                </c:pt>
                <c:pt idx="56">
                  <c:v>2.2000000000000002</c:v>
                </c:pt>
                <c:pt idx="57">
                  <c:v>2.2000000000000002</c:v>
                </c:pt>
                <c:pt idx="58">
                  <c:v>2.2000000000000002</c:v>
                </c:pt>
                <c:pt idx="59">
                  <c:v>2.2000000000000002</c:v>
                </c:pt>
                <c:pt idx="60">
                  <c:v>2.7</c:v>
                </c:pt>
                <c:pt idx="61">
                  <c:v>2.7</c:v>
                </c:pt>
                <c:pt idx="62">
                  <c:v>2.7</c:v>
                </c:pt>
                <c:pt idx="63">
                  <c:v>2.7</c:v>
                </c:pt>
                <c:pt idx="64">
                  <c:v>2.7</c:v>
                </c:pt>
                <c:pt idx="65">
                  <c:v>2.7</c:v>
                </c:pt>
                <c:pt idx="66">
                  <c:v>2.7</c:v>
                </c:pt>
                <c:pt idx="67">
                  <c:v>2.7</c:v>
                </c:pt>
                <c:pt idx="68">
                  <c:v>2.7</c:v>
                </c:pt>
                <c:pt idx="69">
                  <c:v>2.7</c:v>
                </c:pt>
                <c:pt idx="70">
                  <c:v>3.2</c:v>
                </c:pt>
                <c:pt idx="71">
                  <c:v>3.2</c:v>
                </c:pt>
                <c:pt idx="72">
                  <c:v>3.2</c:v>
                </c:pt>
                <c:pt idx="73">
                  <c:v>3.2</c:v>
                </c:pt>
                <c:pt idx="74">
                  <c:v>3.2</c:v>
                </c:pt>
                <c:pt idx="75">
                  <c:v>3.2</c:v>
                </c:pt>
                <c:pt idx="76">
                  <c:v>3.2</c:v>
                </c:pt>
                <c:pt idx="77">
                  <c:v>3.2</c:v>
                </c:pt>
                <c:pt idx="78">
                  <c:v>3.2</c:v>
                </c:pt>
                <c:pt idx="79">
                  <c:v>3.2</c:v>
                </c:pt>
                <c:pt idx="80">
                  <c:v>3.7</c:v>
                </c:pt>
                <c:pt idx="81">
                  <c:v>3.7</c:v>
                </c:pt>
                <c:pt idx="82">
                  <c:v>3.7</c:v>
                </c:pt>
                <c:pt idx="83">
                  <c:v>3.7</c:v>
                </c:pt>
                <c:pt idx="84">
                  <c:v>3.7</c:v>
                </c:pt>
                <c:pt idx="85">
                  <c:v>3.7</c:v>
                </c:pt>
                <c:pt idx="86">
                  <c:v>3.7</c:v>
                </c:pt>
                <c:pt idx="87">
                  <c:v>3.7</c:v>
                </c:pt>
                <c:pt idx="88">
                  <c:v>3.7</c:v>
                </c:pt>
                <c:pt idx="89">
                  <c:v>3.7</c:v>
                </c:pt>
                <c:pt idx="90">
                  <c:v>4.2</c:v>
                </c:pt>
                <c:pt idx="91">
                  <c:v>4.2</c:v>
                </c:pt>
                <c:pt idx="92">
                  <c:v>4.2</c:v>
                </c:pt>
                <c:pt idx="93">
                  <c:v>4.2</c:v>
                </c:pt>
                <c:pt idx="94">
                  <c:v>4.2</c:v>
                </c:pt>
                <c:pt idx="95">
                  <c:v>4.2</c:v>
                </c:pt>
                <c:pt idx="96">
                  <c:v>4.2</c:v>
                </c:pt>
                <c:pt idx="97">
                  <c:v>4.2</c:v>
                </c:pt>
                <c:pt idx="98">
                  <c:v>4.2</c:v>
                </c:pt>
                <c:pt idx="99">
                  <c:v>4.2</c:v>
                </c:pt>
                <c:pt idx="100">
                  <c:v>4.7</c:v>
                </c:pt>
              </c:numCache>
            </c:numRef>
          </c:val>
          <c:extLst>
            <c:ext xmlns:c16="http://schemas.microsoft.com/office/drawing/2014/chart" uri="{C3380CC4-5D6E-409C-BE32-E72D297353CC}">
              <c16:uniqueId val="{00000000-0B9F-A44F-86F0-88F4DA4993A5}"/>
            </c:ext>
          </c:extLst>
        </c:ser>
        <c:dLbls>
          <c:showLegendKey val="0"/>
          <c:showVal val="0"/>
          <c:showCatName val="0"/>
          <c:showSerName val="0"/>
          <c:showPercent val="0"/>
          <c:showBubbleSize val="0"/>
        </c:dLbls>
        <c:axId val="1756705840"/>
        <c:axId val="1756721648"/>
      </c:areaChart>
      <c:lineChart>
        <c:grouping val="standard"/>
        <c:varyColors val="0"/>
        <c:ser>
          <c:idx val="0"/>
          <c:order val="0"/>
          <c:tx>
            <c:strRef>
              <c:f>Stocks!$J$1</c:f>
              <c:strCache>
                <c:ptCount val="1"/>
                <c:pt idx="0">
                  <c:v>Stock price</c:v>
                </c:pt>
              </c:strCache>
            </c:strRef>
          </c:tx>
          <c:spPr>
            <a:ln w="28575" cap="rnd">
              <a:solidFill>
                <a:srgbClr val="0070C0"/>
              </a:solidFill>
              <a:round/>
            </a:ln>
            <a:effectLst/>
          </c:spPr>
          <c:marker>
            <c:symbol val="none"/>
          </c:marker>
          <c:cat>
            <c:strRef>
              <c:f>Stocks!$I$2:$I$102</c:f>
              <c:strCache>
                <c:ptCount val="101"/>
                <c:pt idx="10">
                  <c:v>Div</c:v>
                </c:pt>
                <c:pt idx="20">
                  <c:v>Div</c:v>
                </c:pt>
                <c:pt idx="30">
                  <c:v>Div</c:v>
                </c:pt>
                <c:pt idx="40">
                  <c:v>Div</c:v>
                </c:pt>
                <c:pt idx="50">
                  <c:v>Div</c:v>
                </c:pt>
                <c:pt idx="60">
                  <c:v>Div</c:v>
                </c:pt>
                <c:pt idx="70">
                  <c:v>Div</c:v>
                </c:pt>
                <c:pt idx="80">
                  <c:v>Div</c:v>
                </c:pt>
                <c:pt idx="90">
                  <c:v>Div</c:v>
                </c:pt>
                <c:pt idx="100">
                  <c:v>Div</c:v>
                </c:pt>
              </c:strCache>
            </c:strRef>
          </c:cat>
          <c:val>
            <c:numRef>
              <c:f>Stocks!$J$2:$J$102</c:f>
              <c:numCache>
                <c:formatCode>"$"#,##0.00</c:formatCode>
                <c:ptCount val="101"/>
                <c:pt idx="0">
                  <c:v>22</c:v>
                </c:pt>
                <c:pt idx="1">
                  <c:v>22.173671038469841</c:v>
                </c:pt>
                <c:pt idx="2">
                  <c:v>21.30753230768763</c:v>
                </c:pt>
                <c:pt idx="3">
                  <c:v>20.851233554816833</c:v>
                </c:pt>
                <c:pt idx="4">
                  <c:v>21.252331801772137</c:v>
                </c:pt>
                <c:pt idx="5">
                  <c:v>22.250656220846164</c:v>
                </c:pt>
                <c:pt idx="6">
                  <c:v>21.462904487848856</c:v>
                </c:pt>
                <c:pt idx="7">
                  <c:v>21.153069230926846</c:v>
                </c:pt>
                <c:pt idx="8">
                  <c:v>20.599592373843041</c:v>
                </c:pt>
                <c:pt idx="9">
                  <c:v>20.393751895156182</c:v>
                </c:pt>
                <c:pt idx="10">
                  <c:v>21.429959093290172</c:v>
                </c:pt>
                <c:pt idx="11">
                  <c:v>21.077830674128471</c:v>
                </c:pt>
                <c:pt idx="12">
                  <c:v>20.63792195140898</c:v>
                </c:pt>
                <c:pt idx="13">
                  <c:v>20.483471132203405</c:v>
                </c:pt>
                <c:pt idx="14">
                  <c:v>21.705968596346306</c:v>
                </c:pt>
                <c:pt idx="15">
                  <c:v>22.214284964794025</c:v>
                </c:pt>
                <c:pt idx="16">
                  <c:v>22.744541839470116</c:v>
                </c:pt>
                <c:pt idx="17">
                  <c:v>23.573313187148432</c:v>
                </c:pt>
                <c:pt idx="18">
                  <c:v>24.702973232932994</c:v>
                </c:pt>
                <c:pt idx="19">
                  <c:v>23.987127063467998</c:v>
                </c:pt>
                <c:pt idx="20">
                  <c:v>25.21125597525263</c:v>
                </c:pt>
                <c:pt idx="21">
                  <c:v>26.494569616431125</c:v>
                </c:pt>
                <c:pt idx="22">
                  <c:v>28.008860531530711</c:v>
                </c:pt>
                <c:pt idx="23">
                  <c:v>28.653111857281257</c:v>
                </c:pt>
                <c:pt idx="24">
                  <c:v>28.590830504237058</c:v>
                </c:pt>
                <c:pt idx="25">
                  <c:v>29.664965966874036</c:v>
                </c:pt>
                <c:pt idx="26">
                  <c:v>29.874806649524363</c:v>
                </c:pt>
                <c:pt idx="27">
                  <c:v>28.982555087613633</c:v>
                </c:pt>
                <c:pt idx="28">
                  <c:v>30.380365117540475</c:v>
                </c:pt>
                <c:pt idx="29">
                  <c:v>32.18609897307828</c:v>
                </c:pt>
                <c:pt idx="30">
                  <c:v>33.76161180669007</c:v>
                </c:pt>
                <c:pt idx="31">
                  <c:v>33.868796365863346</c:v>
                </c:pt>
                <c:pt idx="32">
                  <c:v>32.979773630174137</c:v>
                </c:pt>
                <c:pt idx="33">
                  <c:v>31.725561260165623</c:v>
                </c:pt>
                <c:pt idx="34">
                  <c:v>32.860695536767849</c:v>
                </c:pt>
                <c:pt idx="35">
                  <c:v>33.023058973816909</c:v>
                </c:pt>
                <c:pt idx="36">
                  <c:v>33.589379399759558</c:v>
                </c:pt>
                <c:pt idx="37">
                  <c:v>33.056221603294766</c:v>
                </c:pt>
                <c:pt idx="38">
                  <c:v>33.235087055737822</c:v>
                </c:pt>
                <c:pt idx="39">
                  <c:v>34.548829657992137</c:v>
                </c:pt>
                <c:pt idx="40">
                  <c:v>33.267236128741764</c:v>
                </c:pt>
                <c:pt idx="41">
                  <c:v>34.141020571164276</c:v>
                </c:pt>
                <c:pt idx="42">
                  <c:v>32.783527466819478</c:v>
                </c:pt>
                <c:pt idx="43">
                  <c:v>32.664410123510876</c:v>
                </c:pt>
                <c:pt idx="44">
                  <c:v>34.430026555543662</c:v>
                </c:pt>
                <c:pt idx="45">
                  <c:v>36.356261899056904</c:v>
                </c:pt>
                <c:pt idx="46">
                  <c:v>36.367637721020387</c:v>
                </c:pt>
                <c:pt idx="47">
                  <c:v>38.187382304907736</c:v>
                </c:pt>
                <c:pt idx="48">
                  <c:v>38.944532644482237</c:v>
                </c:pt>
                <c:pt idx="49">
                  <c:v>40.581020984886663</c:v>
                </c:pt>
                <c:pt idx="50">
                  <c:v>40.783965122546419</c:v>
                </c:pt>
                <c:pt idx="51">
                  <c:v>41.140006463457311</c:v>
                </c:pt>
                <c:pt idx="52">
                  <c:v>41.172049607566883</c:v>
                </c:pt>
                <c:pt idx="53">
                  <c:v>39.567339537917867</c:v>
                </c:pt>
                <c:pt idx="54">
                  <c:v>38.441523132369021</c:v>
                </c:pt>
                <c:pt idx="55">
                  <c:v>40.366949243976379</c:v>
                </c:pt>
                <c:pt idx="56">
                  <c:v>40.352142534290039</c:v>
                </c:pt>
                <c:pt idx="57">
                  <c:v>41.497246539089829</c:v>
                </c:pt>
                <c:pt idx="58">
                  <c:v>40.124746717711517</c:v>
                </c:pt>
                <c:pt idx="59">
                  <c:v>39.378850302326001</c:v>
                </c:pt>
                <c:pt idx="60">
                  <c:v>38.694337298156931</c:v>
                </c:pt>
                <c:pt idx="61">
                  <c:v>38.099991641903564</c:v>
                </c:pt>
                <c:pt idx="62">
                  <c:v>39.937890684115551</c:v>
                </c:pt>
                <c:pt idx="63">
                  <c:v>40.893263605249494</c:v>
                </c:pt>
                <c:pt idx="64">
                  <c:v>39.564403870240149</c:v>
                </c:pt>
                <c:pt idx="65">
                  <c:v>39.049336962449921</c:v>
                </c:pt>
                <c:pt idx="66">
                  <c:v>40.069084027289314</c:v>
                </c:pt>
                <c:pt idx="67">
                  <c:v>40.348984503724566</c:v>
                </c:pt>
                <c:pt idx="68">
                  <c:v>41.244253333373649</c:v>
                </c:pt>
                <c:pt idx="69">
                  <c:v>40.642011884933837</c:v>
                </c:pt>
                <c:pt idx="70">
                  <c:v>39.739824591183819</c:v>
                </c:pt>
                <c:pt idx="71">
                  <c:v>38.188979556226315</c:v>
                </c:pt>
                <c:pt idx="72">
                  <c:v>39.918510250748483</c:v>
                </c:pt>
                <c:pt idx="73">
                  <c:v>41.07313372624332</c:v>
                </c:pt>
                <c:pt idx="74">
                  <c:v>41.693325670611934</c:v>
                </c:pt>
                <c:pt idx="75">
                  <c:v>42.5969400028265</c:v>
                </c:pt>
                <c:pt idx="76">
                  <c:v>44.05899239504528</c:v>
                </c:pt>
                <c:pt idx="77">
                  <c:v>45.766745692659107</c:v>
                </c:pt>
                <c:pt idx="78">
                  <c:v>45.16361832042557</c:v>
                </c:pt>
                <c:pt idx="79">
                  <c:v>47.572148516949255</c:v>
                </c:pt>
                <c:pt idx="80">
                  <c:v>46.073199720757053</c:v>
                </c:pt>
                <c:pt idx="81">
                  <c:v>48.582937289751392</c:v>
                </c:pt>
                <c:pt idx="82">
                  <c:v>46.669357969244601</c:v>
                </c:pt>
                <c:pt idx="83">
                  <c:v>46.077732531544726</c:v>
                </c:pt>
                <c:pt idx="84">
                  <c:v>44.388638985171532</c:v>
                </c:pt>
                <c:pt idx="85">
                  <c:v>44.351420137270011</c:v>
                </c:pt>
                <c:pt idx="86">
                  <c:v>44.212814198309871</c:v>
                </c:pt>
                <c:pt idx="87">
                  <c:v>45.849514162379414</c:v>
                </c:pt>
                <c:pt idx="88">
                  <c:v>46.281271408347436</c:v>
                </c:pt>
                <c:pt idx="89">
                  <c:v>47.276820831621407</c:v>
                </c:pt>
                <c:pt idx="90">
                  <c:v>48.413845454668781</c:v>
                </c:pt>
                <c:pt idx="91">
                  <c:v>49.580761737059689</c:v>
                </c:pt>
                <c:pt idx="92">
                  <c:v>50.902057902188858</c:v>
                </c:pt>
                <c:pt idx="93">
                  <c:v>50.651363370790243</c:v>
                </c:pt>
                <c:pt idx="94">
                  <c:v>51.597893710641863</c:v>
                </c:pt>
                <c:pt idx="95">
                  <c:v>53.039121498298229</c:v>
                </c:pt>
                <c:pt idx="96">
                  <c:v>51.339587630696258</c:v>
                </c:pt>
                <c:pt idx="97">
                  <c:v>53.474398687868295</c:v>
                </c:pt>
                <c:pt idx="98">
                  <c:v>52.019623091234664</c:v>
                </c:pt>
                <c:pt idx="99">
                  <c:v>54.816935351927469</c:v>
                </c:pt>
                <c:pt idx="100">
                  <c:v>53.179228311068307</c:v>
                </c:pt>
              </c:numCache>
            </c:numRef>
          </c:val>
          <c:smooth val="0"/>
          <c:extLst>
            <c:ext xmlns:c16="http://schemas.microsoft.com/office/drawing/2014/chart" uri="{C3380CC4-5D6E-409C-BE32-E72D297353CC}">
              <c16:uniqueId val="{00000001-0B9F-A44F-86F0-88F4DA4993A5}"/>
            </c:ext>
          </c:extLst>
        </c:ser>
        <c:ser>
          <c:idx val="1"/>
          <c:order val="1"/>
          <c:tx>
            <c:strRef>
              <c:f>Stocks!$K$1</c:f>
              <c:strCache>
                <c:ptCount val="1"/>
              </c:strCache>
            </c:strRef>
          </c:tx>
          <c:spPr>
            <a:ln w="28575" cap="rnd">
              <a:solidFill>
                <a:srgbClr val="FF0000"/>
              </a:solidFill>
              <a:prstDash val="sysDot"/>
              <a:round/>
            </a:ln>
            <a:effectLst/>
          </c:spPr>
          <c:marker>
            <c:symbol val="none"/>
          </c:marker>
          <c:cat>
            <c:strRef>
              <c:f>Stocks!$I$2:$I$102</c:f>
              <c:strCache>
                <c:ptCount val="101"/>
                <c:pt idx="10">
                  <c:v>Div</c:v>
                </c:pt>
                <c:pt idx="20">
                  <c:v>Div</c:v>
                </c:pt>
                <c:pt idx="30">
                  <c:v>Div</c:v>
                </c:pt>
                <c:pt idx="40">
                  <c:v>Div</c:v>
                </c:pt>
                <c:pt idx="50">
                  <c:v>Div</c:v>
                </c:pt>
                <c:pt idx="60">
                  <c:v>Div</c:v>
                </c:pt>
                <c:pt idx="70">
                  <c:v>Div</c:v>
                </c:pt>
                <c:pt idx="80">
                  <c:v>Div</c:v>
                </c:pt>
                <c:pt idx="90">
                  <c:v>Div</c:v>
                </c:pt>
                <c:pt idx="100">
                  <c:v>Div</c:v>
                </c:pt>
              </c:strCache>
            </c:strRef>
          </c:cat>
          <c:val>
            <c:numRef>
              <c:f>Stocks!$K$2:$K$102</c:f>
              <c:numCache>
                <c:formatCode>"$"#,##0.00</c:formatCode>
                <c:ptCount val="101"/>
                <c:pt idx="0">
                  <c:v>22</c:v>
                </c:pt>
                <c:pt idx="1">
                  <c:v>22.173671038469841</c:v>
                </c:pt>
                <c:pt idx="2">
                  <c:v>21.30753230768763</c:v>
                </c:pt>
                <c:pt idx="3">
                  <c:v>20.851233554816833</c:v>
                </c:pt>
                <c:pt idx="4">
                  <c:v>21.252331801772137</c:v>
                </c:pt>
                <c:pt idx="5">
                  <c:v>22.250656220846164</c:v>
                </c:pt>
                <c:pt idx="6">
                  <c:v>21.462904487848856</c:v>
                </c:pt>
                <c:pt idx="7">
                  <c:v>21.153069230926846</c:v>
                </c:pt>
                <c:pt idx="8">
                  <c:v>20.599592373843041</c:v>
                </c:pt>
                <c:pt idx="9">
                  <c:v>20.393751895156182</c:v>
                </c:pt>
                <c:pt idx="10">
                  <c:v>21.029959093290174</c:v>
                </c:pt>
                <c:pt idx="11">
                  <c:v>20.68440331232398</c:v>
                </c:pt>
                <c:pt idx="12">
                  <c:v>20.252705687363559</c:v>
                </c:pt>
                <c:pt idx="13">
                  <c:v>20.101137763426859</c:v>
                </c:pt>
                <c:pt idx="14">
                  <c:v>21.300816752577418</c:v>
                </c:pt>
                <c:pt idx="15">
                  <c:v>21.799645163232313</c:v>
                </c:pt>
                <c:pt idx="16">
                  <c:v>22.320004550519506</c:v>
                </c:pt>
                <c:pt idx="17">
                  <c:v>23.133306501470177</c:v>
                </c:pt>
                <c:pt idx="18">
                  <c:v>24.241880925189538</c:v>
                </c:pt>
                <c:pt idx="19">
                  <c:v>23.539396352288467</c:v>
                </c:pt>
                <c:pt idx="20">
                  <c:v>24.340676337363426</c:v>
                </c:pt>
                <c:pt idx="21">
                  <c:v>25.579675378502472</c:v>
                </c:pt>
                <c:pt idx="22">
                  <c:v>27.041675727918999</c:v>
                </c:pt>
                <c:pt idx="23">
                  <c:v>27.663680161787916</c:v>
                </c:pt>
                <c:pt idx="24">
                  <c:v>27.603549470251167</c:v>
                </c:pt>
                <c:pt idx="25">
                  <c:v>28.640593545492596</c:v>
                </c:pt>
                <c:pt idx="26">
                  <c:v>28.843188138313227</c:v>
                </c:pt>
                <c:pt idx="27">
                  <c:v>27.981747260425411</c:v>
                </c:pt>
                <c:pt idx="28">
                  <c:v>29.33128897119806</c:v>
                </c:pt>
                <c:pt idx="29">
                  <c:v>31.074668332075962</c:v>
                </c:pt>
                <c:pt idx="30">
                  <c:v>32.195776522241118</c:v>
                </c:pt>
                <c:pt idx="31">
                  <c:v>32.29798995131366</c:v>
                </c:pt>
                <c:pt idx="32">
                  <c:v>31.450199345659886</c:v>
                </c:pt>
                <c:pt idx="33">
                  <c:v>30.254156295125703</c:v>
                </c:pt>
                <c:pt idx="34">
                  <c:v>31.336643994512713</c:v>
                </c:pt>
                <c:pt idx="35">
                  <c:v>31.491477151310594</c:v>
                </c:pt>
                <c:pt idx="36">
                  <c:v>32.031532110120857</c:v>
                </c:pt>
                <c:pt idx="37">
                  <c:v>31.523101725802846</c:v>
                </c:pt>
                <c:pt idx="38">
                  <c:v>31.693671548339132</c:v>
                </c:pt>
                <c:pt idx="39">
                  <c:v>32.946483868796712</c:v>
                </c:pt>
                <c:pt idx="40">
                  <c:v>31.224329574257997</c:v>
                </c:pt>
                <c:pt idx="41">
                  <c:v>32.044455818033562</c:v>
                </c:pt>
                <c:pt idx="42">
                  <c:v>30.770324960849916</c:v>
                </c:pt>
                <c:pt idx="43">
                  <c:v>30.658522490362611</c:v>
                </c:pt>
                <c:pt idx="44">
                  <c:v>32.315714243899556</c:v>
                </c:pt>
                <c:pt idx="45">
                  <c:v>34.123661467729121</c:v>
                </c:pt>
                <c:pt idx="46">
                  <c:v>34.134338712234531</c:v>
                </c:pt>
                <c:pt idx="47">
                  <c:v>35.842334663818214</c:v>
                </c:pt>
                <c:pt idx="48">
                  <c:v>36.552989184339388</c:v>
                </c:pt>
                <c:pt idx="49">
                  <c:v>38.088982468767099</c:v>
                </c:pt>
                <c:pt idx="50">
                  <c:v>37.779464016886365</c:v>
                </c:pt>
                <c:pt idx="51">
                  <c:v>38.109276260179769</c:v>
                </c:pt>
                <c:pt idx="52">
                  <c:v>38.138958827979096</c:v>
                </c:pt>
                <c:pt idx="53">
                  <c:v>36.65246563999024</c:v>
                </c:pt>
                <c:pt idx="54">
                  <c:v>35.609586649307218</c:v>
                </c:pt>
                <c:pt idx="55">
                  <c:v>37.393169149980508</c:v>
                </c:pt>
                <c:pt idx="56">
                  <c:v>37.379453231135372</c:v>
                </c:pt>
                <c:pt idx="57">
                  <c:v>38.440198928983421</c:v>
                </c:pt>
                <c:pt idx="58">
                  <c:v>37.168809365483632</c:v>
                </c:pt>
                <c:pt idx="59">
                  <c:v>36.477862158641223</c:v>
                </c:pt>
                <c:pt idx="60">
                  <c:v>35.343776327791005</c:v>
                </c:pt>
                <c:pt idx="61">
                  <c:v>34.800895343058031</c:v>
                </c:pt>
                <c:pt idx="62">
                  <c:v>36.479649837817028</c:v>
                </c:pt>
                <c:pt idx="63">
                  <c:v>37.352296565786574</c:v>
                </c:pt>
                <c:pt idx="64">
                  <c:v>36.138503423826883</c:v>
                </c:pt>
                <c:pt idx="65">
                  <c:v>35.668036403226118</c:v>
                </c:pt>
                <c:pt idx="66">
                  <c:v>36.599483087346528</c:v>
                </c:pt>
                <c:pt idx="67">
                  <c:v>36.855146849124942</c:v>
                </c:pt>
                <c:pt idx="68">
                  <c:v>37.672893927322548</c:v>
                </c:pt>
                <c:pt idx="69">
                  <c:v>37.122800850783527</c:v>
                </c:pt>
                <c:pt idx="70">
                  <c:v>35.798734381564152</c:v>
                </c:pt>
                <c:pt idx="71">
                  <c:v>34.401690231406327</c:v>
                </c:pt>
                <c:pt idx="72">
                  <c:v>35.959699371479303</c:v>
                </c:pt>
                <c:pt idx="73">
                  <c:v>36.999816169557164</c:v>
                </c:pt>
                <c:pt idx="74">
                  <c:v>37.558502246067</c:v>
                </c:pt>
                <c:pt idx="75">
                  <c:v>38.372503057472194</c:v>
                </c:pt>
                <c:pt idx="76">
                  <c:v>39.689560336395914</c:v>
                </c:pt>
                <c:pt idx="77">
                  <c:v>41.22795179432098</c:v>
                </c:pt>
                <c:pt idx="78">
                  <c:v>40.684637956905881</c:v>
                </c:pt>
                <c:pt idx="79">
                  <c:v>42.854308649776932</c:v>
                </c:pt>
                <c:pt idx="80">
                  <c:v>41.004014068498023</c:v>
                </c:pt>
                <c:pt idx="81">
                  <c:v>43.237618749983149</c:v>
                </c:pt>
                <c:pt idx="82">
                  <c:v>41.534580240506735</c:v>
                </c:pt>
                <c:pt idx="83">
                  <c:v>41.008048158564144</c:v>
                </c:pt>
                <c:pt idx="84">
                  <c:v>39.504796464341297</c:v>
                </c:pt>
                <c:pt idx="85">
                  <c:v>39.471672605520617</c:v>
                </c:pt>
                <c:pt idx="86">
                  <c:v>39.348316730401343</c:v>
                </c:pt>
                <c:pt idx="87">
                  <c:v>40.804939425577047</c:v>
                </c:pt>
                <c:pt idx="88">
                  <c:v>41.18919275061522</c:v>
                </c:pt>
                <c:pt idx="89">
                  <c:v>42.075207240714114</c:v>
                </c:pt>
                <c:pt idx="90">
                  <c:v>42.587131177454687</c:v>
                </c:pt>
                <c:pt idx="91">
                  <c:v>43.613606482702245</c:v>
                </c:pt>
                <c:pt idx="92">
                  <c:v>44.775881707489155</c:v>
                </c:pt>
                <c:pt idx="93">
                  <c:v>44.555358822064981</c:v>
                </c:pt>
                <c:pt idx="94">
                  <c:v>45.387972124481642</c:v>
                </c:pt>
                <c:pt idx="95">
                  <c:v>46.655744933542721</c:v>
                </c:pt>
                <c:pt idx="96">
                  <c:v>45.160753757354044</c:v>
                </c:pt>
                <c:pt idx="97">
                  <c:v>47.038635542555198</c:v>
                </c:pt>
                <c:pt idx="98">
                  <c:v>45.758945433542763</c:v>
                </c:pt>
                <c:pt idx="99">
                  <c:v>48.219594924853489</c:v>
                </c:pt>
                <c:pt idx="100">
                  <c:v>46.278989578917589</c:v>
                </c:pt>
              </c:numCache>
            </c:numRef>
          </c:val>
          <c:smooth val="0"/>
          <c:extLst>
            <c:ext xmlns:c16="http://schemas.microsoft.com/office/drawing/2014/chart" uri="{C3380CC4-5D6E-409C-BE32-E72D297353CC}">
              <c16:uniqueId val="{00000002-0B9F-A44F-86F0-88F4DA4993A5}"/>
            </c:ext>
          </c:extLst>
        </c:ser>
        <c:dLbls>
          <c:showLegendKey val="0"/>
          <c:showVal val="0"/>
          <c:showCatName val="0"/>
          <c:showSerName val="0"/>
          <c:showPercent val="0"/>
          <c:showBubbleSize val="0"/>
        </c:dLbls>
        <c:marker val="1"/>
        <c:smooth val="0"/>
        <c:axId val="1756705840"/>
        <c:axId val="1756721648"/>
      </c:lineChart>
      <c:catAx>
        <c:axId val="175670584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2000" b="0" i="0" u="none" strike="noStrike" kern="1200" baseline="0">
                <a:solidFill>
                  <a:sysClr val="windowText" lastClr="000000"/>
                </a:solidFill>
                <a:latin typeface="+mn-lt"/>
                <a:ea typeface="+mn-ea"/>
                <a:cs typeface="+mn-cs"/>
              </a:defRPr>
            </a:pPr>
            <a:endParaRPr lang="en-US"/>
          </a:p>
        </c:txPr>
        <c:crossAx val="1756721648"/>
        <c:crosses val="autoZero"/>
        <c:auto val="1"/>
        <c:lblAlgn val="ctr"/>
        <c:lblOffset val="100"/>
        <c:tickMarkSkip val="10"/>
        <c:noMultiLvlLbl val="0"/>
      </c:catAx>
      <c:valAx>
        <c:axId val="1756721648"/>
        <c:scaling>
          <c:orientation val="minMax"/>
        </c:scaling>
        <c:delete val="0"/>
        <c:axPos val="l"/>
        <c:numFmt formatCode="General" sourceLinked="1"/>
        <c:majorTickMark val="out"/>
        <c:minorTickMark val="none"/>
        <c:tickLblPos val="none"/>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175670584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780617129557061"/>
          <c:y val="8.0110497237569064E-2"/>
          <c:w val="0.81986235640511862"/>
          <c:h val="0.8262560830330814"/>
        </c:manualLayout>
      </c:layout>
      <c:lineChart>
        <c:grouping val="standard"/>
        <c:varyColors val="0"/>
        <c:ser>
          <c:idx val="0"/>
          <c:order val="0"/>
          <c:tx>
            <c:strRef>
              <c:f>'Returns (4)'!$B$1</c:f>
              <c:strCache>
                <c:ptCount val="1"/>
                <c:pt idx="0">
                  <c:v>S&amp;P 500 stocks</c:v>
                </c:pt>
              </c:strCache>
            </c:strRef>
          </c:tx>
          <c:spPr>
            <a:ln w="12700">
              <a:solidFill>
                <a:srgbClr val="FF0000"/>
              </a:solidFill>
              <a:prstDash val="solid"/>
            </a:ln>
          </c:spPr>
          <c:marker>
            <c:symbol val="none"/>
          </c:marker>
          <c:cat>
            <c:numRef>
              <c:f>'Returns (4)'!$A$2:$A$95</c:f>
              <c:numCache>
                <c:formatCode>General</c:formatCode>
                <c:ptCount val="94"/>
                <c:pt idx="0">
                  <c:v>1927</c:v>
                </c:pt>
                <c:pt idx="1">
                  <c:v>1928</c:v>
                </c:pt>
                <c:pt idx="2">
                  <c:v>1929</c:v>
                </c:pt>
                <c:pt idx="3">
                  <c:v>1930</c:v>
                </c:pt>
                <c:pt idx="4">
                  <c:v>1931</c:v>
                </c:pt>
                <c:pt idx="5">
                  <c:v>1932</c:v>
                </c:pt>
                <c:pt idx="6">
                  <c:v>1933</c:v>
                </c:pt>
                <c:pt idx="7">
                  <c:v>1934</c:v>
                </c:pt>
                <c:pt idx="8">
                  <c:v>1935</c:v>
                </c:pt>
                <c:pt idx="9">
                  <c:v>1936</c:v>
                </c:pt>
                <c:pt idx="10">
                  <c:v>1937</c:v>
                </c:pt>
                <c:pt idx="11">
                  <c:v>1938</c:v>
                </c:pt>
                <c:pt idx="12">
                  <c:v>1939</c:v>
                </c:pt>
                <c:pt idx="13">
                  <c:v>1940</c:v>
                </c:pt>
                <c:pt idx="14">
                  <c:v>1941</c:v>
                </c:pt>
                <c:pt idx="15">
                  <c:v>1942</c:v>
                </c:pt>
                <c:pt idx="16">
                  <c:v>1943</c:v>
                </c:pt>
                <c:pt idx="17">
                  <c:v>1944</c:v>
                </c:pt>
                <c:pt idx="18">
                  <c:v>1945</c:v>
                </c:pt>
                <c:pt idx="19">
                  <c:v>1946</c:v>
                </c:pt>
                <c:pt idx="20">
                  <c:v>1947</c:v>
                </c:pt>
                <c:pt idx="21">
                  <c:v>1948</c:v>
                </c:pt>
                <c:pt idx="22">
                  <c:v>1949</c:v>
                </c:pt>
                <c:pt idx="23">
                  <c:v>1950</c:v>
                </c:pt>
                <c:pt idx="24">
                  <c:v>1951</c:v>
                </c:pt>
                <c:pt idx="25">
                  <c:v>1952</c:v>
                </c:pt>
                <c:pt idx="26">
                  <c:v>1953</c:v>
                </c:pt>
                <c:pt idx="27">
                  <c:v>1954</c:v>
                </c:pt>
                <c:pt idx="28">
                  <c:v>1955</c:v>
                </c:pt>
                <c:pt idx="29">
                  <c:v>1956</c:v>
                </c:pt>
                <c:pt idx="30">
                  <c:v>1957</c:v>
                </c:pt>
                <c:pt idx="31">
                  <c:v>1958</c:v>
                </c:pt>
                <c:pt idx="32">
                  <c:v>1959</c:v>
                </c:pt>
                <c:pt idx="33">
                  <c:v>1960</c:v>
                </c:pt>
                <c:pt idx="34">
                  <c:v>1961</c:v>
                </c:pt>
                <c:pt idx="35">
                  <c:v>1962</c:v>
                </c:pt>
                <c:pt idx="36">
                  <c:v>1963</c:v>
                </c:pt>
                <c:pt idx="37">
                  <c:v>1964</c:v>
                </c:pt>
                <c:pt idx="38">
                  <c:v>1965</c:v>
                </c:pt>
                <c:pt idx="39">
                  <c:v>1966</c:v>
                </c:pt>
                <c:pt idx="40">
                  <c:v>1967</c:v>
                </c:pt>
                <c:pt idx="41">
                  <c:v>1968</c:v>
                </c:pt>
                <c:pt idx="42">
                  <c:v>1969</c:v>
                </c:pt>
                <c:pt idx="43">
                  <c:v>1970</c:v>
                </c:pt>
                <c:pt idx="44">
                  <c:v>1971</c:v>
                </c:pt>
                <c:pt idx="45">
                  <c:v>1972</c:v>
                </c:pt>
                <c:pt idx="46">
                  <c:v>1973</c:v>
                </c:pt>
                <c:pt idx="47">
                  <c:v>1974</c:v>
                </c:pt>
                <c:pt idx="48">
                  <c:v>1975</c:v>
                </c:pt>
                <c:pt idx="49">
                  <c:v>1976</c:v>
                </c:pt>
                <c:pt idx="50">
                  <c:v>1977</c:v>
                </c:pt>
                <c:pt idx="51">
                  <c:v>1978</c:v>
                </c:pt>
                <c:pt idx="52">
                  <c:v>1979</c:v>
                </c:pt>
                <c:pt idx="53">
                  <c:v>1980</c:v>
                </c:pt>
                <c:pt idx="54">
                  <c:v>1981</c:v>
                </c:pt>
                <c:pt idx="55">
                  <c:v>1982</c:v>
                </c:pt>
                <c:pt idx="56">
                  <c:v>1983</c:v>
                </c:pt>
                <c:pt idx="57">
                  <c:v>1984</c:v>
                </c:pt>
                <c:pt idx="58">
                  <c:v>1985</c:v>
                </c:pt>
                <c:pt idx="59">
                  <c:v>1986</c:v>
                </c:pt>
                <c:pt idx="60">
                  <c:v>1987</c:v>
                </c:pt>
                <c:pt idx="61">
                  <c:v>1988</c:v>
                </c:pt>
                <c:pt idx="62">
                  <c:v>1989</c:v>
                </c:pt>
                <c:pt idx="63">
                  <c:v>1990</c:v>
                </c:pt>
                <c:pt idx="64">
                  <c:v>1991</c:v>
                </c:pt>
                <c:pt idx="65">
                  <c:v>1992</c:v>
                </c:pt>
                <c:pt idx="66">
                  <c:v>1993</c:v>
                </c:pt>
                <c:pt idx="67">
                  <c:v>1994</c:v>
                </c:pt>
                <c:pt idx="68">
                  <c:v>1995</c:v>
                </c:pt>
                <c:pt idx="69">
                  <c:v>1996</c:v>
                </c:pt>
                <c:pt idx="70">
                  <c:v>1997</c:v>
                </c:pt>
                <c:pt idx="71">
                  <c:v>1998</c:v>
                </c:pt>
                <c:pt idx="72">
                  <c:v>1999</c:v>
                </c:pt>
                <c:pt idx="73">
                  <c:v>2000</c:v>
                </c:pt>
                <c:pt idx="74">
                  <c:v>2001</c:v>
                </c:pt>
                <c:pt idx="75">
                  <c:v>2002</c:v>
                </c:pt>
                <c:pt idx="76">
                  <c:v>2003</c:v>
                </c:pt>
                <c:pt idx="77">
                  <c:v>2004</c:v>
                </c:pt>
                <c:pt idx="78">
                  <c:v>2005</c:v>
                </c:pt>
                <c:pt idx="79">
                  <c:v>2006</c:v>
                </c:pt>
                <c:pt idx="80">
                  <c:v>2007</c:v>
                </c:pt>
                <c:pt idx="81">
                  <c:v>2008</c:v>
                </c:pt>
                <c:pt idx="82">
                  <c:v>2009</c:v>
                </c:pt>
                <c:pt idx="83">
                  <c:v>2010</c:v>
                </c:pt>
                <c:pt idx="84">
                  <c:v>2011</c:v>
                </c:pt>
                <c:pt idx="85">
                  <c:v>2012</c:v>
                </c:pt>
                <c:pt idx="86">
                  <c:v>2013</c:v>
                </c:pt>
                <c:pt idx="87">
                  <c:v>2014</c:v>
                </c:pt>
                <c:pt idx="88">
                  <c:v>2015</c:v>
                </c:pt>
                <c:pt idx="89">
                  <c:v>2016</c:v>
                </c:pt>
                <c:pt idx="90">
                  <c:v>2017</c:v>
                </c:pt>
                <c:pt idx="91">
                  <c:v>2018</c:v>
                </c:pt>
                <c:pt idx="92">
                  <c:v>2019</c:v>
                </c:pt>
                <c:pt idx="93">
                  <c:v>2020</c:v>
                </c:pt>
              </c:numCache>
            </c:numRef>
          </c:cat>
          <c:val>
            <c:numRef>
              <c:f>'Returns (4)'!$B$2:$B$95</c:f>
              <c:numCache>
                <c:formatCode>0.00</c:formatCode>
                <c:ptCount val="94"/>
                <c:pt idx="0" formatCode="General">
                  <c:v>1</c:v>
                </c:pt>
                <c:pt idx="1">
                  <c:v>1.4381115515288789</c:v>
                </c:pt>
                <c:pt idx="2">
                  <c:v>1.3187778227633069</c:v>
                </c:pt>
                <c:pt idx="3">
                  <c:v>0.98745287812797278</c:v>
                </c:pt>
                <c:pt idx="4">
                  <c:v>0.55457773989527281</c:v>
                </c:pt>
                <c:pt idx="5">
                  <c:v>0.50664911000008728</c:v>
                </c:pt>
                <c:pt idx="6">
                  <c:v>0.75988361031728413</c:v>
                </c:pt>
                <c:pt idx="7">
                  <c:v>0.7508518943872341</c:v>
                </c:pt>
                <c:pt idx="8">
                  <c:v>1.101803231305488</c:v>
                </c:pt>
                <c:pt idx="9">
                  <c:v>1.4537567579101449</c:v>
                </c:pt>
                <c:pt idx="10">
                  <c:v>0.94004667561917865</c:v>
                </c:pt>
                <c:pt idx="11">
                  <c:v>1.2153172913465569</c:v>
                </c:pt>
                <c:pt idx="12">
                  <c:v>1.2019783979098748</c:v>
                </c:pt>
                <c:pt idx="13">
                  <c:v>1.0736927676790187</c:v>
                </c:pt>
                <c:pt idx="14">
                  <c:v>0.93656657282616007</c:v>
                </c:pt>
                <c:pt idx="15">
                  <c:v>1.1161416273305269</c:v>
                </c:pt>
                <c:pt idx="16">
                  <c:v>1.3958613420800174</c:v>
                </c:pt>
                <c:pt idx="17">
                  <c:v>1.6615032047534251</c:v>
                </c:pt>
                <c:pt idx="18">
                  <c:v>2.2566716689959128</c:v>
                </c:pt>
                <c:pt idx="19">
                  <c:v>2.0664534862054915</c:v>
                </c:pt>
                <c:pt idx="20">
                  <c:v>2.1739090674881774</c:v>
                </c:pt>
                <c:pt idx="21">
                  <c:v>2.2979213442269799</c:v>
                </c:pt>
                <c:pt idx="22">
                  <c:v>2.7185150279480617</c:v>
                </c:pt>
                <c:pt idx="23">
                  <c:v>3.5559682354110969</c:v>
                </c:pt>
                <c:pt idx="24">
                  <c:v>4.3979668599085775</c:v>
                </c:pt>
                <c:pt idx="25">
                  <c:v>5.196241325091874</c:v>
                </c:pt>
                <c:pt idx="26">
                  <c:v>5.1334600909864543</c:v>
                </c:pt>
                <c:pt idx="27">
                  <c:v>7.8317772094125209</c:v>
                </c:pt>
                <c:pt idx="28">
                  <c:v>10.384727616197928</c:v>
                </c:pt>
                <c:pt idx="29">
                  <c:v>11.157300660220125</c:v>
                </c:pt>
                <c:pt idx="30">
                  <c:v>9.9905415428605515</c:v>
                </c:pt>
                <c:pt idx="31">
                  <c:v>14.358401808531273</c:v>
                </c:pt>
                <c:pt idx="32">
                  <c:v>16.089516371948285</c:v>
                </c:pt>
                <c:pt idx="33">
                  <c:v>16.143663276511358</c:v>
                </c:pt>
                <c:pt idx="34">
                  <c:v>20.443965961044015</c:v>
                </c:pt>
                <c:pt idx="35">
                  <c:v>18.642553972252987</c:v>
                </c:pt>
                <c:pt idx="36">
                  <c:v>22.857994686007441</c:v>
                </c:pt>
                <c:pt idx="37">
                  <c:v>26.610238718383421</c:v>
                </c:pt>
                <c:pt idx="38">
                  <c:v>29.909706741017455</c:v>
                </c:pt>
                <c:pt idx="39">
                  <c:v>26.927423569857137</c:v>
                </c:pt>
                <c:pt idx="40">
                  <c:v>33.336949185039799</c:v>
                </c:pt>
                <c:pt idx="41">
                  <c:v>36.942294451636052</c:v>
                </c:pt>
                <c:pt idx="42">
                  <c:v>33.897742881722273</c:v>
                </c:pt>
                <c:pt idx="43">
                  <c:v>35.104890625433001</c:v>
                </c:pt>
                <c:pt idx="44">
                  <c:v>40.097209883374056</c:v>
                </c:pt>
                <c:pt idx="45">
                  <c:v>47.617587115820143</c:v>
                </c:pt>
                <c:pt idx="46">
                  <c:v>40.8044401626831</c:v>
                </c:pt>
                <c:pt idx="47">
                  <c:v>30.235361494891968</c:v>
                </c:pt>
                <c:pt idx="48">
                  <c:v>41.420974934477726</c:v>
                </c:pt>
                <c:pt idx="49">
                  <c:v>51.292007057775962</c:v>
                </c:pt>
                <c:pt idx="50">
                  <c:v>47.711976750535385</c:v>
                </c:pt>
                <c:pt idx="51">
                  <c:v>50.817684777098641</c:v>
                </c:pt>
                <c:pt idx="52">
                  <c:v>60.2288609127529</c:v>
                </c:pt>
                <c:pt idx="53">
                  <c:v>79.342637789341865</c:v>
                </c:pt>
                <c:pt idx="54">
                  <c:v>75.61163732783011</c:v>
                </c:pt>
                <c:pt idx="55">
                  <c:v>91.050819200356401</c:v>
                </c:pt>
                <c:pt idx="56">
                  <c:v>111.38898259597313</c:v>
                </c:pt>
                <c:pt idx="57">
                  <c:v>118.23510763827171</c:v>
                </c:pt>
                <c:pt idx="58">
                  <c:v>155.1660202537457</c:v>
                </c:pt>
                <c:pt idx="59">
                  <c:v>183.8633220753006</c:v>
                </c:pt>
                <c:pt idx="60">
                  <c:v>194.55078518894425</c:v>
                </c:pt>
                <c:pt idx="61">
                  <c:v>226.72402365298683</c:v>
                </c:pt>
                <c:pt idx="62">
                  <c:v>298.08582644967299</c:v>
                </c:pt>
                <c:pt idx="63">
                  <c:v>288.95113053320011</c:v>
                </c:pt>
                <c:pt idx="64">
                  <c:v>376.31505158637481</c:v>
                </c:pt>
                <c:pt idx="65">
                  <c:v>404.51507787137945</c:v>
                </c:pt>
                <c:pt idx="66">
                  <c:v>444.83330392392509</c:v>
                </c:pt>
                <c:pt idx="67">
                  <c:v>450.73144068086924</c:v>
                </c:pt>
                <c:pt idx="68">
                  <c:v>618.38189655870144</c:v>
                </c:pt>
                <c:pt idx="69">
                  <c:v>758.63688438399822</c:v>
                </c:pt>
                <c:pt idx="70">
                  <c:v>1009.7734069068388</c:v>
                </c:pt>
                <c:pt idx="71">
                  <c:v>1295.9225231742466</c:v>
                </c:pt>
                <c:pt idx="72">
                  <c:v>1566.5804907246654</c:v>
                </c:pt>
                <c:pt idx="73">
                  <c:v>1425.0897770141578</c:v>
                </c:pt>
                <c:pt idx="74">
                  <c:v>1256.2200708807127</c:v>
                </c:pt>
                <c:pt idx="75">
                  <c:v>980.27816765413036</c:v>
                </c:pt>
                <c:pt idx="76">
                  <c:v>1258.2438848080396</c:v>
                </c:pt>
                <c:pt idx="77">
                  <c:v>1393.414206183259</c:v>
                </c:pt>
                <c:pt idx="78">
                  <c:v>1460.7785027872237</c:v>
                </c:pt>
                <c:pt idx="79">
                  <c:v>1688.843393484259</c:v>
                </c:pt>
                <c:pt idx="80">
                  <c:v>1781.4719823435555</c:v>
                </c:pt>
                <c:pt idx="81">
                  <c:v>1130.3022131020664</c:v>
                </c:pt>
                <c:pt idx="82">
                  <c:v>1423.4487355944993</c:v>
                </c:pt>
                <c:pt idx="83">
                  <c:v>1634.4193862372249</c:v>
                </c:pt>
                <c:pt idx="84">
                  <c:v>1668.7156296795456</c:v>
                </c:pt>
                <c:pt idx="85">
                  <c:v>1933.88430925585</c:v>
                </c:pt>
                <c:pt idx="86">
                  <c:v>2555.5330808629597</c:v>
                </c:pt>
                <c:pt idx="87">
                  <c:v>2901.1541501103588</c:v>
                </c:pt>
                <c:pt idx="88">
                  <c:v>2941.1579221836182</c:v>
                </c:pt>
                <c:pt idx="89">
                  <c:v>3287.4228230178292</c:v>
                </c:pt>
                <c:pt idx="90">
                  <c:v>3997.686350718438</c:v>
                </c:pt>
                <c:pt idx="91">
                  <c:v>3828.7093740858359</c:v>
                </c:pt>
                <c:pt idx="92">
                  <c:v>5023.7138919333265</c:v>
                </c:pt>
                <c:pt idx="93">
                  <c:v>5928.6814997451484</c:v>
                </c:pt>
              </c:numCache>
            </c:numRef>
          </c:val>
          <c:smooth val="0"/>
          <c:extLst>
            <c:ext xmlns:c16="http://schemas.microsoft.com/office/drawing/2014/chart" uri="{C3380CC4-5D6E-409C-BE32-E72D297353CC}">
              <c16:uniqueId val="{00000000-C74B-1843-A4A8-7A6F1A3B82BD}"/>
            </c:ext>
          </c:extLst>
        </c:ser>
        <c:ser>
          <c:idx val="3"/>
          <c:order val="1"/>
          <c:tx>
            <c:strRef>
              <c:f>'Returns (4)'!$C$1</c:f>
              <c:strCache>
                <c:ptCount val="1"/>
                <c:pt idx="0">
                  <c:v>Baa corporate bonds</c:v>
                </c:pt>
              </c:strCache>
            </c:strRef>
          </c:tx>
          <c:spPr>
            <a:ln w="25400">
              <a:solidFill>
                <a:srgbClr val="3366FF"/>
              </a:solidFill>
              <a:prstDash val="dash"/>
            </a:ln>
          </c:spPr>
          <c:marker>
            <c:symbol val="none"/>
          </c:marker>
          <c:cat>
            <c:numRef>
              <c:f>'Returns (4)'!$A$2:$A$95</c:f>
              <c:numCache>
                <c:formatCode>General</c:formatCode>
                <c:ptCount val="94"/>
                <c:pt idx="0">
                  <c:v>1927</c:v>
                </c:pt>
                <c:pt idx="1">
                  <c:v>1928</c:v>
                </c:pt>
                <c:pt idx="2">
                  <c:v>1929</c:v>
                </c:pt>
                <c:pt idx="3">
                  <c:v>1930</c:v>
                </c:pt>
                <c:pt idx="4">
                  <c:v>1931</c:v>
                </c:pt>
                <c:pt idx="5">
                  <c:v>1932</c:v>
                </c:pt>
                <c:pt idx="6">
                  <c:v>1933</c:v>
                </c:pt>
                <c:pt idx="7">
                  <c:v>1934</c:v>
                </c:pt>
                <c:pt idx="8">
                  <c:v>1935</c:v>
                </c:pt>
                <c:pt idx="9">
                  <c:v>1936</c:v>
                </c:pt>
                <c:pt idx="10">
                  <c:v>1937</c:v>
                </c:pt>
                <c:pt idx="11">
                  <c:v>1938</c:v>
                </c:pt>
                <c:pt idx="12">
                  <c:v>1939</c:v>
                </c:pt>
                <c:pt idx="13">
                  <c:v>1940</c:v>
                </c:pt>
                <c:pt idx="14">
                  <c:v>1941</c:v>
                </c:pt>
                <c:pt idx="15">
                  <c:v>1942</c:v>
                </c:pt>
                <c:pt idx="16">
                  <c:v>1943</c:v>
                </c:pt>
                <c:pt idx="17">
                  <c:v>1944</c:v>
                </c:pt>
                <c:pt idx="18">
                  <c:v>1945</c:v>
                </c:pt>
                <c:pt idx="19">
                  <c:v>1946</c:v>
                </c:pt>
                <c:pt idx="20">
                  <c:v>1947</c:v>
                </c:pt>
                <c:pt idx="21">
                  <c:v>1948</c:v>
                </c:pt>
                <c:pt idx="22">
                  <c:v>1949</c:v>
                </c:pt>
                <c:pt idx="23">
                  <c:v>1950</c:v>
                </c:pt>
                <c:pt idx="24">
                  <c:v>1951</c:v>
                </c:pt>
                <c:pt idx="25">
                  <c:v>1952</c:v>
                </c:pt>
                <c:pt idx="26">
                  <c:v>1953</c:v>
                </c:pt>
                <c:pt idx="27">
                  <c:v>1954</c:v>
                </c:pt>
                <c:pt idx="28">
                  <c:v>1955</c:v>
                </c:pt>
                <c:pt idx="29">
                  <c:v>1956</c:v>
                </c:pt>
                <c:pt idx="30">
                  <c:v>1957</c:v>
                </c:pt>
                <c:pt idx="31">
                  <c:v>1958</c:v>
                </c:pt>
                <c:pt idx="32">
                  <c:v>1959</c:v>
                </c:pt>
                <c:pt idx="33">
                  <c:v>1960</c:v>
                </c:pt>
                <c:pt idx="34">
                  <c:v>1961</c:v>
                </c:pt>
                <c:pt idx="35">
                  <c:v>1962</c:v>
                </c:pt>
                <c:pt idx="36">
                  <c:v>1963</c:v>
                </c:pt>
                <c:pt idx="37">
                  <c:v>1964</c:v>
                </c:pt>
                <c:pt idx="38">
                  <c:v>1965</c:v>
                </c:pt>
                <c:pt idx="39">
                  <c:v>1966</c:v>
                </c:pt>
                <c:pt idx="40">
                  <c:v>1967</c:v>
                </c:pt>
                <c:pt idx="41">
                  <c:v>1968</c:v>
                </c:pt>
                <c:pt idx="42">
                  <c:v>1969</c:v>
                </c:pt>
                <c:pt idx="43">
                  <c:v>1970</c:v>
                </c:pt>
                <c:pt idx="44">
                  <c:v>1971</c:v>
                </c:pt>
                <c:pt idx="45">
                  <c:v>1972</c:v>
                </c:pt>
                <c:pt idx="46">
                  <c:v>1973</c:v>
                </c:pt>
                <c:pt idx="47">
                  <c:v>1974</c:v>
                </c:pt>
                <c:pt idx="48">
                  <c:v>1975</c:v>
                </c:pt>
                <c:pt idx="49">
                  <c:v>1976</c:v>
                </c:pt>
                <c:pt idx="50">
                  <c:v>1977</c:v>
                </c:pt>
                <c:pt idx="51">
                  <c:v>1978</c:v>
                </c:pt>
                <c:pt idx="52">
                  <c:v>1979</c:v>
                </c:pt>
                <c:pt idx="53">
                  <c:v>1980</c:v>
                </c:pt>
                <c:pt idx="54">
                  <c:v>1981</c:v>
                </c:pt>
                <c:pt idx="55">
                  <c:v>1982</c:v>
                </c:pt>
                <c:pt idx="56">
                  <c:v>1983</c:v>
                </c:pt>
                <c:pt idx="57">
                  <c:v>1984</c:v>
                </c:pt>
                <c:pt idx="58">
                  <c:v>1985</c:v>
                </c:pt>
                <c:pt idx="59">
                  <c:v>1986</c:v>
                </c:pt>
                <c:pt idx="60">
                  <c:v>1987</c:v>
                </c:pt>
                <c:pt idx="61">
                  <c:v>1988</c:v>
                </c:pt>
                <c:pt idx="62">
                  <c:v>1989</c:v>
                </c:pt>
                <c:pt idx="63">
                  <c:v>1990</c:v>
                </c:pt>
                <c:pt idx="64">
                  <c:v>1991</c:v>
                </c:pt>
                <c:pt idx="65">
                  <c:v>1992</c:v>
                </c:pt>
                <c:pt idx="66">
                  <c:v>1993</c:v>
                </c:pt>
                <c:pt idx="67">
                  <c:v>1994</c:v>
                </c:pt>
                <c:pt idx="68">
                  <c:v>1995</c:v>
                </c:pt>
                <c:pt idx="69">
                  <c:v>1996</c:v>
                </c:pt>
                <c:pt idx="70">
                  <c:v>1997</c:v>
                </c:pt>
                <c:pt idx="71">
                  <c:v>1998</c:v>
                </c:pt>
                <c:pt idx="72">
                  <c:v>1999</c:v>
                </c:pt>
                <c:pt idx="73">
                  <c:v>2000</c:v>
                </c:pt>
                <c:pt idx="74">
                  <c:v>2001</c:v>
                </c:pt>
                <c:pt idx="75">
                  <c:v>2002</c:v>
                </c:pt>
                <c:pt idx="76">
                  <c:v>2003</c:v>
                </c:pt>
                <c:pt idx="77">
                  <c:v>2004</c:v>
                </c:pt>
                <c:pt idx="78">
                  <c:v>2005</c:v>
                </c:pt>
                <c:pt idx="79">
                  <c:v>2006</c:v>
                </c:pt>
                <c:pt idx="80">
                  <c:v>2007</c:v>
                </c:pt>
                <c:pt idx="81">
                  <c:v>2008</c:v>
                </c:pt>
                <c:pt idx="82">
                  <c:v>2009</c:v>
                </c:pt>
                <c:pt idx="83">
                  <c:v>2010</c:v>
                </c:pt>
                <c:pt idx="84">
                  <c:v>2011</c:v>
                </c:pt>
                <c:pt idx="85">
                  <c:v>2012</c:v>
                </c:pt>
                <c:pt idx="86">
                  <c:v>2013</c:v>
                </c:pt>
                <c:pt idx="87">
                  <c:v>2014</c:v>
                </c:pt>
                <c:pt idx="88">
                  <c:v>2015</c:v>
                </c:pt>
                <c:pt idx="89">
                  <c:v>2016</c:v>
                </c:pt>
                <c:pt idx="90">
                  <c:v>2017</c:v>
                </c:pt>
                <c:pt idx="91">
                  <c:v>2018</c:v>
                </c:pt>
                <c:pt idx="92">
                  <c:v>2019</c:v>
                </c:pt>
                <c:pt idx="93">
                  <c:v>2020</c:v>
                </c:pt>
              </c:numCache>
            </c:numRef>
          </c:cat>
          <c:val>
            <c:numRef>
              <c:f>'Returns (4)'!$C$2:$C$95</c:f>
              <c:numCache>
                <c:formatCode>0.00</c:formatCode>
                <c:ptCount val="94"/>
                <c:pt idx="0" formatCode="General">
                  <c:v>1</c:v>
                </c:pt>
                <c:pt idx="1">
                  <c:v>1.0321955147023243</c:v>
                </c:pt>
                <c:pt idx="2">
                  <c:v>1.0633456914507782</c:v>
                </c:pt>
                <c:pt idx="3">
                  <c:v>1.069085428888471</c:v>
                </c:pt>
                <c:pt idx="4">
                  <c:v>0.90144454734289781</c:v>
                </c:pt>
                <c:pt idx="5">
                  <c:v>1.1140917253887668</c:v>
                </c:pt>
                <c:pt idx="6">
                  <c:v>1.2585548151131094</c:v>
                </c:pt>
                <c:pt idx="7">
                  <c:v>1.4953698917039504</c:v>
                </c:pt>
                <c:pt idx="8">
                  <c:v>1.6943697072920092</c:v>
                </c:pt>
                <c:pt idx="9">
                  <c:v>1.8872536349597671</c:v>
                </c:pt>
                <c:pt idx="10">
                  <c:v>1.803908896876719</c:v>
                </c:pt>
                <c:pt idx="11">
                  <c:v>1.9705157888149361</c:v>
                </c:pt>
                <c:pt idx="12">
                  <c:v>2.1278247789239297</c:v>
                </c:pt>
                <c:pt idx="13">
                  <c:v>2.3118419847038725</c:v>
                </c:pt>
                <c:pt idx="14">
                  <c:v>2.4275999090650737</c:v>
                </c:pt>
                <c:pt idx="15">
                  <c:v>2.5533471820663172</c:v>
                </c:pt>
                <c:pt idx="16">
                  <c:v>2.7587555383525642</c:v>
                </c:pt>
                <c:pt idx="17">
                  <c:v>2.9398916637342558</c:v>
                </c:pt>
                <c:pt idx="18">
                  <c:v>3.1398003420617671</c:v>
                </c:pt>
                <c:pt idx="19">
                  <c:v>3.2185475700626691</c:v>
                </c:pt>
                <c:pt idx="20">
                  <c:v>3.2269840342483782</c:v>
                </c:pt>
                <c:pt idx="21">
                  <c:v>3.3378941705296192</c:v>
                </c:pt>
                <c:pt idx="22">
                  <c:v>3.5173827910780271</c:v>
                </c:pt>
                <c:pt idx="23">
                  <c:v>3.6664782215329743</c:v>
                </c:pt>
                <c:pt idx="24">
                  <c:v>3.6594759479500425</c:v>
                </c:pt>
                <c:pt idx="25">
                  <c:v>3.8220021126063801</c:v>
                </c:pt>
                <c:pt idx="26">
                  <c:v>3.8839228420670677</c:v>
                </c:pt>
                <c:pt idx="27">
                  <c:v>4.1230911280146954</c:v>
                </c:pt>
                <c:pt idx="28">
                  <c:v>4.2073955601792452</c:v>
                </c:pt>
                <c:pt idx="29">
                  <c:v>4.1084100919078175</c:v>
                </c:pt>
                <c:pt idx="30">
                  <c:v>4.0788735633148168</c:v>
                </c:pt>
                <c:pt idx="31">
                  <c:v>4.3411489226008397</c:v>
                </c:pt>
                <c:pt idx="32">
                  <c:v>4.409493500668809</c:v>
                </c:pt>
                <c:pt idx="33">
                  <c:v>4.7033063055720721</c:v>
                </c:pt>
                <c:pt idx="34">
                  <c:v>4.9431749271562477</c:v>
                </c:pt>
                <c:pt idx="35">
                  <c:v>5.2642503519727688</c:v>
                </c:pt>
                <c:pt idx="36">
                  <c:v>5.5519142896749232</c:v>
                </c:pt>
                <c:pt idx="37">
                  <c:v>5.8384896299286781</c:v>
                </c:pt>
                <c:pt idx="38">
                  <c:v>6.0247380015761145</c:v>
                </c:pt>
                <c:pt idx="39">
                  <c:v>5.8171639921151446</c:v>
                </c:pt>
                <c:pt idx="40">
                  <c:v>5.8692407924017216</c:v>
                </c:pt>
                <c:pt idx="41">
                  <c:v>6.1536140910504207</c:v>
                </c:pt>
                <c:pt idx="42">
                  <c:v>6.0289932983467596</c:v>
                </c:pt>
                <c:pt idx="43">
                  <c:v>6.3696053537721848</c:v>
                </c:pt>
                <c:pt idx="44">
                  <c:v>7.2614434928118996</c:v>
                </c:pt>
                <c:pt idx="45">
                  <c:v>8.0899083761213131</c:v>
                </c:pt>
                <c:pt idx="46">
                  <c:v>8.4392338950366153</c:v>
                </c:pt>
                <c:pt idx="47">
                  <c:v>8.069534705020919</c:v>
                </c:pt>
                <c:pt idx="48">
                  <c:v>8.9612153908763901</c:v>
                </c:pt>
                <c:pt idx="49">
                  <c:v>10.7313075980194</c:v>
                </c:pt>
                <c:pt idx="50">
                  <c:v>11.799573089023017</c:v>
                </c:pt>
                <c:pt idx="51">
                  <c:v>12.16979472163429</c:v>
                </c:pt>
                <c:pt idx="52">
                  <c:v>11.925290141419149</c:v>
                </c:pt>
                <c:pt idx="53">
                  <c:v>11.529885879552936</c:v>
                </c:pt>
                <c:pt idx="54">
                  <c:v>12.505590882371571</c:v>
                </c:pt>
                <c:pt idx="55">
                  <c:v>16.138772127981927</c:v>
                </c:pt>
                <c:pt idx="56">
                  <c:v>18.752331627950777</c:v>
                </c:pt>
                <c:pt idx="57">
                  <c:v>21.681297184589795</c:v>
                </c:pt>
                <c:pt idx="58">
                  <c:v>26.85502748016448</c:v>
                </c:pt>
                <c:pt idx="59">
                  <c:v>32.62496852085534</c:v>
                </c:pt>
                <c:pt idx="60">
                  <c:v>33.372030085026644</c:v>
                </c:pt>
                <c:pt idx="61">
                  <c:v>38.416235815198796</c:v>
                </c:pt>
                <c:pt idx="62">
                  <c:v>44.482031344349274</c:v>
                </c:pt>
                <c:pt idx="63">
                  <c:v>47.213256041898894</c:v>
                </c:pt>
                <c:pt idx="64">
                  <c:v>55.642468640907701</c:v>
                </c:pt>
                <c:pt idx="65">
                  <c:v>62.415412296205993</c:v>
                </c:pt>
                <c:pt idx="66">
                  <c:v>72.67121151531714</c:v>
                </c:pt>
                <c:pt idx="67">
                  <c:v>71.712530460286615</c:v>
                </c:pt>
                <c:pt idx="68">
                  <c:v>86.167064555548805</c:v>
                </c:pt>
                <c:pt idx="69">
                  <c:v>90.296706791187518</c:v>
                </c:pt>
                <c:pt idx="70">
                  <c:v>100.98322022535484</c:v>
                </c:pt>
                <c:pt idx="71">
                  <c:v>109.00679768975539</c:v>
                </c:pt>
                <c:pt idx="72">
                  <c:v>109.92590319366816</c:v>
                </c:pt>
                <c:pt idx="73">
                  <c:v>120.1816442677972</c:v>
                </c:pt>
                <c:pt idx="74">
                  <c:v>129.57882821207818</c:v>
                </c:pt>
                <c:pt idx="75">
                  <c:v>145.35876647114884</c:v>
                </c:pt>
                <c:pt idx="76">
                  <c:v>165.02873233386765</c:v>
                </c:pt>
                <c:pt idx="77">
                  <c:v>181.34781044198803</c:v>
                </c:pt>
                <c:pt idx="78">
                  <c:v>190.265657909373</c:v>
                </c:pt>
                <c:pt idx="79">
                  <c:v>203.6763380947379</c:v>
                </c:pt>
                <c:pt idx="80">
                  <c:v>210.09292924661597</c:v>
                </c:pt>
                <c:pt idx="81">
                  <c:v>199.45022099580311</c:v>
                </c:pt>
                <c:pt idx="82">
                  <c:v>245.98096527264417</c:v>
                </c:pt>
                <c:pt idx="83">
                  <c:v>266.51506850374</c:v>
                </c:pt>
                <c:pt idx="84">
                  <c:v>300.05469568142041</c:v>
                </c:pt>
                <c:pt idx="85">
                  <c:v>330.43426707050673</c:v>
                </c:pt>
                <c:pt idx="86">
                  <c:v>326.94520765633467</c:v>
                </c:pt>
                <c:pt idx="87">
                  <c:v>360.89816609999116</c:v>
                </c:pt>
                <c:pt idx="88">
                  <c:v>358.38083510201773</c:v>
                </c:pt>
                <c:pt idx="89">
                  <c:v>395.52738790536813</c:v>
                </c:pt>
                <c:pt idx="90">
                  <c:v>433.98808327584538</c:v>
                </c:pt>
                <c:pt idx="91">
                  <c:v>421.99860600837724</c:v>
                </c:pt>
                <c:pt idx="92">
                  <c:v>486.68870323021804</c:v>
                </c:pt>
                <c:pt idx="93">
                  <c:v>537.36047840649553</c:v>
                </c:pt>
              </c:numCache>
            </c:numRef>
          </c:val>
          <c:smooth val="0"/>
          <c:extLst>
            <c:ext xmlns:c16="http://schemas.microsoft.com/office/drawing/2014/chart" uri="{C3380CC4-5D6E-409C-BE32-E72D297353CC}">
              <c16:uniqueId val="{00000001-C74B-1843-A4A8-7A6F1A3B82BD}"/>
            </c:ext>
          </c:extLst>
        </c:ser>
        <c:ser>
          <c:idx val="4"/>
          <c:order val="2"/>
          <c:tx>
            <c:strRef>
              <c:f>'Returns (4)'!$D$1</c:f>
              <c:strCache>
                <c:ptCount val="1"/>
                <c:pt idx="0">
                  <c:v>Treasury bonds</c:v>
                </c:pt>
              </c:strCache>
            </c:strRef>
          </c:tx>
          <c:spPr>
            <a:ln w="25400">
              <a:solidFill>
                <a:srgbClr val="008000"/>
              </a:solidFill>
              <a:prstDash val="sysDash"/>
            </a:ln>
          </c:spPr>
          <c:marker>
            <c:symbol val="none"/>
          </c:marker>
          <c:cat>
            <c:numRef>
              <c:f>'Returns (4)'!$A$2:$A$95</c:f>
              <c:numCache>
                <c:formatCode>General</c:formatCode>
                <c:ptCount val="94"/>
                <c:pt idx="0">
                  <c:v>1927</c:v>
                </c:pt>
                <c:pt idx="1">
                  <c:v>1928</c:v>
                </c:pt>
                <c:pt idx="2">
                  <c:v>1929</c:v>
                </c:pt>
                <c:pt idx="3">
                  <c:v>1930</c:v>
                </c:pt>
                <c:pt idx="4">
                  <c:v>1931</c:v>
                </c:pt>
                <c:pt idx="5">
                  <c:v>1932</c:v>
                </c:pt>
                <c:pt idx="6">
                  <c:v>1933</c:v>
                </c:pt>
                <c:pt idx="7">
                  <c:v>1934</c:v>
                </c:pt>
                <c:pt idx="8">
                  <c:v>1935</c:v>
                </c:pt>
                <c:pt idx="9">
                  <c:v>1936</c:v>
                </c:pt>
                <c:pt idx="10">
                  <c:v>1937</c:v>
                </c:pt>
                <c:pt idx="11">
                  <c:v>1938</c:v>
                </c:pt>
                <c:pt idx="12">
                  <c:v>1939</c:v>
                </c:pt>
                <c:pt idx="13">
                  <c:v>1940</c:v>
                </c:pt>
                <c:pt idx="14">
                  <c:v>1941</c:v>
                </c:pt>
                <c:pt idx="15">
                  <c:v>1942</c:v>
                </c:pt>
                <c:pt idx="16">
                  <c:v>1943</c:v>
                </c:pt>
                <c:pt idx="17">
                  <c:v>1944</c:v>
                </c:pt>
                <c:pt idx="18">
                  <c:v>1945</c:v>
                </c:pt>
                <c:pt idx="19">
                  <c:v>1946</c:v>
                </c:pt>
                <c:pt idx="20">
                  <c:v>1947</c:v>
                </c:pt>
                <c:pt idx="21">
                  <c:v>1948</c:v>
                </c:pt>
                <c:pt idx="22">
                  <c:v>1949</c:v>
                </c:pt>
                <c:pt idx="23">
                  <c:v>1950</c:v>
                </c:pt>
                <c:pt idx="24">
                  <c:v>1951</c:v>
                </c:pt>
                <c:pt idx="25">
                  <c:v>1952</c:v>
                </c:pt>
                <c:pt idx="26">
                  <c:v>1953</c:v>
                </c:pt>
                <c:pt idx="27">
                  <c:v>1954</c:v>
                </c:pt>
                <c:pt idx="28">
                  <c:v>1955</c:v>
                </c:pt>
                <c:pt idx="29">
                  <c:v>1956</c:v>
                </c:pt>
                <c:pt idx="30">
                  <c:v>1957</c:v>
                </c:pt>
                <c:pt idx="31">
                  <c:v>1958</c:v>
                </c:pt>
                <c:pt idx="32">
                  <c:v>1959</c:v>
                </c:pt>
                <c:pt idx="33">
                  <c:v>1960</c:v>
                </c:pt>
                <c:pt idx="34">
                  <c:v>1961</c:v>
                </c:pt>
                <c:pt idx="35">
                  <c:v>1962</c:v>
                </c:pt>
                <c:pt idx="36">
                  <c:v>1963</c:v>
                </c:pt>
                <c:pt idx="37">
                  <c:v>1964</c:v>
                </c:pt>
                <c:pt idx="38">
                  <c:v>1965</c:v>
                </c:pt>
                <c:pt idx="39">
                  <c:v>1966</c:v>
                </c:pt>
                <c:pt idx="40">
                  <c:v>1967</c:v>
                </c:pt>
                <c:pt idx="41">
                  <c:v>1968</c:v>
                </c:pt>
                <c:pt idx="42">
                  <c:v>1969</c:v>
                </c:pt>
                <c:pt idx="43">
                  <c:v>1970</c:v>
                </c:pt>
                <c:pt idx="44">
                  <c:v>1971</c:v>
                </c:pt>
                <c:pt idx="45">
                  <c:v>1972</c:v>
                </c:pt>
                <c:pt idx="46">
                  <c:v>1973</c:v>
                </c:pt>
                <c:pt idx="47">
                  <c:v>1974</c:v>
                </c:pt>
                <c:pt idx="48">
                  <c:v>1975</c:v>
                </c:pt>
                <c:pt idx="49">
                  <c:v>1976</c:v>
                </c:pt>
                <c:pt idx="50">
                  <c:v>1977</c:v>
                </c:pt>
                <c:pt idx="51">
                  <c:v>1978</c:v>
                </c:pt>
                <c:pt idx="52">
                  <c:v>1979</c:v>
                </c:pt>
                <c:pt idx="53">
                  <c:v>1980</c:v>
                </c:pt>
                <c:pt idx="54">
                  <c:v>1981</c:v>
                </c:pt>
                <c:pt idx="55">
                  <c:v>1982</c:v>
                </c:pt>
                <c:pt idx="56">
                  <c:v>1983</c:v>
                </c:pt>
                <c:pt idx="57">
                  <c:v>1984</c:v>
                </c:pt>
                <c:pt idx="58">
                  <c:v>1985</c:v>
                </c:pt>
                <c:pt idx="59">
                  <c:v>1986</c:v>
                </c:pt>
                <c:pt idx="60">
                  <c:v>1987</c:v>
                </c:pt>
                <c:pt idx="61">
                  <c:v>1988</c:v>
                </c:pt>
                <c:pt idx="62">
                  <c:v>1989</c:v>
                </c:pt>
                <c:pt idx="63">
                  <c:v>1990</c:v>
                </c:pt>
                <c:pt idx="64">
                  <c:v>1991</c:v>
                </c:pt>
                <c:pt idx="65">
                  <c:v>1992</c:v>
                </c:pt>
                <c:pt idx="66">
                  <c:v>1993</c:v>
                </c:pt>
                <c:pt idx="67">
                  <c:v>1994</c:v>
                </c:pt>
                <c:pt idx="68">
                  <c:v>1995</c:v>
                </c:pt>
                <c:pt idx="69">
                  <c:v>1996</c:v>
                </c:pt>
                <c:pt idx="70">
                  <c:v>1997</c:v>
                </c:pt>
                <c:pt idx="71">
                  <c:v>1998</c:v>
                </c:pt>
                <c:pt idx="72">
                  <c:v>1999</c:v>
                </c:pt>
                <c:pt idx="73">
                  <c:v>2000</c:v>
                </c:pt>
                <c:pt idx="74">
                  <c:v>2001</c:v>
                </c:pt>
                <c:pt idx="75">
                  <c:v>2002</c:v>
                </c:pt>
                <c:pt idx="76">
                  <c:v>2003</c:v>
                </c:pt>
                <c:pt idx="77">
                  <c:v>2004</c:v>
                </c:pt>
                <c:pt idx="78">
                  <c:v>2005</c:v>
                </c:pt>
                <c:pt idx="79">
                  <c:v>2006</c:v>
                </c:pt>
                <c:pt idx="80">
                  <c:v>2007</c:v>
                </c:pt>
                <c:pt idx="81">
                  <c:v>2008</c:v>
                </c:pt>
                <c:pt idx="82">
                  <c:v>2009</c:v>
                </c:pt>
                <c:pt idx="83">
                  <c:v>2010</c:v>
                </c:pt>
                <c:pt idx="84">
                  <c:v>2011</c:v>
                </c:pt>
                <c:pt idx="85">
                  <c:v>2012</c:v>
                </c:pt>
                <c:pt idx="86">
                  <c:v>2013</c:v>
                </c:pt>
                <c:pt idx="87">
                  <c:v>2014</c:v>
                </c:pt>
                <c:pt idx="88">
                  <c:v>2015</c:v>
                </c:pt>
                <c:pt idx="89">
                  <c:v>2016</c:v>
                </c:pt>
                <c:pt idx="90">
                  <c:v>2017</c:v>
                </c:pt>
                <c:pt idx="91">
                  <c:v>2018</c:v>
                </c:pt>
                <c:pt idx="92">
                  <c:v>2019</c:v>
                </c:pt>
                <c:pt idx="93">
                  <c:v>2020</c:v>
                </c:pt>
              </c:numCache>
            </c:numRef>
          </c:cat>
          <c:val>
            <c:numRef>
              <c:f>'Returns (4)'!$D$2:$D$95</c:f>
              <c:numCache>
                <c:formatCode>0.00</c:formatCode>
                <c:ptCount val="94"/>
                <c:pt idx="0" formatCode="General">
                  <c:v>1</c:v>
                </c:pt>
                <c:pt idx="1">
                  <c:v>1.0083547085897993</c:v>
                </c:pt>
                <c:pt idx="2">
                  <c:v>1.05074396573995</c:v>
                </c:pt>
                <c:pt idx="3">
                  <c:v>1.0984575287805192</c:v>
                </c:pt>
                <c:pt idx="4">
                  <c:v>1.0703495828159153</c:v>
                </c:pt>
                <c:pt idx="5">
                  <c:v>1.1644365970167276</c:v>
                </c:pt>
                <c:pt idx="6">
                  <c:v>1.1860400641974433</c:v>
                </c:pt>
                <c:pt idx="7">
                  <c:v>1.280489684135889</c:v>
                </c:pt>
                <c:pt idx="8">
                  <c:v>1.3377537939837751</c:v>
                </c:pt>
                <c:pt idx="9">
                  <c:v>1.4048806125854554</c:v>
                </c:pt>
                <c:pt idx="10">
                  <c:v>1.4242559681966589</c:v>
                </c:pt>
                <c:pt idx="11">
                  <c:v>1.4842634118715412</c:v>
                </c:pt>
                <c:pt idx="12">
                  <c:v>1.5497529933818752</c:v>
                </c:pt>
                <c:pt idx="13">
                  <c:v>1.6334781136372001</c:v>
                </c:pt>
                <c:pt idx="14">
                  <c:v>1.6004459586740445</c:v>
                </c:pt>
                <c:pt idx="15">
                  <c:v>1.6371740846371821</c:v>
                </c:pt>
                <c:pt idx="16">
                  <c:v>1.6779397193446477</c:v>
                </c:pt>
                <c:pt idx="17">
                  <c:v>1.7211904807734291</c:v>
                </c:pt>
                <c:pt idx="18">
                  <c:v>1.7866717499115137</c:v>
                </c:pt>
                <c:pt idx="19">
                  <c:v>1.8425655340056943</c:v>
                </c:pt>
                <c:pt idx="20">
                  <c:v>1.8595115503756203</c:v>
                </c:pt>
                <c:pt idx="21">
                  <c:v>1.8957913076515145</c:v>
                </c:pt>
                <c:pt idx="22">
                  <c:v>1.9842012543806022</c:v>
                </c:pt>
                <c:pt idx="23">
                  <c:v>1.9927252984763966</c:v>
                </c:pt>
                <c:pt idx="24">
                  <c:v>1.9868405032411218</c:v>
                </c:pt>
                <c:pt idx="25">
                  <c:v>2.0319019701923775</c:v>
                </c:pt>
                <c:pt idx="26">
                  <c:v>2.1161007420547717</c:v>
                </c:pt>
                <c:pt idx="27">
                  <c:v>2.1857162973953015</c:v>
                </c:pt>
                <c:pt idx="28">
                  <c:v>2.1565055295509996</c:v>
                </c:pt>
                <c:pt idx="29">
                  <c:v>2.1078596424464289</c:v>
                </c:pt>
                <c:pt idx="30">
                  <c:v>2.2511311331323363</c:v>
                </c:pt>
                <c:pt idx="31">
                  <c:v>2.203879481492931</c:v>
                </c:pt>
                <c:pt idx="32">
                  <c:v>2.1455509182219994</c:v>
                </c:pt>
                <c:pt idx="33">
                  <c:v>2.3952823965399475</c:v>
                </c:pt>
                <c:pt idx="34">
                  <c:v>2.4446472698517931</c:v>
                </c:pt>
                <c:pt idx="35">
                  <c:v>2.5838343391259202</c:v>
                </c:pt>
                <c:pt idx="36">
                  <c:v>2.6273502971192948</c:v>
                </c:pt>
                <c:pt idx="37">
                  <c:v>2.7252996211138321</c:v>
                </c:pt>
                <c:pt idx="38">
                  <c:v>2.7448905762558691</c:v>
                </c:pt>
                <c:pt idx="39">
                  <c:v>2.8247103728732261</c:v>
                </c:pt>
                <c:pt idx="40">
                  <c:v>2.7800624077201643</c:v>
                </c:pt>
                <c:pt idx="41">
                  <c:v>2.8710988788587959</c:v>
                </c:pt>
                <c:pt idx="42">
                  <c:v>2.7271405650183502</c:v>
                </c:pt>
                <c:pt idx="43">
                  <c:v>3.1840657993094013</c:v>
                </c:pt>
                <c:pt idx="44">
                  <c:v>3.4956870273914284</c:v>
                </c:pt>
                <c:pt idx="45">
                  <c:v>3.5942111852214702</c:v>
                </c:pt>
                <c:pt idx="46">
                  <c:v>3.7257113175912093</c:v>
                </c:pt>
                <c:pt idx="47">
                  <c:v>3.7998011367377744</c:v>
                </c:pt>
                <c:pt idx="48">
                  <c:v>3.9367936041117773</c:v>
                </c:pt>
                <c:pt idx="49">
                  <c:v>4.5660727690839895</c:v>
                </c:pt>
                <c:pt idx="50">
                  <c:v>4.6249733090970144</c:v>
                </c:pt>
                <c:pt idx="51">
                  <c:v>4.5890104096930946</c:v>
                </c:pt>
                <c:pt idx="52">
                  <c:v>4.6197898346523765</c:v>
                </c:pt>
                <c:pt idx="53">
                  <c:v>4.4816699336164039</c:v>
                </c:pt>
                <c:pt idx="54">
                  <c:v>4.8491317021175568</c:v>
                </c:pt>
                <c:pt idx="55">
                  <c:v>6.44035242416457</c:v>
                </c:pt>
                <c:pt idx="56">
                  <c:v>6.6464571907431758</c:v>
                </c:pt>
                <c:pt idx="57">
                  <c:v>7.5592393727227254</c:v>
                </c:pt>
                <c:pt idx="58">
                  <c:v>9.5029079053967589</c:v>
                </c:pt>
                <c:pt idx="59">
                  <c:v>11.810614505867351</c:v>
                </c:pt>
                <c:pt idx="60">
                  <c:v>11.224747917679789</c:v>
                </c:pt>
                <c:pt idx="61">
                  <c:v>12.14782582087968</c:v>
                </c:pt>
                <c:pt idx="62">
                  <c:v>14.29721925917023</c:v>
                </c:pt>
                <c:pt idx="63">
                  <c:v>15.188704542240568</c:v>
                </c:pt>
                <c:pt idx="64">
                  <c:v>17.467695237115933</c:v>
                </c:pt>
                <c:pt idx="65">
                  <c:v>19.102957512715253</c:v>
                </c:pt>
                <c:pt idx="66">
                  <c:v>21.817670703142166</c:v>
                </c:pt>
                <c:pt idx="67">
                  <c:v>20.064259659479497</c:v>
                </c:pt>
                <c:pt idx="68">
                  <c:v>24.775504351330724</c:v>
                </c:pt>
                <c:pt idx="69">
                  <c:v>25.129449137348445</c:v>
                </c:pt>
                <c:pt idx="70">
                  <c:v>27.627097823991132</c:v>
                </c:pt>
                <c:pt idx="71">
                  <c:v>31.749456417989794</c:v>
                </c:pt>
                <c:pt idx="72">
                  <c:v>29.128788088601237</c:v>
                </c:pt>
                <c:pt idx="73">
                  <c:v>33.98026555514874</c:v>
                </c:pt>
                <c:pt idx="74">
                  <c:v>35.873707520469679</c:v>
                </c:pt>
                <c:pt idx="75">
                  <c:v>41.296520779735779</c:v>
                </c:pt>
                <c:pt idx="76">
                  <c:v>41.451514298492746</c:v>
                </c:pt>
                <c:pt idx="77">
                  <c:v>43.312970695441166</c:v>
                </c:pt>
                <c:pt idx="78">
                  <c:v>44.55498440599191</c:v>
                </c:pt>
                <c:pt idx="79">
                  <c:v>45.42870820345798</c:v>
                </c:pt>
                <c:pt idx="80">
                  <c:v>50.06694384484436</c:v>
                </c:pt>
                <c:pt idx="81">
                  <c:v>60.131040377978913</c:v>
                </c:pt>
                <c:pt idx="82">
                  <c:v>53.446455830466157</c:v>
                </c:pt>
                <c:pt idx="83">
                  <c:v>57.969594048792061</c:v>
                </c:pt>
                <c:pt idx="84">
                  <c:v>67.265212652343678</c:v>
                </c:pt>
                <c:pt idx="85">
                  <c:v>69.264046862475567</c:v>
                </c:pt>
                <c:pt idx="86">
                  <c:v>62.957854066132548</c:v>
                </c:pt>
                <c:pt idx="87">
                  <c:v>69.723418672788966</c:v>
                </c:pt>
                <c:pt idx="88">
                  <c:v>70.61887630939907</c:v>
                </c:pt>
                <c:pt idx="89">
                  <c:v>71.10653529157392</c:v>
                </c:pt>
                <c:pt idx="90">
                  <c:v>73.098738660425113</c:v>
                </c:pt>
                <c:pt idx="91">
                  <c:v>73.086536737016289</c:v>
                </c:pt>
                <c:pt idx="92">
                  <c:v>80.12888553878129</c:v>
                </c:pt>
                <c:pt idx="93">
                  <c:v>89.209008833408575</c:v>
                </c:pt>
              </c:numCache>
            </c:numRef>
          </c:val>
          <c:smooth val="0"/>
          <c:extLst>
            <c:ext xmlns:c16="http://schemas.microsoft.com/office/drawing/2014/chart" uri="{C3380CC4-5D6E-409C-BE32-E72D297353CC}">
              <c16:uniqueId val="{00000002-C74B-1843-A4A8-7A6F1A3B82BD}"/>
            </c:ext>
          </c:extLst>
        </c:ser>
        <c:ser>
          <c:idx val="1"/>
          <c:order val="3"/>
          <c:tx>
            <c:strRef>
              <c:f>'Returns (4)'!$E$1</c:f>
              <c:strCache>
                <c:ptCount val="1"/>
                <c:pt idx="0">
                  <c:v>Treasury bills</c:v>
                </c:pt>
              </c:strCache>
            </c:strRef>
          </c:tx>
          <c:spPr>
            <a:ln w="25400">
              <a:solidFill>
                <a:schemeClr val="tx1"/>
              </a:solidFill>
            </a:ln>
          </c:spPr>
          <c:marker>
            <c:symbol val="none"/>
          </c:marker>
          <c:cat>
            <c:numRef>
              <c:f>'Returns (4)'!$A$2:$A$95</c:f>
              <c:numCache>
                <c:formatCode>General</c:formatCode>
                <c:ptCount val="94"/>
                <c:pt idx="0">
                  <c:v>1927</c:v>
                </c:pt>
                <c:pt idx="1">
                  <c:v>1928</c:v>
                </c:pt>
                <c:pt idx="2">
                  <c:v>1929</c:v>
                </c:pt>
                <c:pt idx="3">
                  <c:v>1930</c:v>
                </c:pt>
                <c:pt idx="4">
                  <c:v>1931</c:v>
                </c:pt>
                <c:pt idx="5">
                  <c:v>1932</c:v>
                </c:pt>
                <c:pt idx="6">
                  <c:v>1933</c:v>
                </c:pt>
                <c:pt idx="7">
                  <c:v>1934</c:v>
                </c:pt>
                <c:pt idx="8">
                  <c:v>1935</c:v>
                </c:pt>
                <c:pt idx="9">
                  <c:v>1936</c:v>
                </c:pt>
                <c:pt idx="10">
                  <c:v>1937</c:v>
                </c:pt>
                <c:pt idx="11">
                  <c:v>1938</c:v>
                </c:pt>
                <c:pt idx="12">
                  <c:v>1939</c:v>
                </c:pt>
                <c:pt idx="13">
                  <c:v>1940</c:v>
                </c:pt>
                <c:pt idx="14">
                  <c:v>1941</c:v>
                </c:pt>
                <c:pt idx="15">
                  <c:v>1942</c:v>
                </c:pt>
                <c:pt idx="16">
                  <c:v>1943</c:v>
                </c:pt>
                <c:pt idx="17">
                  <c:v>1944</c:v>
                </c:pt>
                <c:pt idx="18">
                  <c:v>1945</c:v>
                </c:pt>
                <c:pt idx="19">
                  <c:v>1946</c:v>
                </c:pt>
                <c:pt idx="20">
                  <c:v>1947</c:v>
                </c:pt>
                <c:pt idx="21">
                  <c:v>1948</c:v>
                </c:pt>
                <c:pt idx="22">
                  <c:v>1949</c:v>
                </c:pt>
                <c:pt idx="23">
                  <c:v>1950</c:v>
                </c:pt>
                <c:pt idx="24">
                  <c:v>1951</c:v>
                </c:pt>
                <c:pt idx="25">
                  <c:v>1952</c:v>
                </c:pt>
                <c:pt idx="26">
                  <c:v>1953</c:v>
                </c:pt>
                <c:pt idx="27">
                  <c:v>1954</c:v>
                </c:pt>
                <c:pt idx="28">
                  <c:v>1955</c:v>
                </c:pt>
                <c:pt idx="29">
                  <c:v>1956</c:v>
                </c:pt>
                <c:pt idx="30">
                  <c:v>1957</c:v>
                </c:pt>
                <c:pt idx="31">
                  <c:v>1958</c:v>
                </c:pt>
                <c:pt idx="32">
                  <c:v>1959</c:v>
                </c:pt>
                <c:pt idx="33">
                  <c:v>1960</c:v>
                </c:pt>
                <c:pt idx="34">
                  <c:v>1961</c:v>
                </c:pt>
                <c:pt idx="35">
                  <c:v>1962</c:v>
                </c:pt>
                <c:pt idx="36">
                  <c:v>1963</c:v>
                </c:pt>
                <c:pt idx="37">
                  <c:v>1964</c:v>
                </c:pt>
                <c:pt idx="38">
                  <c:v>1965</c:v>
                </c:pt>
                <c:pt idx="39">
                  <c:v>1966</c:v>
                </c:pt>
                <c:pt idx="40">
                  <c:v>1967</c:v>
                </c:pt>
                <c:pt idx="41">
                  <c:v>1968</c:v>
                </c:pt>
                <c:pt idx="42">
                  <c:v>1969</c:v>
                </c:pt>
                <c:pt idx="43">
                  <c:v>1970</c:v>
                </c:pt>
                <c:pt idx="44">
                  <c:v>1971</c:v>
                </c:pt>
                <c:pt idx="45">
                  <c:v>1972</c:v>
                </c:pt>
                <c:pt idx="46">
                  <c:v>1973</c:v>
                </c:pt>
                <c:pt idx="47">
                  <c:v>1974</c:v>
                </c:pt>
                <c:pt idx="48">
                  <c:v>1975</c:v>
                </c:pt>
                <c:pt idx="49">
                  <c:v>1976</c:v>
                </c:pt>
                <c:pt idx="50">
                  <c:v>1977</c:v>
                </c:pt>
                <c:pt idx="51">
                  <c:v>1978</c:v>
                </c:pt>
                <c:pt idx="52">
                  <c:v>1979</c:v>
                </c:pt>
                <c:pt idx="53">
                  <c:v>1980</c:v>
                </c:pt>
                <c:pt idx="54">
                  <c:v>1981</c:v>
                </c:pt>
                <c:pt idx="55">
                  <c:v>1982</c:v>
                </c:pt>
                <c:pt idx="56">
                  <c:v>1983</c:v>
                </c:pt>
                <c:pt idx="57">
                  <c:v>1984</c:v>
                </c:pt>
                <c:pt idx="58">
                  <c:v>1985</c:v>
                </c:pt>
                <c:pt idx="59">
                  <c:v>1986</c:v>
                </c:pt>
                <c:pt idx="60">
                  <c:v>1987</c:v>
                </c:pt>
                <c:pt idx="61">
                  <c:v>1988</c:v>
                </c:pt>
                <c:pt idx="62">
                  <c:v>1989</c:v>
                </c:pt>
                <c:pt idx="63">
                  <c:v>1990</c:v>
                </c:pt>
                <c:pt idx="64">
                  <c:v>1991</c:v>
                </c:pt>
                <c:pt idx="65">
                  <c:v>1992</c:v>
                </c:pt>
                <c:pt idx="66">
                  <c:v>1993</c:v>
                </c:pt>
                <c:pt idx="67">
                  <c:v>1994</c:v>
                </c:pt>
                <c:pt idx="68">
                  <c:v>1995</c:v>
                </c:pt>
                <c:pt idx="69">
                  <c:v>1996</c:v>
                </c:pt>
                <c:pt idx="70">
                  <c:v>1997</c:v>
                </c:pt>
                <c:pt idx="71">
                  <c:v>1998</c:v>
                </c:pt>
                <c:pt idx="72">
                  <c:v>1999</c:v>
                </c:pt>
                <c:pt idx="73">
                  <c:v>2000</c:v>
                </c:pt>
                <c:pt idx="74">
                  <c:v>2001</c:v>
                </c:pt>
                <c:pt idx="75">
                  <c:v>2002</c:v>
                </c:pt>
                <c:pt idx="76">
                  <c:v>2003</c:v>
                </c:pt>
                <c:pt idx="77">
                  <c:v>2004</c:v>
                </c:pt>
                <c:pt idx="78">
                  <c:v>2005</c:v>
                </c:pt>
                <c:pt idx="79">
                  <c:v>2006</c:v>
                </c:pt>
                <c:pt idx="80">
                  <c:v>2007</c:v>
                </c:pt>
                <c:pt idx="81">
                  <c:v>2008</c:v>
                </c:pt>
                <c:pt idx="82">
                  <c:v>2009</c:v>
                </c:pt>
                <c:pt idx="83">
                  <c:v>2010</c:v>
                </c:pt>
                <c:pt idx="84">
                  <c:v>2011</c:v>
                </c:pt>
                <c:pt idx="85">
                  <c:v>2012</c:v>
                </c:pt>
                <c:pt idx="86">
                  <c:v>2013</c:v>
                </c:pt>
                <c:pt idx="87">
                  <c:v>2014</c:v>
                </c:pt>
                <c:pt idx="88">
                  <c:v>2015</c:v>
                </c:pt>
                <c:pt idx="89">
                  <c:v>2016</c:v>
                </c:pt>
                <c:pt idx="90">
                  <c:v>2017</c:v>
                </c:pt>
                <c:pt idx="91">
                  <c:v>2018</c:v>
                </c:pt>
                <c:pt idx="92">
                  <c:v>2019</c:v>
                </c:pt>
                <c:pt idx="93">
                  <c:v>2020</c:v>
                </c:pt>
              </c:numCache>
            </c:numRef>
          </c:cat>
          <c:val>
            <c:numRef>
              <c:f>'Returns (4)'!$E$2:$E$95</c:f>
              <c:numCache>
                <c:formatCode>0.00</c:formatCode>
                <c:ptCount val="94"/>
                <c:pt idx="0" formatCode="General">
                  <c:v>1</c:v>
                </c:pt>
                <c:pt idx="1">
                  <c:v>1.0307999999999999</c:v>
                </c:pt>
                <c:pt idx="2">
                  <c:v>1.06337328</c:v>
                </c:pt>
                <c:pt idx="3">
                  <c:v>1.1117567642400001</c:v>
                </c:pt>
                <c:pt idx="4">
                  <c:v>1.1374383454939441</c:v>
                </c:pt>
                <c:pt idx="5">
                  <c:v>1.1496089357907291</c:v>
                </c:pt>
                <c:pt idx="6">
                  <c:v>1.1606451815743202</c:v>
                </c:pt>
                <c:pt idx="7">
                  <c:v>1.1638756439963687</c:v>
                </c:pt>
                <c:pt idx="8">
                  <c:v>1.1658251357000626</c:v>
                </c:pt>
                <c:pt idx="9">
                  <c:v>1.1678361840591451</c:v>
                </c:pt>
                <c:pt idx="10">
                  <c:v>1.1710574655335084</c:v>
                </c:pt>
                <c:pt idx="11">
                  <c:v>1.1718186528861052</c:v>
                </c:pt>
                <c:pt idx="12">
                  <c:v>1.1723557364353445</c:v>
                </c:pt>
                <c:pt idx="13">
                  <c:v>1.1727758305742337</c:v>
                </c:pt>
                <c:pt idx="14">
                  <c:v>1.1742906660220589</c:v>
                </c:pt>
                <c:pt idx="15">
                  <c:v>1.1783126115531846</c:v>
                </c:pt>
                <c:pt idx="16">
                  <c:v>1.1827901994770866</c:v>
                </c:pt>
                <c:pt idx="17">
                  <c:v>1.1872848022350997</c:v>
                </c:pt>
                <c:pt idx="18">
                  <c:v>1.1917964844835931</c:v>
                </c:pt>
                <c:pt idx="19">
                  <c:v>1.1963253111246308</c:v>
                </c:pt>
                <c:pt idx="20">
                  <c:v>1.2035132323689715</c:v>
                </c:pt>
                <c:pt idx="21">
                  <c:v>1.2160899456472274</c:v>
                </c:pt>
                <c:pt idx="22">
                  <c:v>1.2296493485411939</c:v>
                </c:pt>
                <c:pt idx="23">
                  <c:v>1.2444461290353064</c:v>
                </c:pt>
                <c:pt idx="24">
                  <c:v>1.2633305990434172</c:v>
                </c:pt>
                <c:pt idx="25">
                  <c:v>1.2850914686119401</c:v>
                </c:pt>
                <c:pt idx="26">
                  <c:v>1.3093904064642776</c:v>
                </c:pt>
                <c:pt idx="27">
                  <c:v>1.3216768531116008</c:v>
                </c:pt>
                <c:pt idx="28">
                  <c:v>1.3444757788277759</c:v>
                </c:pt>
                <c:pt idx="29">
                  <c:v>1.3798018799164757</c:v>
                </c:pt>
                <c:pt idx="30">
                  <c:v>1.4243004905437819</c:v>
                </c:pt>
                <c:pt idx="31">
                  <c:v>1.4495224783971616</c:v>
                </c:pt>
                <c:pt idx="32">
                  <c:v>1.4986008936448922</c:v>
                </c:pt>
                <c:pt idx="33">
                  <c:v>1.5418105527449866</c:v>
                </c:pt>
                <c:pt idx="34">
                  <c:v>1.5781073428408581</c:v>
                </c:pt>
                <c:pt idx="35">
                  <c:v>1.6218735198156446</c:v>
                </c:pt>
                <c:pt idx="36">
                  <c:v>1.6731112074291539</c:v>
                </c:pt>
                <c:pt idx="37">
                  <c:v>1.7324508849193081</c:v>
                </c:pt>
                <c:pt idx="38">
                  <c:v>1.8008682577829132</c:v>
                </c:pt>
                <c:pt idx="39">
                  <c:v>1.8884354768176073</c:v>
                </c:pt>
                <c:pt idx="40">
                  <c:v>1.9697640980192188</c:v>
                </c:pt>
                <c:pt idx="41">
                  <c:v>2.0749166714518115</c:v>
                </c:pt>
                <c:pt idx="42">
                  <c:v>2.2132444495485988</c:v>
                </c:pt>
                <c:pt idx="43">
                  <c:v>2.3547076572822467</c:v>
                </c:pt>
                <c:pt idx="44">
                  <c:v>2.4567253665340001</c:v>
                </c:pt>
                <c:pt idx="45">
                  <c:v>2.5567755070860971</c:v>
                </c:pt>
                <c:pt idx="46">
                  <c:v>2.7365594381593676</c:v>
                </c:pt>
                <c:pt idx="47">
                  <c:v>2.9508320421672463</c:v>
                </c:pt>
                <c:pt idx="48">
                  <c:v>3.1212425926024046</c:v>
                </c:pt>
                <c:pt idx="49">
                  <c:v>3.2764984012294356</c:v>
                </c:pt>
                <c:pt idx="50">
                  <c:v>3.4491425628208829</c:v>
                </c:pt>
                <c:pt idx="51">
                  <c:v>3.6970784273783242</c:v>
                </c:pt>
                <c:pt idx="52">
                  <c:v>4.0693434160284268</c:v>
                </c:pt>
                <c:pt idx="53">
                  <c:v>4.5346389244561438</c:v>
                </c:pt>
                <c:pt idx="54">
                  <c:v>5.1706220336111182</c:v>
                </c:pt>
                <c:pt idx="55">
                  <c:v>5.7194404739619911</c:v>
                </c:pt>
                <c:pt idx="56">
                  <c:v>6.2119319607740673</c:v>
                </c:pt>
                <c:pt idx="57">
                  <c:v>6.8034631817387785</c:v>
                </c:pt>
                <c:pt idx="58">
                  <c:v>7.3123055322063237</c:v>
                </c:pt>
                <c:pt idx="59">
                  <c:v>7.7494595312733914</c:v>
                </c:pt>
                <c:pt idx="60">
                  <c:v>8.1969908192044301</c:v>
                </c:pt>
                <c:pt idx="61">
                  <c:v>8.7435251820748849</c:v>
                </c:pt>
                <c:pt idx="62">
                  <c:v>9.4527707997608594</c:v>
                </c:pt>
                <c:pt idx="63">
                  <c:v>10.16109842502294</c:v>
                </c:pt>
                <c:pt idx="64">
                  <c:v>10.707257465367922</c:v>
                </c:pt>
                <c:pt idx="65">
                  <c:v>11.074694850721132</c:v>
                </c:pt>
                <c:pt idx="66">
                  <c:v>11.406658828871498</c:v>
                </c:pt>
                <c:pt idx="67">
                  <c:v>11.891061607137575</c:v>
                </c:pt>
                <c:pt idx="68">
                  <c:v>12.543880889369428</c:v>
                </c:pt>
                <c:pt idx="69">
                  <c:v>13.171806660223112</c:v>
                </c:pt>
                <c:pt idx="70">
                  <c:v>13.838409842285904</c:v>
                </c:pt>
                <c:pt idx="71">
                  <c:v>14.499424552419095</c:v>
                </c:pt>
                <c:pt idx="72">
                  <c:v>15.171956194575468</c:v>
                </c:pt>
                <c:pt idx="73">
                  <c:v>16.054458313226608</c:v>
                </c:pt>
                <c:pt idx="74">
                  <c:v>16.598436875739768</c:v>
                </c:pt>
                <c:pt idx="75">
                  <c:v>16.864426826673498</c:v>
                </c:pt>
                <c:pt idx="76">
                  <c:v>17.034898074513123</c:v>
                </c:pt>
                <c:pt idx="77">
                  <c:v>17.268560093101861</c:v>
                </c:pt>
                <c:pt idx="78">
                  <c:v>17.811944117364803</c:v>
                </c:pt>
                <c:pt idx="79">
                  <c:v>18.653855342645578</c:v>
                </c:pt>
                <c:pt idx="80">
                  <c:v>19.465919845228751</c:v>
                </c:pt>
                <c:pt idx="81">
                  <c:v>19.731629651116123</c:v>
                </c:pt>
                <c:pt idx="82">
                  <c:v>19.761227095592798</c:v>
                </c:pt>
                <c:pt idx="83">
                  <c:v>19.788234105956775</c:v>
                </c:pt>
                <c:pt idx="84">
                  <c:v>19.798622928862404</c:v>
                </c:pt>
                <c:pt idx="85">
                  <c:v>19.815616746876344</c:v>
                </c:pt>
                <c:pt idx="86">
                  <c:v>19.827175856645358</c:v>
                </c:pt>
                <c:pt idx="87">
                  <c:v>19.833619688798766</c:v>
                </c:pt>
                <c:pt idx="88">
                  <c:v>19.844032339135389</c:v>
                </c:pt>
                <c:pt idx="89">
                  <c:v>19.907037141812143</c:v>
                </c:pt>
                <c:pt idx="90">
                  <c:v>20.092338479207175</c:v>
                </c:pt>
                <c:pt idx="91">
                  <c:v>20.481962409549801</c:v>
                </c:pt>
                <c:pt idx="92">
                  <c:v>20.799432826897824</c:v>
                </c:pt>
                <c:pt idx="93">
                  <c:v>20.818152316442031</c:v>
                </c:pt>
              </c:numCache>
            </c:numRef>
          </c:val>
          <c:smooth val="0"/>
          <c:extLst>
            <c:ext xmlns:c16="http://schemas.microsoft.com/office/drawing/2014/chart" uri="{C3380CC4-5D6E-409C-BE32-E72D297353CC}">
              <c16:uniqueId val="{00000003-C74B-1843-A4A8-7A6F1A3B82BD}"/>
            </c:ext>
          </c:extLst>
        </c:ser>
        <c:dLbls>
          <c:showLegendKey val="0"/>
          <c:showVal val="0"/>
          <c:showCatName val="0"/>
          <c:showSerName val="0"/>
          <c:showPercent val="0"/>
          <c:showBubbleSize val="0"/>
        </c:dLbls>
        <c:smooth val="0"/>
        <c:axId val="253388672"/>
        <c:axId val="253390208"/>
      </c:lineChart>
      <c:catAx>
        <c:axId val="253388672"/>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a:pPr>
            <a:endParaRPr lang="en-US"/>
          </a:p>
        </c:txPr>
        <c:crossAx val="253390208"/>
        <c:crosses val="autoZero"/>
        <c:auto val="1"/>
        <c:lblAlgn val="ctr"/>
        <c:lblOffset val="100"/>
        <c:tickLblSkip val="5"/>
        <c:tickMarkSkip val="1"/>
        <c:noMultiLvlLbl val="0"/>
      </c:catAx>
      <c:valAx>
        <c:axId val="253390208"/>
        <c:scaling>
          <c:logBase val="10"/>
          <c:orientation val="minMax"/>
        </c:scaling>
        <c:delete val="0"/>
        <c:axPos val="l"/>
        <c:numFmt formatCode="&quot;$&quot;#,##0" sourceLinked="0"/>
        <c:majorTickMark val="out"/>
        <c:minorTickMark val="none"/>
        <c:tickLblPos val="nextTo"/>
        <c:spPr>
          <a:ln w="3175">
            <a:solidFill>
              <a:srgbClr val="000000"/>
            </a:solidFill>
            <a:prstDash val="solid"/>
          </a:ln>
        </c:spPr>
        <c:txPr>
          <a:bodyPr rot="0" vert="horz"/>
          <a:lstStyle/>
          <a:p>
            <a:pPr>
              <a:defRPr/>
            </a:pPr>
            <a:endParaRPr lang="en-US"/>
          </a:p>
        </c:txPr>
        <c:crossAx val="253388672"/>
        <c:crosses val="autoZero"/>
        <c:crossBetween val="midCat"/>
      </c:valAx>
      <c:spPr>
        <a:noFill/>
        <a:ln w="25400">
          <a:noFill/>
        </a:ln>
      </c:spPr>
    </c:plotArea>
    <c:legend>
      <c:legendPos val="b"/>
      <c:layout>
        <c:manualLayout>
          <c:xMode val="edge"/>
          <c:yMode val="edge"/>
          <c:x val="0.17017196003153262"/>
          <c:y val="0.15057075785656554"/>
          <c:w val="0.41001118476920251"/>
          <c:h val="0.32072658340929144"/>
        </c:manualLayout>
      </c:layout>
      <c:overlay val="0"/>
      <c:spPr>
        <a:noFill/>
        <a:ln w="3175">
          <a:noFill/>
          <a:prstDash val="solid"/>
        </a:ln>
      </c:spPr>
    </c:legend>
    <c:plotVisOnly val="1"/>
    <c:dispBlanksAs val="gap"/>
    <c:showDLblsOverMax val="0"/>
  </c:chart>
  <c:spPr>
    <a:solidFill>
      <a:srgbClr val="FFFFFF"/>
    </a:solidFill>
    <a:ln w="3175">
      <a:noFill/>
      <a:prstDash val="solid"/>
    </a:ln>
  </c:spPr>
  <c:txPr>
    <a:bodyPr/>
    <a:lstStyle/>
    <a:p>
      <a:pPr>
        <a:defRPr sz="2000" b="0" i="0" u="none" strike="noStrike" baseline="0">
          <a:solidFill>
            <a:srgbClr val="000000"/>
          </a:solidFill>
          <a:latin typeface="+mn-lt"/>
          <a:ea typeface="Times New Roman"/>
          <a:cs typeface="Times New Roman"/>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'Returns (4)'!$O$99</c:f>
              <c:strCache>
                <c:ptCount val="1"/>
                <c:pt idx="0">
                  <c:v>Avg</c:v>
                </c:pt>
              </c:strCache>
            </c:strRef>
          </c:tx>
          <c:spPr>
            <a:ln w="28575" cap="rnd">
              <a:noFill/>
              <a:round/>
            </a:ln>
            <a:effectLst/>
          </c:spPr>
          <c:marker>
            <c:symbol val="circle"/>
            <c:size val="12"/>
            <c:spPr>
              <a:solidFill>
                <a:srgbClr val="FF0000"/>
              </a:solidFill>
              <a:ln w="9525">
                <a:noFill/>
              </a:ln>
              <a:effectLst/>
            </c:spPr>
          </c:marker>
          <c:xVal>
            <c:numRef>
              <c:f>'Returns (4)'!$P$98:$S$98</c:f>
              <c:numCache>
                <c:formatCode>0%</c:formatCode>
                <c:ptCount val="4"/>
                <c:pt idx="0">
                  <c:v>0.19488021723500454</c:v>
                </c:pt>
                <c:pt idx="1">
                  <c:v>3.034858709414626E-2</c:v>
                </c:pt>
                <c:pt idx="2">
                  <c:v>7.6566662279575703E-2</c:v>
                </c:pt>
                <c:pt idx="3">
                  <c:v>7.5240722510251365E-2</c:v>
                </c:pt>
              </c:numCache>
            </c:numRef>
          </c:xVal>
          <c:yVal>
            <c:numRef>
              <c:f>'Returns (4)'!$P$99:$S$99</c:f>
              <c:numCache>
                <c:formatCode>0%</c:formatCode>
                <c:ptCount val="4"/>
                <c:pt idx="0">
                  <c:v>0.11641421697528424</c:v>
                </c:pt>
                <c:pt idx="1">
                  <c:v>3.3614605734767031E-2</c:v>
                </c:pt>
                <c:pt idx="2">
                  <c:v>5.2128747076616674E-2</c:v>
                </c:pt>
                <c:pt idx="3">
                  <c:v>7.25328538772715E-2</c:v>
                </c:pt>
              </c:numCache>
            </c:numRef>
          </c:yVal>
          <c:smooth val="0"/>
          <c:extLst>
            <c:ext xmlns:c16="http://schemas.microsoft.com/office/drawing/2014/chart" uri="{C3380CC4-5D6E-409C-BE32-E72D297353CC}">
              <c16:uniqueId val="{00000000-AA3D-4DF3-97A6-8A40002E85D3}"/>
            </c:ext>
          </c:extLst>
        </c:ser>
        <c:dLbls>
          <c:showLegendKey val="0"/>
          <c:showVal val="0"/>
          <c:showCatName val="0"/>
          <c:showSerName val="0"/>
          <c:showPercent val="0"/>
          <c:showBubbleSize val="0"/>
        </c:dLbls>
        <c:axId val="651789408"/>
        <c:axId val="651785664"/>
      </c:scatterChart>
      <c:valAx>
        <c:axId val="651789408"/>
        <c:scaling>
          <c:orientation val="minMax"/>
          <c:max val="0.2"/>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Standard deviation of returns</a:t>
                </a:r>
              </a:p>
            </c:rich>
          </c:tx>
          <c:overlay val="0"/>
          <c:spPr>
            <a:noFill/>
            <a:ln>
              <a:noFill/>
            </a:ln>
            <a:effectLst/>
          </c:spPr>
          <c:txPr>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651785664"/>
        <c:crosses val="autoZero"/>
        <c:crossBetween val="midCat"/>
      </c:valAx>
      <c:valAx>
        <c:axId val="651785664"/>
        <c:scaling>
          <c:orientation val="minMax"/>
          <c:max val="0.120000000000000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Average return</a:t>
                </a:r>
              </a:p>
            </c:rich>
          </c:tx>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6517894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2"/>
          <c:order val="0"/>
          <c:tx>
            <c:strRef>
              <c:f>'Portfolio (2)'!$F$30</c:f>
              <c:strCache>
                <c:ptCount val="1"/>
                <c:pt idx="0">
                  <c:v>Exp return</c:v>
                </c:pt>
              </c:strCache>
            </c:strRef>
          </c:tx>
          <c:spPr>
            <a:ln w="19050" cap="rnd">
              <a:solidFill>
                <a:schemeClr val="accent3"/>
              </a:solidFill>
              <a:round/>
            </a:ln>
            <a:effectLst/>
          </c:spPr>
          <c:marker>
            <c:symbol val="circle"/>
            <c:size val="12"/>
            <c:spPr>
              <a:solidFill>
                <a:srgbClr val="00B050"/>
              </a:solidFill>
              <a:ln w="9525">
                <a:noFill/>
              </a:ln>
              <a:effectLst/>
            </c:spPr>
          </c:marker>
          <c:dPt>
            <c:idx val="22"/>
            <c:marker>
              <c:symbol val="x"/>
              <c:size val="12"/>
              <c:spPr>
                <a:noFill/>
                <a:ln w="9525">
                  <a:solidFill>
                    <a:srgbClr val="FF0000"/>
                  </a:solidFill>
                </a:ln>
                <a:effectLst/>
              </c:spPr>
            </c:marker>
            <c:bubble3D val="0"/>
            <c:extLst>
              <c:ext xmlns:c16="http://schemas.microsoft.com/office/drawing/2014/chart" uri="{C3380CC4-5D6E-409C-BE32-E72D297353CC}">
                <c16:uniqueId val="{00000000-DD84-134F-BF32-2F7E6B0F6201}"/>
              </c:ext>
            </c:extLst>
          </c:dPt>
          <c:xVal>
            <c:numRef>
              <c:f>'Portfolio (2)'!$G$29:$AC$29</c:f>
              <c:numCache>
                <c:formatCode>General</c:formatCode>
                <c:ptCount val="23"/>
                <c:pt idx="0" formatCode="0%">
                  <c:v>0.4</c:v>
                </c:pt>
                <c:pt idx="10" formatCode="0%">
                  <c:v>0.26457513110645908</c:v>
                </c:pt>
                <c:pt idx="20" formatCode="0%">
                  <c:v>0.2</c:v>
                </c:pt>
                <c:pt idx="22" formatCode="0%">
                  <c:v>0.30000000000000004</c:v>
                </c:pt>
              </c:numCache>
            </c:numRef>
          </c:xVal>
          <c:yVal>
            <c:numRef>
              <c:f>'Portfolio (2)'!$G$30:$AC$30</c:f>
              <c:numCache>
                <c:formatCode>General</c:formatCode>
                <c:ptCount val="23"/>
                <c:pt idx="0" formatCode="0.0%">
                  <c:v>0.08</c:v>
                </c:pt>
                <c:pt idx="10" formatCode="0.0%">
                  <c:v>0.06</c:v>
                </c:pt>
                <c:pt idx="20" formatCode="0.0%">
                  <c:v>0.04</c:v>
                </c:pt>
                <c:pt idx="22" formatCode="0%">
                  <c:v>0.06</c:v>
                </c:pt>
              </c:numCache>
            </c:numRef>
          </c:yVal>
          <c:smooth val="1"/>
          <c:extLst>
            <c:ext xmlns:c16="http://schemas.microsoft.com/office/drawing/2014/chart" uri="{C3380CC4-5D6E-409C-BE32-E72D297353CC}">
              <c16:uniqueId val="{00000001-DD84-134F-BF32-2F7E6B0F6201}"/>
            </c:ext>
          </c:extLst>
        </c:ser>
        <c:ser>
          <c:idx val="4"/>
          <c:order val="1"/>
          <c:tx>
            <c:strRef>
              <c:f>'Portfolio (2)'!$A$10</c:f>
              <c:strCache>
                <c:ptCount val="1"/>
                <c:pt idx="0">
                  <c:v>Exp return</c:v>
                </c:pt>
              </c:strCache>
            </c:strRef>
          </c:tx>
          <c:spPr>
            <a:ln w="19050" cap="rnd">
              <a:noFill/>
              <a:round/>
            </a:ln>
            <a:effectLst/>
          </c:spPr>
          <c:marker>
            <c:symbol val="circle"/>
            <c:size val="12"/>
            <c:spPr>
              <a:noFill/>
              <a:ln w="9525">
                <a:solidFill>
                  <a:schemeClr val="tx1"/>
                </a:solidFill>
              </a:ln>
              <a:effectLst/>
            </c:spPr>
          </c:marker>
          <c:xVal>
            <c:numRef>
              <c:f>'Portfolio (2)'!$B$9:$C$9</c:f>
              <c:numCache>
                <c:formatCode>0%</c:formatCode>
                <c:ptCount val="2"/>
                <c:pt idx="0">
                  <c:v>0.2</c:v>
                </c:pt>
                <c:pt idx="1">
                  <c:v>0.4</c:v>
                </c:pt>
              </c:numCache>
            </c:numRef>
          </c:xVal>
          <c:yVal>
            <c:numRef>
              <c:f>'Portfolio (2)'!$B$10:$C$10</c:f>
              <c:numCache>
                <c:formatCode>0%</c:formatCode>
                <c:ptCount val="2"/>
                <c:pt idx="0">
                  <c:v>0.04</c:v>
                </c:pt>
                <c:pt idx="1">
                  <c:v>0.08</c:v>
                </c:pt>
              </c:numCache>
            </c:numRef>
          </c:yVal>
          <c:smooth val="1"/>
          <c:extLst>
            <c:ext xmlns:c16="http://schemas.microsoft.com/office/drawing/2014/chart" uri="{C3380CC4-5D6E-409C-BE32-E72D297353CC}">
              <c16:uniqueId val="{00000002-DD84-134F-BF32-2F7E6B0F6201}"/>
            </c:ext>
          </c:extLst>
        </c:ser>
        <c:dLbls>
          <c:showLegendKey val="0"/>
          <c:showVal val="0"/>
          <c:showCatName val="0"/>
          <c:showSerName val="0"/>
          <c:showPercent val="0"/>
          <c:showBubbleSize val="0"/>
        </c:dLbls>
        <c:axId val="857838559"/>
        <c:axId val="857839391"/>
      </c:scatterChart>
      <c:valAx>
        <c:axId val="85783855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Standard deviation</a:t>
                </a:r>
              </a:p>
            </c:rich>
          </c:tx>
          <c:overlay val="0"/>
          <c:spPr>
            <a:noFill/>
            <a:ln>
              <a:noFill/>
            </a:ln>
            <a:effectLst/>
          </c:spPr>
          <c:txPr>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857839391"/>
        <c:crosses val="autoZero"/>
        <c:crossBetween val="midCat"/>
      </c:valAx>
      <c:valAx>
        <c:axId val="857839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Expected return</a:t>
                </a:r>
              </a:p>
            </c:rich>
          </c:tx>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857838559"/>
        <c:crosses val="autoZero"/>
        <c:crossBetween val="midCat"/>
        <c:majorUnit val="2.0000000000000004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2"/>
          <c:order val="0"/>
          <c:tx>
            <c:strRef>
              <c:f>'Portfolio (2)'!$F$20</c:f>
              <c:strCache>
                <c:ptCount val="1"/>
                <c:pt idx="0">
                  <c:v>Exp return</c:v>
                </c:pt>
              </c:strCache>
            </c:strRef>
          </c:tx>
          <c:spPr>
            <a:ln w="19050" cap="rnd">
              <a:noFill/>
              <a:round/>
            </a:ln>
            <a:effectLst/>
          </c:spPr>
          <c:marker>
            <c:symbol val="circle"/>
            <c:size val="12"/>
            <c:spPr>
              <a:solidFill>
                <a:srgbClr val="00B050"/>
              </a:solidFill>
              <a:ln w="9525">
                <a:noFill/>
              </a:ln>
              <a:effectLst/>
            </c:spPr>
          </c:marker>
          <c:xVal>
            <c:numRef>
              <c:f>'Portfolio (2)'!$G$19:$AA$19</c:f>
              <c:numCache>
                <c:formatCode>0%</c:formatCode>
                <c:ptCount val="21"/>
                <c:pt idx="0">
                  <c:v>0.4</c:v>
                </c:pt>
                <c:pt idx="1">
                  <c:v>0.38509739027939416</c:v>
                </c:pt>
                <c:pt idx="2">
                  <c:v>0.37040518354904273</c:v>
                </c:pt>
                <c:pt idx="3">
                  <c:v>0.35594943461115375</c:v>
                </c:pt>
                <c:pt idx="4">
                  <c:v>0.34176014981270131</c:v>
                </c:pt>
                <c:pt idx="5">
                  <c:v>0.32787192621510008</c:v>
                </c:pt>
                <c:pt idx="6">
                  <c:v>0.31432467291003424</c:v>
                </c:pt>
                <c:pt idx="7">
                  <c:v>0.30116440692751195</c:v>
                </c:pt>
                <c:pt idx="8">
                  <c:v>0.28844410203711918</c:v>
                </c:pt>
                <c:pt idx="9">
                  <c:v>0.27622454633866272</c:v>
                </c:pt>
                <c:pt idx="10">
                  <c:v>0.26457513110645908</c:v>
                </c:pt>
                <c:pt idx="11">
                  <c:v>0.25357444666211937</c:v>
                </c:pt>
                <c:pt idx="12">
                  <c:v>0.24331050121192879</c:v>
                </c:pt>
                <c:pt idx="13">
                  <c:v>0.23388031127052999</c:v>
                </c:pt>
                <c:pt idx="14">
                  <c:v>0.22538855339169289</c:v>
                </c:pt>
                <c:pt idx="15">
                  <c:v>0.21794494717703372</c:v>
                </c:pt>
                <c:pt idx="16">
                  <c:v>0.21166010488516726</c:v>
                </c:pt>
                <c:pt idx="17">
                  <c:v>0.20663978319771825</c:v>
                </c:pt>
                <c:pt idx="18">
                  <c:v>0.20297783130184438</c:v>
                </c:pt>
                <c:pt idx="19">
                  <c:v>0.20074859899884734</c:v>
                </c:pt>
                <c:pt idx="20">
                  <c:v>0.2</c:v>
                </c:pt>
              </c:numCache>
            </c:numRef>
          </c:xVal>
          <c:yVal>
            <c:numRef>
              <c:f>'Portfolio (2)'!$G$20:$AA$20</c:f>
              <c:numCache>
                <c:formatCode>0.0%</c:formatCode>
                <c:ptCount val="21"/>
                <c:pt idx="0">
                  <c:v>0.08</c:v>
                </c:pt>
                <c:pt idx="1">
                  <c:v>7.8E-2</c:v>
                </c:pt>
                <c:pt idx="2">
                  <c:v>7.6000000000000012E-2</c:v>
                </c:pt>
                <c:pt idx="3">
                  <c:v>7.400000000000001E-2</c:v>
                </c:pt>
                <c:pt idx="4">
                  <c:v>7.2000000000000008E-2</c:v>
                </c:pt>
                <c:pt idx="5">
                  <c:v>6.9999999999999993E-2</c:v>
                </c:pt>
                <c:pt idx="6">
                  <c:v>6.7999999999999991E-2</c:v>
                </c:pt>
                <c:pt idx="7">
                  <c:v>6.5999999999999989E-2</c:v>
                </c:pt>
                <c:pt idx="8">
                  <c:v>6.4000000000000001E-2</c:v>
                </c:pt>
                <c:pt idx="9">
                  <c:v>6.2000000000000006E-2</c:v>
                </c:pt>
                <c:pt idx="10">
                  <c:v>0.06</c:v>
                </c:pt>
                <c:pt idx="11">
                  <c:v>5.7999999999999996E-2</c:v>
                </c:pt>
                <c:pt idx="12">
                  <c:v>5.5999999999999994E-2</c:v>
                </c:pt>
                <c:pt idx="13">
                  <c:v>5.3999999999999999E-2</c:v>
                </c:pt>
                <c:pt idx="14">
                  <c:v>5.1999999999999998E-2</c:v>
                </c:pt>
                <c:pt idx="15">
                  <c:v>0.05</c:v>
                </c:pt>
                <c:pt idx="16">
                  <c:v>4.8000000000000001E-2</c:v>
                </c:pt>
                <c:pt idx="17">
                  <c:v>4.5999999999999999E-2</c:v>
                </c:pt>
                <c:pt idx="18">
                  <c:v>4.4000000000000004E-2</c:v>
                </c:pt>
                <c:pt idx="19">
                  <c:v>4.2000000000000003E-2</c:v>
                </c:pt>
                <c:pt idx="20">
                  <c:v>0.04</c:v>
                </c:pt>
              </c:numCache>
            </c:numRef>
          </c:yVal>
          <c:smooth val="1"/>
          <c:extLst>
            <c:ext xmlns:c16="http://schemas.microsoft.com/office/drawing/2014/chart" uri="{C3380CC4-5D6E-409C-BE32-E72D297353CC}">
              <c16:uniqueId val="{00000000-6FD5-4756-A399-AEC2C185A370}"/>
            </c:ext>
          </c:extLst>
        </c:ser>
        <c:ser>
          <c:idx val="4"/>
          <c:order val="1"/>
          <c:tx>
            <c:strRef>
              <c:f>'Portfolio (2)'!$A$10</c:f>
              <c:strCache>
                <c:ptCount val="1"/>
                <c:pt idx="0">
                  <c:v>Exp return</c:v>
                </c:pt>
              </c:strCache>
            </c:strRef>
          </c:tx>
          <c:spPr>
            <a:ln w="19050" cap="rnd">
              <a:noFill/>
              <a:round/>
            </a:ln>
            <a:effectLst/>
          </c:spPr>
          <c:marker>
            <c:symbol val="circle"/>
            <c:size val="12"/>
            <c:spPr>
              <a:noFill/>
              <a:ln w="9525">
                <a:solidFill>
                  <a:schemeClr val="tx1"/>
                </a:solidFill>
              </a:ln>
              <a:effectLst/>
            </c:spPr>
          </c:marker>
          <c:xVal>
            <c:numRef>
              <c:f>'Portfolio (2)'!$B$9:$C$9</c:f>
              <c:numCache>
                <c:formatCode>0%</c:formatCode>
                <c:ptCount val="2"/>
                <c:pt idx="0">
                  <c:v>0.2</c:v>
                </c:pt>
                <c:pt idx="1">
                  <c:v>0.4</c:v>
                </c:pt>
              </c:numCache>
            </c:numRef>
          </c:xVal>
          <c:yVal>
            <c:numRef>
              <c:f>'Portfolio (2)'!$B$10:$C$10</c:f>
              <c:numCache>
                <c:formatCode>0%</c:formatCode>
                <c:ptCount val="2"/>
                <c:pt idx="0">
                  <c:v>0.04</c:v>
                </c:pt>
                <c:pt idx="1">
                  <c:v>0.08</c:v>
                </c:pt>
              </c:numCache>
            </c:numRef>
          </c:yVal>
          <c:smooth val="1"/>
          <c:extLst>
            <c:ext xmlns:c16="http://schemas.microsoft.com/office/drawing/2014/chart" uri="{C3380CC4-5D6E-409C-BE32-E72D297353CC}">
              <c16:uniqueId val="{00000001-6FD5-4756-A399-AEC2C185A370}"/>
            </c:ext>
          </c:extLst>
        </c:ser>
        <c:dLbls>
          <c:showLegendKey val="0"/>
          <c:showVal val="0"/>
          <c:showCatName val="0"/>
          <c:showSerName val="0"/>
          <c:showPercent val="0"/>
          <c:showBubbleSize val="0"/>
        </c:dLbls>
        <c:axId val="857838559"/>
        <c:axId val="857839391"/>
      </c:scatterChart>
      <c:valAx>
        <c:axId val="85783855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Standard deviation</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857839391"/>
        <c:crosses val="autoZero"/>
        <c:crossBetween val="midCat"/>
      </c:valAx>
      <c:valAx>
        <c:axId val="857839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Expected return</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857838559"/>
        <c:crosses val="autoZero"/>
        <c:crossBetween val="midCat"/>
        <c:majorUnit val="2.0000000000000004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chemeClr val="tx1"/>
          </a:solidFill>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'Portfolio (2)'!$F$10</c:f>
              <c:strCache>
                <c:ptCount val="1"/>
                <c:pt idx="0">
                  <c:v>Exp return</c:v>
                </c:pt>
              </c:strCache>
            </c:strRef>
          </c:tx>
          <c:spPr>
            <a:ln w="19050" cap="rnd">
              <a:solidFill>
                <a:schemeClr val="accent1"/>
              </a:solidFill>
              <a:round/>
            </a:ln>
            <a:effectLst/>
          </c:spPr>
          <c:marker>
            <c:symbol val="none"/>
          </c:marker>
          <c:xVal>
            <c:numRef>
              <c:f>'Portfolio (2)'!$G$9:$AA$9</c:f>
              <c:numCache>
                <c:formatCode>0%</c:formatCode>
                <c:ptCount val="21"/>
                <c:pt idx="0">
                  <c:v>0.4</c:v>
                </c:pt>
                <c:pt idx="1">
                  <c:v>0.37509998667022104</c:v>
                </c:pt>
                <c:pt idx="2">
                  <c:v>0.35042830935870467</c:v>
                </c:pt>
                <c:pt idx="3">
                  <c:v>0.32603680773802213</c:v>
                </c:pt>
                <c:pt idx="4">
                  <c:v>0.30199337741083004</c:v>
                </c:pt>
                <c:pt idx="5">
                  <c:v>0.27838821814150116</c:v>
                </c:pt>
                <c:pt idx="6">
                  <c:v>0.25534290669607412</c:v>
                </c:pt>
                <c:pt idx="7">
                  <c:v>0.23302360395462085</c:v>
                </c:pt>
                <c:pt idx="8">
                  <c:v>0.21166010488516726</c:v>
                </c:pt>
                <c:pt idx="9">
                  <c:v>0.19157244060668022</c:v>
                </c:pt>
                <c:pt idx="10">
                  <c:v>0.17320508075688776</c:v>
                </c:pt>
                <c:pt idx="11">
                  <c:v>0.15716233645501712</c:v>
                </c:pt>
                <c:pt idx="12">
                  <c:v>0.14422205101855953</c:v>
                </c:pt>
                <c:pt idx="13">
                  <c:v>0.13527749258468685</c:v>
                </c:pt>
                <c:pt idx="14">
                  <c:v>0.13114877048604004</c:v>
                </c:pt>
                <c:pt idx="15">
                  <c:v>0.13228756555322954</c:v>
                </c:pt>
                <c:pt idx="16">
                  <c:v>0.13856406460551021</c:v>
                </c:pt>
                <c:pt idx="17">
                  <c:v>0.14933184523068083</c:v>
                </c:pt>
                <c:pt idx="18">
                  <c:v>0.16370705543744901</c:v>
                </c:pt>
                <c:pt idx="19">
                  <c:v>0.18083141320025126</c:v>
                </c:pt>
                <c:pt idx="20">
                  <c:v>0.2</c:v>
                </c:pt>
              </c:numCache>
            </c:numRef>
          </c:xVal>
          <c:yVal>
            <c:numRef>
              <c:f>'Portfolio (2)'!$G$10:$AA$10</c:f>
              <c:numCache>
                <c:formatCode>0.0%</c:formatCode>
                <c:ptCount val="21"/>
                <c:pt idx="0">
                  <c:v>0.08</c:v>
                </c:pt>
                <c:pt idx="1">
                  <c:v>7.8E-2</c:v>
                </c:pt>
                <c:pt idx="2">
                  <c:v>7.6000000000000012E-2</c:v>
                </c:pt>
                <c:pt idx="3">
                  <c:v>7.400000000000001E-2</c:v>
                </c:pt>
                <c:pt idx="4">
                  <c:v>7.2000000000000008E-2</c:v>
                </c:pt>
                <c:pt idx="5">
                  <c:v>6.9999999999999993E-2</c:v>
                </c:pt>
                <c:pt idx="6">
                  <c:v>6.7999999999999991E-2</c:v>
                </c:pt>
                <c:pt idx="7">
                  <c:v>6.5999999999999989E-2</c:v>
                </c:pt>
                <c:pt idx="8">
                  <c:v>6.4000000000000001E-2</c:v>
                </c:pt>
                <c:pt idx="9">
                  <c:v>6.2000000000000006E-2</c:v>
                </c:pt>
                <c:pt idx="10">
                  <c:v>0.06</c:v>
                </c:pt>
                <c:pt idx="11">
                  <c:v>5.7999999999999996E-2</c:v>
                </c:pt>
                <c:pt idx="12">
                  <c:v>5.5999999999999994E-2</c:v>
                </c:pt>
                <c:pt idx="13">
                  <c:v>5.3999999999999999E-2</c:v>
                </c:pt>
                <c:pt idx="14">
                  <c:v>5.1999999999999998E-2</c:v>
                </c:pt>
                <c:pt idx="15">
                  <c:v>0.05</c:v>
                </c:pt>
                <c:pt idx="16">
                  <c:v>4.8000000000000001E-2</c:v>
                </c:pt>
                <c:pt idx="17">
                  <c:v>4.5999999999999999E-2</c:v>
                </c:pt>
                <c:pt idx="18">
                  <c:v>4.4000000000000004E-2</c:v>
                </c:pt>
                <c:pt idx="19">
                  <c:v>4.2000000000000003E-2</c:v>
                </c:pt>
                <c:pt idx="20">
                  <c:v>0.04</c:v>
                </c:pt>
              </c:numCache>
            </c:numRef>
          </c:yVal>
          <c:smooth val="1"/>
          <c:extLst>
            <c:ext xmlns:c16="http://schemas.microsoft.com/office/drawing/2014/chart" uri="{C3380CC4-5D6E-409C-BE32-E72D297353CC}">
              <c16:uniqueId val="{00000000-6B9B-4AC3-93A6-6A9A1482944E}"/>
            </c:ext>
          </c:extLst>
        </c:ser>
        <c:ser>
          <c:idx val="1"/>
          <c:order val="1"/>
          <c:tx>
            <c:strRef>
              <c:f>'Portfolio (2)'!$F$15</c:f>
              <c:strCache>
                <c:ptCount val="1"/>
                <c:pt idx="0">
                  <c:v>Exp return</c:v>
                </c:pt>
              </c:strCache>
            </c:strRef>
          </c:tx>
          <c:spPr>
            <a:ln w="19050" cap="rnd">
              <a:solidFill>
                <a:schemeClr val="accent2"/>
              </a:solidFill>
              <a:round/>
            </a:ln>
            <a:effectLst/>
          </c:spPr>
          <c:marker>
            <c:symbol val="none"/>
          </c:marker>
          <c:xVal>
            <c:numRef>
              <c:f>'Portfolio (2)'!$G$14:$AA$14</c:f>
              <c:numCache>
                <c:formatCode>0%</c:formatCode>
                <c:ptCount val="21"/>
                <c:pt idx="0">
                  <c:v>0.4</c:v>
                </c:pt>
                <c:pt idx="1">
                  <c:v>0.38013155617496425</c:v>
                </c:pt>
                <c:pt idx="2">
                  <c:v>0.36055512754639896</c:v>
                </c:pt>
                <c:pt idx="3">
                  <c:v>0.34132096331752027</c:v>
                </c:pt>
                <c:pt idx="4">
                  <c:v>0.32249030993194205</c:v>
                </c:pt>
                <c:pt idx="5">
                  <c:v>0.30413812651491101</c:v>
                </c:pt>
                <c:pt idx="6">
                  <c:v>0.28635642126552707</c:v>
                </c:pt>
                <c:pt idx="7">
                  <c:v>0.26925824035672519</c:v>
                </c:pt>
                <c:pt idx="8">
                  <c:v>0.25298221281347039</c:v>
                </c:pt>
                <c:pt idx="9">
                  <c:v>0.23769728648009431</c:v>
                </c:pt>
                <c:pt idx="10">
                  <c:v>0.22360679774997899</c:v>
                </c:pt>
                <c:pt idx="11">
                  <c:v>0.21095023109728989</c:v>
                </c:pt>
                <c:pt idx="12">
                  <c:v>0.19999999999999998</c:v>
                </c:pt>
                <c:pt idx="13">
                  <c:v>0.19104973174542803</c:v>
                </c:pt>
                <c:pt idx="14">
                  <c:v>0.18439088914585774</c:v>
                </c:pt>
                <c:pt idx="15">
                  <c:v>0.18027756377319948</c:v>
                </c:pt>
                <c:pt idx="16">
                  <c:v>0.1788854381999832</c:v>
                </c:pt>
                <c:pt idx="17">
                  <c:v>0.18027756377319948</c:v>
                </c:pt>
                <c:pt idx="18">
                  <c:v>0.18439088914585774</c:v>
                </c:pt>
                <c:pt idx="19">
                  <c:v>0.19104973174542803</c:v>
                </c:pt>
                <c:pt idx="20">
                  <c:v>0.2</c:v>
                </c:pt>
              </c:numCache>
            </c:numRef>
          </c:xVal>
          <c:yVal>
            <c:numRef>
              <c:f>'Portfolio (2)'!$G$15:$AA$15</c:f>
              <c:numCache>
                <c:formatCode>0.0%</c:formatCode>
                <c:ptCount val="21"/>
                <c:pt idx="0">
                  <c:v>0.08</c:v>
                </c:pt>
                <c:pt idx="1">
                  <c:v>7.8E-2</c:v>
                </c:pt>
                <c:pt idx="2">
                  <c:v>7.6000000000000012E-2</c:v>
                </c:pt>
                <c:pt idx="3">
                  <c:v>7.400000000000001E-2</c:v>
                </c:pt>
                <c:pt idx="4">
                  <c:v>7.2000000000000008E-2</c:v>
                </c:pt>
                <c:pt idx="5">
                  <c:v>6.9999999999999993E-2</c:v>
                </c:pt>
                <c:pt idx="6">
                  <c:v>6.7999999999999991E-2</c:v>
                </c:pt>
                <c:pt idx="7">
                  <c:v>6.5999999999999989E-2</c:v>
                </c:pt>
                <c:pt idx="8">
                  <c:v>6.4000000000000001E-2</c:v>
                </c:pt>
                <c:pt idx="9">
                  <c:v>6.2000000000000006E-2</c:v>
                </c:pt>
                <c:pt idx="10">
                  <c:v>0.06</c:v>
                </c:pt>
                <c:pt idx="11">
                  <c:v>5.7999999999999996E-2</c:v>
                </c:pt>
                <c:pt idx="12">
                  <c:v>5.5999999999999994E-2</c:v>
                </c:pt>
                <c:pt idx="13">
                  <c:v>5.3999999999999999E-2</c:v>
                </c:pt>
                <c:pt idx="14">
                  <c:v>5.1999999999999998E-2</c:v>
                </c:pt>
                <c:pt idx="15">
                  <c:v>0.05</c:v>
                </c:pt>
                <c:pt idx="16">
                  <c:v>4.8000000000000001E-2</c:v>
                </c:pt>
                <c:pt idx="17">
                  <c:v>4.5999999999999999E-2</c:v>
                </c:pt>
                <c:pt idx="18">
                  <c:v>4.4000000000000004E-2</c:v>
                </c:pt>
                <c:pt idx="19">
                  <c:v>4.2000000000000003E-2</c:v>
                </c:pt>
                <c:pt idx="20">
                  <c:v>0.04</c:v>
                </c:pt>
              </c:numCache>
            </c:numRef>
          </c:yVal>
          <c:smooth val="1"/>
          <c:extLst>
            <c:ext xmlns:c16="http://schemas.microsoft.com/office/drawing/2014/chart" uri="{C3380CC4-5D6E-409C-BE32-E72D297353CC}">
              <c16:uniqueId val="{00000001-6B9B-4AC3-93A6-6A9A1482944E}"/>
            </c:ext>
          </c:extLst>
        </c:ser>
        <c:ser>
          <c:idx val="2"/>
          <c:order val="2"/>
          <c:tx>
            <c:strRef>
              <c:f>'Portfolio (2)'!$F$20</c:f>
              <c:strCache>
                <c:ptCount val="1"/>
                <c:pt idx="0">
                  <c:v>Exp return</c:v>
                </c:pt>
              </c:strCache>
            </c:strRef>
          </c:tx>
          <c:spPr>
            <a:ln w="19050" cap="rnd">
              <a:solidFill>
                <a:srgbClr val="00B050"/>
              </a:solidFill>
              <a:round/>
            </a:ln>
            <a:effectLst/>
          </c:spPr>
          <c:marker>
            <c:symbol val="none"/>
          </c:marker>
          <c:xVal>
            <c:numRef>
              <c:f>'Portfolio (2)'!$G$19:$AA$19</c:f>
              <c:numCache>
                <c:formatCode>0%</c:formatCode>
                <c:ptCount val="21"/>
                <c:pt idx="0">
                  <c:v>0.4</c:v>
                </c:pt>
                <c:pt idx="1">
                  <c:v>0.38509739027939416</c:v>
                </c:pt>
                <c:pt idx="2">
                  <c:v>0.37040518354904273</c:v>
                </c:pt>
                <c:pt idx="3">
                  <c:v>0.35594943461115375</c:v>
                </c:pt>
                <c:pt idx="4">
                  <c:v>0.34176014981270131</c:v>
                </c:pt>
                <c:pt idx="5">
                  <c:v>0.32787192621510008</c:v>
                </c:pt>
                <c:pt idx="6">
                  <c:v>0.31432467291003424</c:v>
                </c:pt>
                <c:pt idx="7">
                  <c:v>0.30116440692751195</c:v>
                </c:pt>
                <c:pt idx="8">
                  <c:v>0.28844410203711918</c:v>
                </c:pt>
                <c:pt idx="9">
                  <c:v>0.27622454633866272</c:v>
                </c:pt>
                <c:pt idx="10">
                  <c:v>0.26457513110645908</c:v>
                </c:pt>
                <c:pt idx="11">
                  <c:v>0.25357444666211937</c:v>
                </c:pt>
                <c:pt idx="12">
                  <c:v>0.24331050121192879</c:v>
                </c:pt>
                <c:pt idx="13">
                  <c:v>0.23388031127052999</c:v>
                </c:pt>
                <c:pt idx="14">
                  <c:v>0.22538855339169289</c:v>
                </c:pt>
                <c:pt idx="15">
                  <c:v>0.21794494717703372</c:v>
                </c:pt>
                <c:pt idx="16">
                  <c:v>0.21166010488516726</c:v>
                </c:pt>
                <c:pt idx="17">
                  <c:v>0.20663978319771825</c:v>
                </c:pt>
                <c:pt idx="18">
                  <c:v>0.20297783130184438</c:v>
                </c:pt>
                <c:pt idx="19">
                  <c:v>0.20074859899884734</c:v>
                </c:pt>
                <c:pt idx="20">
                  <c:v>0.2</c:v>
                </c:pt>
              </c:numCache>
            </c:numRef>
          </c:xVal>
          <c:yVal>
            <c:numRef>
              <c:f>'Portfolio (2)'!$G$20:$AA$20</c:f>
              <c:numCache>
                <c:formatCode>0.0%</c:formatCode>
                <c:ptCount val="21"/>
                <c:pt idx="0">
                  <c:v>0.08</c:v>
                </c:pt>
                <c:pt idx="1">
                  <c:v>7.8E-2</c:v>
                </c:pt>
                <c:pt idx="2">
                  <c:v>7.6000000000000012E-2</c:v>
                </c:pt>
                <c:pt idx="3">
                  <c:v>7.400000000000001E-2</c:v>
                </c:pt>
                <c:pt idx="4">
                  <c:v>7.2000000000000008E-2</c:v>
                </c:pt>
                <c:pt idx="5">
                  <c:v>6.9999999999999993E-2</c:v>
                </c:pt>
                <c:pt idx="6">
                  <c:v>6.7999999999999991E-2</c:v>
                </c:pt>
                <c:pt idx="7">
                  <c:v>6.5999999999999989E-2</c:v>
                </c:pt>
                <c:pt idx="8">
                  <c:v>6.4000000000000001E-2</c:v>
                </c:pt>
                <c:pt idx="9">
                  <c:v>6.2000000000000006E-2</c:v>
                </c:pt>
                <c:pt idx="10">
                  <c:v>0.06</c:v>
                </c:pt>
                <c:pt idx="11">
                  <c:v>5.7999999999999996E-2</c:v>
                </c:pt>
                <c:pt idx="12">
                  <c:v>5.5999999999999994E-2</c:v>
                </c:pt>
                <c:pt idx="13">
                  <c:v>5.3999999999999999E-2</c:v>
                </c:pt>
                <c:pt idx="14">
                  <c:v>5.1999999999999998E-2</c:v>
                </c:pt>
                <c:pt idx="15">
                  <c:v>0.05</c:v>
                </c:pt>
                <c:pt idx="16">
                  <c:v>4.8000000000000001E-2</c:v>
                </c:pt>
                <c:pt idx="17">
                  <c:v>4.5999999999999999E-2</c:v>
                </c:pt>
                <c:pt idx="18">
                  <c:v>4.4000000000000004E-2</c:v>
                </c:pt>
                <c:pt idx="19">
                  <c:v>4.2000000000000003E-2</c:v>
                </c:pt>
                <c:pt idx="20">
                  <c:v>0.04</c:v>
                </c:pt>
              </c:numCache>
            </c:numRef>
          </c:yVal>
          <c:smooth val="1"/>
          <c:extLst>
            <c:ext xmlns:c16="http://schemas.microsoft.com/office/drawing/2014/chart" uri="{C3380CC4-5D6E-409C-BE32-E72D297353CC}">
              <c16:uniqueId val="{00000002-6B9B-4AC3-93A6-6A9A1482944E}"/>
            </c:ext>
          </c:extLst>
        </c:ser>
        <c:ser>
          <c:idx val="3"/>
          <c:order val="3"/>
          <c:tx>
            <c:strRef>
              <c:f>'Portfolio (2)'!$F$25</c:f>
              <c:strCache>
                <c:ptCount val="1"/>
                <c:pt idx="0">
                  <c:v>Exp return</c:v>
                </c:pt>
              </c:strCache>
            </c:strRef>
          </c:tx>
          <c:spPr>
            <a:ln w="19050" cap="rnd">
              <a:solidFill>
                <a:srgbClr val="FF0000"/>
              </a:solidFill>
              <a:round/>
            </a:ln>
            <a:effectLst/>
          </c:spPr>
          <c:marker>
            <c:symbol val="none"/>
          </c:marker>
          <c:xVal>
            <c:numRef>
              <c:f>'Portfolio (2)'!$G$24:$AA$24</c:f>
              <c:numCache>
                <c:formatCode>0%</c:formatCode>
                <c:ptCount val="21"/>
                <c:pt idx="0">
                  <c:v>0.4</c:v>
                </c:pt>
                <c:pt idx="1">
                  <c:v>0.39</c:v>
                </c:pt>
                <c:pt idx="2">
                  <c:v>0.38000000000000006</c:v>
                </c:pt>
                <c:pt idx="3">
                  <c:v>0.37000000000000005</c:v>
                </c:pt>
                <c:pt idx="4">
                  <c:v>0.36000000000000004</c:v>
                </c:pt>
                <c:pt idx="5">
                  <c:v>0.35000000000000003</c:v>
                </c:pt>
                <c:pt idx="6">
                  <c:v>0.34</c:v>
                </c:pt>
                <c:pt idx="7">
                  <c:v>0.33</c:v>
                </c:pt>
                <c:pt idx="8">
                  <c:v>0.32</c:v>
                </c:pt>
                <c:pt idx="9">
                  <c:v>0.31000000000000005</c:v>
                </c:pt>
                <c:pt idx="10">
                  <c:v>0.30000000000000004</c:v>
                </c:pt>
                <c:pt idx="11">
                  <c:v>0.29000000000000004</c:v>
                </c:pt>
                <c:pt idx="12">
                  <c:v>0.27999999999999997</c:v>
                </c:pt>
                <c:pt idx="13">
                  <c:v>0.27</c:v>
                </c:pt>
                <c:pt idx="14">
                  <c:v>0.26</c:v>
                </c:pt>
                <c:pt idx="15">
                  <c:v>0.25</c:v>
                </c:pt>
                <c:pt idx="16">
                  <c:v>0.24000000000000002</c:v>
                </c:pt>
                <c:pt idx="17">
                  <c:v>0.23</c:v>
                </c:pt>
                <c:pt idx="18">
                  <c:v>0.22</c:v>
                </c:pt>
                <c:pt idx="19">
                  <c:v>0.21000000000000002</c:v>
                </c:pt>
                <c:pt idx="20">
                  <c:v>0.2</c:v>
                </c:pt>
              </c:numCache>
            </c:numRef>
          </c:xVal>
          <c:yVal>
            <c:numRef>
              <c:f>'Portfolio (2)'!$G$25:$AA$25</c:f>
              <c:numCache>
                <c:formatCode>0.0%</c:formatCode>
                <c:ptCount val="21"/>
                <c:pt idx="0">
                  <c:v>0.08</c:v>
                </c:pt>
                <c:pt idx="1">
                  <c:v>7.8E-2</c:v>
                </c:pt>
                <c:pt idx="2">
                  <c:v>7.6000000000000012E-2</c:v>
                </c:pt>
                <c:pt idx="3">
                  <c:v>7.400000000000001E-2</c:v>
                </c:pt>
                <c:pt idx="4">
                  <c:v>7.2000000000000008E-2</c:v>
                </c:pt>
                <c:pt idx="5">
                  <c:v>6.9999999999999993E-2</c:v>
                </c:pt>
                <c:pt idx="6">
                  <c:v>6.7999999999999991E-2</c:v>
                </c:pt>
                <c:pt idx="7">
                  <c:v>6.5999999999999989E-2</c:v>
                </c:pt>
                <c:pt idx="8">
                  <c:v>6.4000000000000001E-2</c:v>
                </c:pt>
                <c:pt idx="9">
                  <c:v>6.2000000000000006E-2</c:v>
                </c:pt>
                <c:pt idx="10">
                  <c:v>0.06</c:v>
                </c:pt>
                <c:pt idx="11">
                  <c:v>5.7999999999999996E-2</c:v>
                </c:pt>
                <c:pt idx="12">
                  <c:v>5.5999999999999994E-2</c:v>
                </c:pt>
                <c:pt idx="13">
                  <c:v>5.3999999999999999E-2</c:v>
                </c:pt>
                <c:pt idx="14">
                  <c:v>5.1999999999999998E-2</c:v>
                </c:pt>
                <c:pt idx="15">
                  <c:v>0.05</c:v>
                </c:pt>
                <c:pt idx="16">
                  <c:v>4.8000000000000001E-2</c:v>
                </c:pt>
                <c:pt idx="17">
                  <c:v>4.5999999999999999E-2</c:v>
                </c:pt>
                <c:pt idx="18">
                  <c:v>4.4000000000000004E-2</c:v>
                </c:pt>
                <c:pt idx="19">
                  <c:v>4.2000000000000003E-2</c:v>
                </c:pt>
                <c:pt idx="20">
                  <c:v>0.04</c:v>
                </c:pt>
              </c:numCache>
            </c:numRef>
          </c:yVal>
          <c:smooth val="1"/>
          <c:extLst>
            <c:ext xmlns:c16="http://schemas.microsoft.com/office/drawing/2014/chart" uri="{C3380CC4-5D6E-409C-BE32-E72D297353CC}">
              <c16:uniqueId val="{00000003-6B9B-4AC3-93A6-6A9A1482944E}"/>
            </c:ext>
          </c:extLst>
        </c:ser>
        <c:ser>
          <c:idx val="4"/>
          <c:order val="4"/>
          <c:tx>
            <c:strRef>
              <c:f>'Portfolio (2)'!$A$10</c:f>
              <c:strCache>
                <c:ptCount val="1"/>
                <c:pt idx="0">
                  <c:v>Exp return</c:v>
                </c:pt>
              </c:strCache>
            </c:strRef>
          </c:tx>
          <c:spPr>
            <a:ln w="19050" cap="rnd">
              <a:noFill/>
              <a:round/>
            </a:ln>
            <a:effectLst/>
          </c:spPr>
          <c:marker>
            <c:symbol val="circle"/>
            <c:size val="5"/>
            <c:spPr>
              <a:noFill/>
              <a:ln w="9525">
                <a:solidFill>
                  <a:schemeClr val="tx1"/>
                </a:solidFill>
              </a:ln>
              <a:effectLst/>
            </c:spPr>
          </c:marker>
          <c:xVal>
            <c:numRef>
              <c:f>'Portfolio (2)'!$B$9:$C$9</c:f>
              <c:numCache>
                <c:formatCode>0%</c:formatCode>
                <c:ptCount val="2"/>
                <c:pt idx="0">
                  <c:v>0.2</c:v>
                </c:pt>
                <c:pt idx="1">
                  <c:v>0.4</c:v>
                </c:pt>
              </c:numCache>
            </c:numRef>
          </c:xVal>
          <c:yVal>
            <c:numRef>
              <c:f>'Portfolio (2)'!$B$10:$C$10</c:f>
              <c:numCache>
                <c:formatCode>0%</c:formatCode>
                <c:ptCount val="2"/>
                <c:pt idx="0">
                  <c:v>0.04</c:v>
                </c:pt>
                <c:pt idx="1">
                  <c:v>0.08</c:v>
                </c:pt>
              </c:numCache>
            </c:numRef>
          </c:yVal>
          <c:smooth val="1"/>
          <c:extLst>
            <c:ext xmlns:c16="http://schemas.microsoft.com/office/drawing/2014/chart" uri="{C3380CC4-5D6E-409C-BE32-E72D297353CC}">
              <c16:uniqueId val="{00000004-6B9B-4AC3-93A6-6A9A1482944E}"/>
            </c:ext>
          </c:extLst>
        </c:ser>
        <c:ser>
          <c:idx val="5"/>
          <c:order val="5"/>
          <c:tx>
            <c:strRef>
              <c:f>'Portfolio (2)'!$F$5</c:f>
              <c:strCache>
                <c:ptCount val="1"/>
                <c:pt idx="0">
                  <c:v>Exp return</c:v>
                </c:pt>
              </c:strCache>
            </c:strRef>
          </c:tx>
          <c:spPr>
            <a:ln w="19050" cap="rnd">
              <a:solidFill>
                <a:srgbClr val="7030A0"/>
              </a:solidFill>
              <a:round/>
            </a:ln>
            <a:effectLst/>
          </c:spPr>
          <c:marker>
            <c:symbol val="none"/>
          </c:marker>
          <c:xVal>
            <c:numRef>
              <c:f>'Portfolio (2)'!$G$4:$AA$4</c:f>
              <c:numCache>
                <c:formatCode>0%</c:formatCode>
                <c:ptCount val="21"/>
                <c:pt idx="0">
                  <c:v>0.4</c:v>
                </c:pt>
                <c:pt idx="1">
                  <c:v>0.37000000000000005</c:v>
                </c:pt>
                <c:pt idx="2">
                  <c:v>0.34</c:v>
                </c:pt>
                <c:pt idx="3">
                  <c:v>0.31</c:v>
                </c:pt>
                <c:pt idx="4">
                  <c:v>0.28000000000000008</c:v>
                </c:pt>
                <c:pt idx="5">
                  <c:v>0.25000000000000006</c:v>
                </c:pt>
                <c:pt idx="6">
                  <c:v>0.22000000000000003</c:v>
                </c:pt>
                <c:pt idx="7">
                  <c:v>0.18999999999999997</c:v>
                </c:pt>
                <c:pt idx="8">
                  <c:v>0.16</c:v>
                </c:pt>
                <c:pt idx="9">
                  <c:v>0.13000000000000006</c:v>
                </c:pt>
                <c:pt idx="10">
                  <c:v>0.1</c:v>
                </c:pt>
                <c:pt idx="11">
                  <c:v>7.0000000000000007E-2</c:v>
                </c:pt>
                <c:pt idx="12">
                  <c:v>3.9999999999999876E-2</c:v>
                </c:pt>
                <c:pt idx="13" formatCode="0.000%">
                  <c:v>3.9999626952797057E-7</c:v>
                </c:pt>
                <c:pt idx="14">
                  <c:v>2.0000000000000111E-2</c:v>
                </c:pt>
                <c:pt idx="15">
                  <c:v>5.0000000000000024E-2</c:v>
                </c:pt>
                <c:pt idx="16">
                  <c:v>8.0000000000000043E-2</c:v>
                </c:pt>
                <c:pt idx="17">
                  <c:v>0.11000000000000006</c:v>
                </c:pt>
                <c:pt idx="18">
                  <c:v>0.14000000000000001</c:v>
                </c:pt>
                <c:pt idx="19">
                  <c:v>0.16999999999999998</c:v>
                </c:pt>
                <c:pt idx="20">
                  <c:v>0.2</c:v>
                </c:pt>
              </c:numCache>
            </c:numRef>
          </c:xVal>
          <c:yVal>
            <c:numRef>
              <c:f>'Portfolio (2)'!$G$5:$AA$5</c:f>
              <c:numCache>
                <c:formatCode>0.0%</c:formatCode>
                <c:ptCount val="21"/>
                <c:pt idx="0">
                  <c:v>0.08</c:v>
                </c:pt>
                <c:pt idx="1">
                  <c:v>7.8E-2</c:v>
                </c:pt>
                <c:pt idx="2">
                  <c:v>7.6000000000000012E-2</c:v>
                </c:pt>
                <c:pt idx="3">
                  <c:v>7.400000000000001E-2</c:v>
                </c:pt>
                <c:pt idx="4">
                  <c:v>7.2000000000000008E-2</c:v>
                </c:pt>
                <c:pt idx="5">
                  <c:v>6.9999999999999993E-2</c:v>
                </c:pt>
                <c:pt idx="6">
                  <c:v>6.7999999999999991E-2</c:v>
                </c:pt>
                <c:pt idx="7">
                  <c:v>6.5999999999999989E-2</c:v>
                </c:pt>
                <c:pt idx="8">
                  <c:v>6.4000000000000001E-2</c:v>
                </c:pt>
                <c:pt idx="9">
                  <c:v>6.2000000000000006E-2</c:v>
                </c:pt>
                <c:pt idx="10">
                  <c:v>0.06</c:v>
                </c:pt>
                <c:pt idx="11">
                  <c:v>5.7999999999999996E-2</c:v>
                </c:pt>
                <c:pt idx="12">
                  <c:v>5.5999999999999994E-2</c:v>
                </c:pt>
                <c:pt idx="13">
                  <c:v>5.3333359999999996E-2</c:v>
                </c:pt>
                <c:pt idx="14">
                  <c:v>5.1999999999999998E-2</c:v>
                </c:pt>
                <c:pt idx="15">
                  <c:v>0.05</c:v>
                </c:pt>
                <c:pt idx="16">
                  <c:v>4.8000000000000001E-2</c:v>
                </c:pt>
                <c:pt idx="17">
                  <c:v>4.5999999999999999E-2</c:v>
                </c:pt>
                <c:pt idx="18">
                  <c:v>4.4000000000000004E-2</c:v>
                </c:pt>
                <c:pt idx="19">
                  <c:v>4.2000000000000003E-2</c:v>
                </c:pt>
                <c:pt idx="20">
                  <c:v>0.04</c:v>
                </c:pt>
              </c:numCache>
            </c:numRef>
          </c:yVal>
          <c:smooth val="0"/>
          <c:extLst>
            <c:ext xmlns:c16="http://schemas.microsoft.com/office/drawing/2014/chart" uri="{C3380CC4-5D6E-409C-BE32-E72D297353CC}">
              <c16:uniqueId val="{00000005-6B9B-4AC3-93A6-6A9A1482944E}"/>
            </c:ext>
          </c:extLst>
        </c:ser>
        <c:dLbls>
          <c:showLegendKey val="0"/>
          <c:showVal val="0"/>
          <c:showCatName val="0"/>
          <c:showSerName val="0"/>
          <c:showPercent val="0"/>
          <c:showBubbleSize val="0"/>
        </c:dLbls>
        <c:axId val="857838559"/>
        <c:axId val="857839391"/>
      </c:scatterChart>
      <c:valAx>
        <c:axId val="85783855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Standard deviation</a:t>
                </a:r>
              </a:p>
            </c:rich>
          </c:tx>
          <c:overlay val="0"/>
          <c:spPr>
            <a:noFill/>
            <a:ln>
              <a:noFill/>
            </a:ln>
            <a:effectLst/>
          </c:spPr>
          <c:txPr>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857839391"/>
        <c:crosses val="autoZero"/>
        <c:crossBetween val="midCat"/>
      </c:valAx>
      <c:valAx>
        <c:axId val="857839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Expected return</a:t>
                </a:r>
              </a:p>
            </c:rich>
          </c:tx>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857838559"/>
        <c:crosses val="autoZero"/>
        <c:crossBetween val="midCat"/>
        <c:majorUnit val="2.0000000000000004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5"/>
          <c:order val="0"/>
          <c:tx>
            <c:strRef>
              <c:f>Portfolio!$F$77</c:f>
              <c:strCache>
                <c:ptCount val="1"/>
                <c:pt idx="0">
                  <c:v>Exp return</c:v>
                </c:pt>
              </c:strCache>
            </c:strRef>
          </c:tx>
          <c:spPr>
            <a:ln w="19050" cap="rnd">
              <a:solidFill>
                <a:schemeClr val="tx1"/>
              </a:solidFill>
              <a:round/>
            </a:ln>
            <a:effectLst/>
          </c:spPr>
          <c:marker>
            <c:symbol val="none"/>
          </c:marker>
          <c:xVal>
            <c:numRef>
              <c:f>Portfolio!$G$76:$AA$76</c:f>
              <c:numCache>
                <c:formatCode>0%</c:formatCode>
                <c:ptCount val="21"/>
                <c:pt idx="0">
                  <c:v>0.5</c:v>
                </c:pt>
                <c:pt idx="1">
                  <c:v>0.47499999999999998</c:v>
                </c:pt>
                <c:pt idx="2">
                  <c:v>0.45</c:v>
                </c:pt>
                <c:pt idx="3">
                  <c:v>0.42499999999999999</c:v>
                </c:pt>
                <c:pt idx="4">
                  <c:v>0.4</c:v>
                </c:pt>
                <c:pt idx="5">
                  <c:v>0.375</c:v>
                </c:pt>
                <c:pt idx="6">
                  <c:v>0.35</c:v>
                </c:pt>
                <c:pt idx="7">
                  <c:v>0.32499999999999996</c:v>
                </c:pt>
                <c:pt idx="8">
                  <c:v>0.3</c:v>
                </c:pt>
                <c:pt idx="9">
                  <c:v>0.27500000000000002</c:v>
                </c:pt>
                <c:pt idx="10">
                  <c:v>0.25</c:v>
                </c:pt>
                <c:pt idx="11">
                  <c:v>0.22499999999999998</c:v>
                </c:pt>
                <c:pt idx="12">
                  <c:v>0.19999999999999996</c:v>
                </c:pt>
                <c:pt idx="13">
                  <c:v>0.17499999999999999</c:v>
                </c:pt>
                <c:pt idx="14">
                  <c:v>0.14999999999999997</c:v>
                </c:pt>
                <c:pt idx="15">
                  <c:v>0.125</c:v>
                </c:pt>
                <c:pt idx="16">
                  <c:v>9.9999999999999978E-2</c:v>
                </c:pt>
                <c:pt idx="17">
                  <c:v>7.4999999999999956E-2</c:v>
                </c:pt>
                <c:pt idx="18">
                  <c:v>4.9999999999999989E-2</c:v>
                </c:pt>
                <c:pt idx="19">
                  <c:v>2.5000000000000022E-2</c:v>
                </c:pt>
                <c:pt idx="20">
                  <c:v>0</c:v>
                </c:pt>
              </c:numCache>
            </c:numRef>
          </c:xVal>
          <c:yVal>
            <c:numRef>
              <c:f>Portfolio!$G$77:$AA$77</c:f>
              <c:numCache>
                <c:formatCode>0.0%</c:formatCode>
                <c:ptCount val="21"/>
                <c:pt idx="0">
                  <c:v>0.1</c:v>
                </c:pt>
                <c:pt idx="1">
                  <c:v>9.6000000000000002E-2</c:v>
                </c:pt>
                <c:pt idx="2">
                  <c:v>9.2000000000000012E-2</c:v>
                </c:pt>
                <c:pt idx="3">
                  <c:v>8.8000000000000009E-2</c:v>
                </c:pt>
                <c:pt idx="4">
                  <c:v>8.4000000000000019E-2</c:v>
                </c:pt>
                <c:pt idx="5">
                  <c:v>8.0000000000000016E-2</c:v>
                </c:pt>
                <c:pt idx="6">
                  <c:v>7.5999999999999998E-2</c:v>
                </c:pt>
                <c:pt idx="7">
                  <c:v>7.1999999999999995E-2</c:v>
                </c:pt>
                <c:pt idx="8">
                  <c:v>6.8000000000000005E-2</c:v>
                </c:pt>
                <c:pt idx="9">
                  <c:v>6.4000000000000001E-2</c:v>
                </c:pt>
                <c:pt idx="10">
                  <c:v>6.0000000000000005E-2</c:v>
                </c:pt>
                <c:pt idx="11">
                  <c:v>5.6000000000000001E-2</c:v>
                </c:pt>
                <c:pt idx="12">
                  <c:v>5.1999999999999998E-2</c:v>
                </c:pt>
                <c:pt idx="13">
                  <c:v>4.8000000000000001E-2</c:v>
                </c:pt>
                <c:pt idx="14">
                  <c:v>4.3999999999999997E-2</c:v>
                </c:pt>
                <c:pt idx="15">
                  <c:v>0.04</c:v>
                </c:pt>
                <c:pt idx="16">
                  <c:v>3.5999999999999997E-2</c:v>
                </c:pt>
                <c:pt idx="17">
                  <c:v>3.1999999999999994E-2</c:v>
                </c:pt>
                <c:pt idx="18">
                  <c:v>2.8000000000000001E-2</c:v>
                </c:pt>
                <c:pt idx="19">
                  <c:v>2.4000000000000004E-2</c:v>
                </c:pt>
                <c:pt idx="20">
                  <c:v>0.02</c:v>
                </c:pt>
              </c:numCache>
            </c:numRef>
          </c:yVal>
          <c:smooth val="1"/>
          <c:extLst>
            <c:ext xmlns:c16="http://schemas.microsoft.com/office/drawing/2014/chart" uri="{C3380CC4-5D6E-409C-BE32-E72D297353CC}">
              <c16:uniqueId val="{00000000-A9ED-4CD5-918C-287E750E8ADB}"/>
            </c:ext>
          </c:extLst>
        </c:ser>
        <c:ser>
          <c:idx val="0"/>
          <c:order val="1"/>
          <c:tx>
            <c:strRef>
              <c:f>Portfolio!$A$77</c:f>
              <c:strCache>
                <c:ptCount val="1"/>
                <c:pt idx="0">
                  <c:v>Exp return</c:v>
                </c:pt>
              </c:strCache>
            </c:strRef>
          </c:tx>
          <c:spPr>
            <a:ln w="25400" cap="rnd">
              <a:noFill/>
              <a:round/>
            </a:ln>
            <a:effectLst/>
          </c:spPr>
          <c:marker>
            <c:symbol val="circle"/>
            <c:size val="12"/>
            <c:spPr>
              <a:noFill/>
              <a:ln w="9525">
                <a:solidFill>
                  <a:schemeClr val="tx1"/>
                </a:solidFill>
              </a:ln>
              <a:effectLst/>
            </c:spPr>
          </c:marker>
          <c:xVal>
            <c:numRef>
              <c:f>Portfolio!$B$76:$C$76</c:f>
              <c:numCache>
                <c:formatCode>0%</c:formatCode>
                <c:ptCount val="2"/>
                <c:pt idx="0">
                  <c:v>0</c:v>
                </c:pt>
                <c:pt idx="1">
                  <c:v>0.5</c:v>
                </c:pt>
              </c:numCache>
            </c:numRef>
          </c:xVal>
          <c:yVal>
            <c:numRef>
              <c:f>Portfolio!$B$77:$C$77</c:f>
              <c:numCache>
                <c:formatCode>0%</c:formatCode>
                <c:ptCount val="2"/>
                <c:pt idx="0">
                  <c:v>0.02</c:v>
                </c:pt>
                <c:pt idx="1">
                  <c:v>0.1</c:v>
                </c:pt>
              </c:numCache>
            </c:numRef>
          </c:yVal>
          <c:smooth val="1"/>
          <c:extLst>
            <c:ext xmlns:c16="http://schemas.microsoft.com/office/drawing/2014/chart" uri="{C3380CC4-5D6E-409C-BE32-E72D297353CC}">
              <c16:uniqueId val="{00000001-A9ED-4CD5-918C-287E750E8ADB}"/>
            </c:ext>
          </c:extLst>
        </c:ser>
        <c:dLbls>
          <c:showLegendKey val="0"/>
          <c:showVal val="0"/>
          <c:showCatName val="0"/>
          <c:showSerName val="0"/>
          <c:showPercent val="0"/>
          <c:showBubbleSize val="0"/>
        </c:dLbls>
        <c:axId val="857838559"/>
        <c:axId val="857839391"/>
      </c:scatterChart>
      <c:valAx>
        <c:axId val="85783855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Standard deviation</a:t>
                </a:r>
              </a:p>
            </c:rich>
          </c:tx>
          <c:overlay val="0"/>
          <c:spPr>
            <a:noFill/>
            <a:ln>
              <a:noFill/>
            </a:ln>
            <a:effectLst/>
          </c:spPr>
          <c:txPr>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857839391"/>
        <c:crosses val="autoZero"/>
        <c:crossBetween val="midCat"/>
      </c:valAx>
      <c:valAx>
        <c:axId val="857839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Expected return</a:t>
                </a:r>
              </a:p>
            </c:rich>
          </c:tx>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85783855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26379267746793"/>
          <c:y val="6.877329661842238E-2"/>
          <c:w val="0.76668901199703421"/>
          <c:h val="0.70632034364866225"/>
        </c:manualLayout>
      </c:layout>
      <c:scatterChart>
        <c:scatterStyle val="lineMarker"/>
        <c:varyColors val="0"/>
        <c:ser>
          <c:idx val="0"/>
          <c:order val="0"/>
          <c:tx>
            <c:strRef>
              <c:f>'[EfficientSet.xls]Sheet1 (3)'!$F$15</c:f>
              <c:strCache>
                <c:ptCount val="1"/>
                <c:pt idx="0">
                  <c:v>E(r)</c:v>
                </c:pt>
              </c:strCache>
            </c:strRef>
          </c:tx>
          <c:spPr>
            <a:ln w="28575">
              <a:noFill/>
            </a:ln>
          </c:spPr>
          <c:marker>
            <c:symbol val="diamond"/>
            <c:size val="12"/>
            <c:spPr>
              <a:solidFill>
                <a:srgbClr val="000080"/>
              </a:solidFill>
              <a:ln>
                <a:solidFill>
                  <a:srgbClr val="000080"/>
                </a:solidFill>
                <a:prstDash val="solid"/>
              </a:ln>
            </c:spPr>
          </c:marker>
          <c:dPt>
            <c:idx val="0"/>
            <c:marker>
              <c:spPr>
                <a:solidFill>
                  <a:srgbClr val="FF0000"/>
                </a:solidFill>
                <a:ln>
                  <a:solidFill>
                    <a:srgbClr val="FF0000"/>
                  </a:solidFill>
                  <a:prstDash val="solid"/>
                </a:ln>
              </c:spPr>
            </c:marker>
            <c:bubble3D val="0"/>
            <c:extLst>
              <c:ext xmlns:c16="http://schemas.microsoft.com/office/drawing/2014/chart" uri="{C3380CC4-5D6E-409C-BE32-E72D297353CC}">
                <c16:uniqueId val="{00000000-F1F9-4C85-B35B-6D8B9FA9A9B6}"/>
              </c:ext>
            </c:extLst>
          </c:dPt>
          <c:dPt>
            <c:idx val="1"/>
            <c:marker>
              <c:spPr>
                <a:solidFill>
                  <a:srgbClr val="FF0000"/>
                </a:solidFill>
                <a:ln>
                  <a:solidFill>
                    <a:srgbClr val="FF0000"/>
                  </a:solidFill>
                  <a:prstDash val="solid"/>
                </a:ln>
              </c:spPr>
            </c:marker>
            <c:bubble3D val="0"/>
            <c:extLst>
              <c:ext xmlns:c16="http://schemas.microsoft.com/office/drawing/2014/chart" uri="{C3380CC4-5D6E-409C-BE32-E72D297353CC}">
                <c16:uniqueId val="{00000001-F1F9-4C85-B35B-6D8B9FA9A9B6}"/>
              </c:ext>
            </c:extLst>
          </c:dPt>
          <c:dPt>
            <c:idx val="2"/>
            <c:marker>
              <c:spPr>
                <a:solidFill>
                  <a:srgbClr val="FF0000"/>
                </a:solidFill>
                <a:ln>
                  <a:solidFill>
                    <a:srgbClr val="FF0000"/>
                  </a:solidFill>
                  <a:prstDash val="solid"/>
                </a:ln>
              </c:spPr>
            </c:marker>
            <c:bubble3D val="0"/>
            <c:extLst>
              <c:ext xmlns:c16="http://schemas.microsoft.com/office/drawing/2014/chart" uri="{C3380CC4-5D6E-409C-BE32-E72D297353CC}">
                <c16:uniqueId val="{00000002-F1F9-4C85-B35B-6D8B9FA9A9B6}"/>
              </c:ext>
            </c:extLst>
          </c:dPt>
          <c:dPt>
            <c:idx val="3"/>
            <c:marker>
              <c:spPr>
                <a:solidFill>
                  <a:srgbClr val="00FF00"/>
                </a:solidFill>
                <a:ln>
                  <a:solidFill>
                    <a:srgbClr val="00FF00"/>
                  </a:solidFill>
                  <a:prstDash val="solid"/>
                </a:ln>
              </c:spPr>
            </c:marker>
            <c:bubble3D val="0"/>
            <c:extLst>
              <c:ext xmlns:c16="http://schemas.microsoft.com/office/drawing/2014/chart" uri="{C3380CC4-5D6E-409C-BE32-E72D297353CC}">
                <c16:uniqueId val="{00000003-F1F9-4C85-B35B-6D8B9FA9A9B6}"/>
              </c:ext>
            </c:extLst>
          </c:dPt>
          <c:dPt>
            <c:idx val="4"/>
            <c:marker>
              <c:spPr>
                <a:solidFill>
                  <a:srgbClr val="00FF00"/>
                </a:solidFill>
                <a:ln>
                  <a:solidFill>
                    <a:srgbClr val="00FF00"/>
                  </a:solidFill>
                  <a:prstDash val="solid"/>
                </a:ln>
              </c:spPr>
            </c:marker>
            <c:bubble3D val="0"/>
            <c:extLst>
              <c:ext xmlns:c16="http://schemas.microsoft.com/office/drawing/2014/chart" uri="{C3380CC4-5D6E-409C-BE32-E72D297353CC}">
                <c16:uniqueId val="{00000004-F1F9-4C85-B35B-6D8B9FA9A9B6}"/>
              </c:ext>
            </c:extLst>
          </c:dPt>
          <c:dPt>
            <c:idx val="5"/>
            <c:marker>
              <c:spPr>
                <a:solidFill>
                  <a:srgbClr val="00FF00"/>
                </a:solidFill>
                <a:ln>
                  <a:solidFill>
                    <a:srgbClr val="00FF00"/>
                  </a:solidFill>
                  <a:prstDash val="solid"/>
                </a:ln>
              </c:spPr>
            </c:marker>
            <c:bubble3D val="0"/>
            <c:extLst>
              <c:ext xmlns:c16="http://schemas.microsoft.com/office/drawing/2014/chart" uri="{C3380CC4-5D6E-409C-BE32-E72D297353CC}">
                <c16:uniqueId val="{00000005-F1F9-4C85-B35B-6D8B9FA9A9B6}"/>
              </c:ext>
            </c:extLst>
          </c:dPt>
          <c:dPt>
            <c:idx val="6"/>
            <c:marker>
              <c:spPr>
                <a:solidFill>
                  <a:srgbClr val="00FF00"/>
                </a:solidFill>
                <a:ln>
                  <a:solidFill>
                    <a:srgbClr val="00FF00"/>
                  </a:solidFill>
                  <a:prstDash val="solid"/>
                </a:ln>
              </c:spPr>
            </c:marker>
            <c:bubble3D val="0"/>
            <c:extLst>
              <c:ext xmlns:c16="http://schemas.microsoft.com/office/drawing/2014/chart" uri="{C3380CC4-5D6E-409C-BE32-E72D297353CC}">
                <c16:uniqueId val="{00000006-F1F9-4C85-B35B-6D8B9FA9A9B6}"/>
              </c:ext>
            </c:extLst>
          </c:dPt>
          <c:dPt>
            <c:idx val="7"/>
            <c:marker>
              <c:spPr>
                <a:solidFill>
                  <a:srgbClr val="00FF00"/>
                </a:solidFill>
                <a:ln>
                  <a:solidFill>
                    <a:srgbClr val="00FF00"/>
                  </a:solidFill>
                  <a:prstDash val="solid"/>
                </a:ln>
              </c:spPr>
            </c:marker>
            <c:bubble3D val="0"/>
            <c:extLst>
              <c:ext xmlns:c16="http://schemas.microsoft.com/office/drawing/2014/chart" uri="{C3380CC4-5D6E-409C-BE32-E72D297353CC}">
                <c16:uniqueId val="{00000007-F1F9-4C85-B35B-6D8B9FA9A9B6}"/>
              </c:ext>
            </c:extLst>
          </c:dPt>
          <c:dPt>
            <c:idx val="8"/>
            <c:marker>
              <c:spPr>
                <a:solidFill>
                  <a:srgbClr val="00FF00"/>
                </a:solidFill>
                <a:ln>
                  <a:solidFill>
                    <a:srgbClr val="00FF00"/>
                  </a:solidFill>
                  <a:prstDash val="solid"/>
                </a:ln>
              </c:spPr>
            </c:marker>
            <c:bubble3D val="0"/>
            <c:extLst>
              <c:ext xmlns:c16="http://schemas.microsoft.com/office/drawing/2014/chart" uri="{C3380CC4-5D6E-409C-BE32-E72D297353CC}">
                <c16:uniqueId val="{00000008-F1F9-4C85-B35B-6D8B9FA9A9B6}"/>
              </c:ext>
            </c:extLst>
          </c:dPt>
          <c:dPt>
            <c:idx val="9"/>
            <c:marker>
              <c:spPr>
                <a:solidFill>
                  <a:srgbClr val="00FF00"/>
                </a:solidFill>
                <a:ln>
                  <a:solidFill>
                    <a:srgbClr val="00FF00"/>
                  </a:solidFill>
                  <a:prstDash val="solid"/>
                </a:ln>
              </c:spPr>
            </c:marker>
            <c:bubble3D val="0"/>
            <c:extLst>
              <c:ext xmlns:c16="http://schemas.microsoft.com/office/drawing/2014/chart" uri="{C3380CC4-5D6E-409C-BE32-E72D297353CC}">
                <c16:uniqueId val="{00000009-F1F9-4C85-B35B-6D8B9FA9A9B6}"/>
              </c:ext>
            </c:extLst>
          </c:dPt>
          <c:dPt>
            <c:idx val="10"/>
            <c:marker>
              <c:spPr>
                <a:solidFill>
                  <a:srgbClr val="00FF00"/>
                </a:solidFill>
                <a:ln>
                  <a:solidFill>
                    <a:srgbClr val="00FF00"/>
                  </a:solidFill>
                  <a:prstDash val="solid"/>
                </a:ln>
              </c:spPr>
            </c:marker>
            <c:bubble3D val="0"/>
            <c:extLst>
              <c:ext xmlns:c16="http://schemas.microsoft.com/office/drawing/2014/chart" uri="{C3380CC4-5D6E-409C-BE32-E72D297353CC}">
                <c16:uniqueId val="{0000000A-F1F9-4C85-B35B-6D8B9FA9A9B6}"/>
              </c:ext>
            </c:extLst>
          </c:dPt>
          <c:dPt>
            <c:idx val="11"/>
            <c:marker>
              <c:spPr>
                <a:solidFill>
                  <a:srgbClr val="00FF00"/>
                </a:solidFill>
                <a:ln>
                  <a:solidFill>
                    <a:srgbClr val="00FF00"/>
                  </a:solidFill>
                  <a:prstDash val="solid"/>
                </a:ln>
              </c:spPr>
            </c:marker>
            <c:bubble3D val="0"/>
            <c:extLst>
              <c:ext xmlns:c16="http://schemas.microsoft.com/office/drawing/2014/chart" uri="{C3380CC4-5D6E-409C-BE32-E72D297353CC}">
                <c16:uniqueId val="{0000000B-F1F9-4C85-B35B-6D8B9FA9A9B6}"/>
              </c:ext>
            </c:extLst>
          </c:dPt>
          <c:dPt>
            <c:idx val="12"/>
            <c:marker>
              <c:spPr>
                <a:solidFill>
                  <a:srgbClr val="FF6600"/>
                </a:solidFill>
                <a:ln>
                  <a:solidFill>
                    <a:srgbClr val="FF6600"/>
                  </a:solidFill>
                  <a:prstDash val="solid"/>
                </a:ln>
              </c:spPr>
            </c:marker>
            <c:bubble3D val="0"/>
            <c:extLst>
              <c:ext xmlns:c16="http://schemas.microsoft.com/office/drawing/2014/chart" uri="{C3380CC4-5D6E-409C-BE32-E72D297353CC}">
                <c16:uniqueId val="{0000000C-F1F9-4C85-B35B-6D8B9FA9A9B6}"/>
              </c:ext>
            </c:extLst>
          </c:dPt>
          <c:dPt>
            <c:idx val="20"/>
            <c:bubble3D val="0"/>
            <c:extLst>
              <c:ext xmlns:c16="http://schemas.microsoft.com/office/drawing/2014/chart" uri="{C3380CC4-5D6E-409C-BE32-E72D297353CC}">
                <c16:uniqueId val="{0000000D-F1F9-4C85-B35B-6D8B9FA9A9B6}"/>
              </c:ext>
            </c:extLst>
          </c:dPt>
          <c:dPt>
            <c:idx val="21"/>
            <c:marker>
              <c:spPr>
                <a:solidFill>
                  <a:srgbClr val="00FFFF"/>
                </a:solidFill>
                <a:ln>
                  <a:solidFill>
                    <a:srgbClr val="00FFFF"/>
                  </a:solidFill>
                  <a:prstDash val="solid"/>
                </a:ln>
              </c:spPr>
            </c:marker>
            <c:bubble3D val="0"/>
            <c:extLst>
              <c:ext xmlns:c16="http://schemas.microsoft.com/office/drawing/2014/chart" uri="{C3380CC4-5D6E-409C-BE32-E72D297353CC}">
                <c16:uniqueId val="{0000000E-F1F9-4C85-B35B-6D8B9FA9A9B6}"/>
              </c:ext>
            </c:extLst>
          </c:dPt>
          <c:dPt>
            <c:idx val="22"/>
            <c:marker>
              <c:spPr>
                <a:solidFill>
                  <a:srgbClr val="FF6600"/>
                </a:solidFill>
                <a:ln>
                  <a:solidFill>
                    <a:srgbClr val="FF6600"/>
                  </a:solidFill>
                  <a:prstDash val="solid"/>
                </a:ln>
              </c:spPr>
            </c:marker>
            <c:bubble3D val="0"/>
            <c:extLst>
              <c:ext xmlns:c16="http://schemas.microsoft.com/office/drawing/2014/chart" uri="{C3380CC4-5D6E-409C-BE32-E72D297353CC}">
                <c16:uniqueId val="{0000000F-F1F9-4C85-B35B-6D8B9FA9A9B6}"/>
              </c:ext>
            </c:extLst>
          </c:dPt>
          <c:dPt>
            <c:idx val="29"/>
            <c:bubble3D val="0"/>
            <c:extLst>
              <c:ext xmlns:c16="http://schemas.microsoft.com/office/drawing/2014/chart" uri="{C3380CC4-5D6E-409C-BE32-E72D297353CC}">
                <c16:uniqueId val="{00000010-F1F9-4C85-B35B-6D8B9FA9A9B6}"/>
              </c:ext>
            </c:extLst>
          </c:dPt>
          <c:dPt>
            <c:idx val="30"/>
            <c:marker>
              <c:spPr>
                <a:solidFill>
                  <a:srgbClr val="00FFFF"/>
                </a:solidFill>
                <a:ln>
                  <a:solidFill>
                    <a:srgbClr val="00FFFF"/>
                  </a:solidFill>
                  <a:prstDash val="solid"/>
                </a:ln>
              </c:spPr>
            </c:marker>
            <c:bubble3D val="0"/>
            <c:extLst>
              <c:ext xmlns:c16="http://schemas.microsoft.com/office/drawing/2014/chart" uri="{C3380CC4-5D6E-409C-BE32-E72D297353CC}">
                <c16:uniqueId val="{00000011-F1F9-4C85-B35B-6D8B9FA9A9B6}"/>
              </c:ext>
            </c:extLst>
          </c:dPt>
          <c:dPt>
            <c:idx val="31"/>
            <c:marker>
              <c:spPr>
                <a:solidFill>
                  <a:srgbClr val="FF6600"/>
                </a:solidFill>
                <a:ln>
                  <a:solidFill>
                    <a:srgbClr val="FF6600"/>
                  </a:solidFill>
                  <a:prstDash val="solid"/>
                </a:ln>
              </c:spPr>
            </c:marker>
            <c:bubble3D val="0"/>
            <c:extLst>
              <c:ext xmlns:c16="http://schemas.microsoft.com/office/drawing/2014/chart" uri="{C3380CC4-5D6E-409C-BE32-E72D297353CC}">
                <c16:uniqueId val="{00000012-F1F9-4C85-B35B-6D8B9FA9A9B6}"/>
              </c:ext>
            </c:extLst>
          </c:dPt>
          <c:dPt>
            <c:idx val="37"/>
            <c:bubble3D val="0"/>
            <c:extLst>
              <c:ext xmlns:c16="http://schemas.microsoft.com/office/drawing/2014/chart" uri="{C3380CC4-5D6E-409C-BE32-E72D297353CC}">
                <c16:uniqueId val="{00000013-F1F9-4C85-B35B-6D8B9FA9A9B6}"/>
              </c:ext>
            </c:extLst>
          </c:dPt>
          <c:dPt>
            <c:idx val="38"/>
            <c:marker>
              <c:spPr>
                <a:solidFill>
                  <a:srgbClr val="00FFFF"/>
                </a:solidFill>
                <a:ln>
                  <a:solidFill>
                    <a:srgbClr val="00FFFF"/>
                  </a:solidFill>
                  <a:prstDash val="solid"/>
                </a:ln>
              </c:spPr>
            </c:marker>
            <c:bubble3D val="0"/>
            <c:extLst>
              <c:ext xmlns:c16="http://schemas.microsoft.com/office/drawing/2014/chart" uri="{C3380CC4-5D6E-409C-BE32-E72D297353CC}">
                <c16:uniqueId val="{00000014-F1F9-4C85-B35B-6D8B9FA9A9B6}"/>
              </c:ext>
            </c:extLst>
          </c:dPt>
          <c:dPt>
            <c:idx val="39"/>
            <c:marker>
              <c:spPr>
                <a:solidFill>
                  <a:srgbClr val="FF6600"/>
                </a:solidFill>
                <a:ln>
                  <a:solidFill>
                    <a:srgbClr val="FF6600"/>
                  </a:solidFill>
                  <a:prstDash val="solid"/>
                </a:ln>
              </c:spPr>
            </c:marker>
            <c:bubble3D val="0"/>
            <c:extLst>
              <c:ext xmlns:c16="http://schemas.microsoft.com/office/drawing/2014/chart" uri="{C3380CC4-5D6E-409C-BE32-E72D297353CC}">
                <c16:uniqueId val="{00000015-F1F9-4C85-B35B-6D8B9FA9A9B6}"/>
              </c:ext>
            </c:extLst>
          </c:dPt>
          <c:dPt>
            <c:idx val="44"/>
            <c:bubble3D val="0"/>
            <c:extLst>
              <c:ext xmlns:c16="http://schemas.microsoft.com/office/drawing/2014/chart" uri="{C3380CC4-5D6E-409C-BE32-E72D297353CC}">
                <c16:uniqueId val="{00000016-F1F9-4C85-B35B-6D8B9FA9A9B6}"/>
              </c:ext>
            </c:extLst>
          </c:dPt>
          <c:dPt>
            <c:idx val="45"/>
            <c:marker>
              <c:spPr>
                <a:solidFill>
                  <a:srgbClr val="00FFFF"/>
                </a:solidFill>
                <a:ln>
                  <a:solidFill>
                    <a:srgbClr val="00FFFF"/>
                  </a:solidFill>
                  <a:prstDash val="solid"/>
                </a:ln>
              </c:spPr>
            </c:marker>
            <c:bubble3D val="0"/>
            <c:extLst>
              <c:ext xmlns:c16="http://schemas.microsoft.com/office/drawing/2014/chart" uri="{C3380CC4-5D6E-409C-BE32-E72D297353CC}">
                <c16:uniqueId val="{00000017-F1F9-4C85-B35B-6D8B9FA9A9B6}"/>
              </c:ext>
            </c:extLst>
          </c:dPt>
          <c:dPt>
            <c:idx val="46"/>
            <c:marker>
              <c:spPr>
                <a:solidFill>
                  <a:srgbClr val="FF6600"/>
                </a:solidFill>
                <a:ln>
                  <a:solidFill>
                    <a:srgbClr val="FF6600"/>
                  </a:solidFill>
                  <a:prstDash val="solid"/>
                </a:ln>
              </c:spPr>
            </c:marker>
            <c:bubble3D val="0"/>
            <c:extLst>
              <c:ext xmlns:c16="http://schemas.microsoft.com/office/drawing/2014/chart" uri="{C3380CC4-5D6E-409C-BE32-E72D297353CC}">
                <c16:uniqueId val="{00000018-F1F9-4C85-B35B-6D8B9FA9A9B6}"/>
              </c:ext>
            </c:extLst>
          </c:dPt>
          <c:dPt>
            <c:idx val="50"/>
            <c:bubble3D val="0"/>
            <c:extLst>
              <c:ext xmlns:c16="http://schemas.microsoft.com/office/drawing/2014/chart" uri="{C3380CC4-5D6E-409C-BE32-E72D297353CC}">
                <c16:uniqueId val="{00000019-F1F9-4C85-B35B-6D8B9FA9A9B6}"/>
              </c:ext>
            </c:extLst>
          </c:dPt>
          <c:dPt>
            <c:idx val="51"/>
            <c:marker>
              <c:spPr>
                <a:solidFill>
                  <a:srgbClr val="00FFFF"/>
                </a:solidFill>
                <a:ln>
                  <a:solidFill>
                    <a:srgbClr val="00FFFF"/>
                  </a:solidFill>
                  <a:prstDash val="solid"/>
                </a:ln>
              </c:spPr>
            </c:marker>
            <c:bubble3D val="0"/>
            <c:extLst>
              <c:ext xmlns:c16="http://schemas.microsoft.com/office/drawing/2014/chart" uri="{C3380CC4-5D6E-409C-BE32-E72D297353CC}">
                <c16:uniqueId val="{0000001A-F1F9-4C85-B35B-6D8B9FA9A9B6}"/>
              </c:ext>
            </c:extLst>
          </c:dPt>
          <c:dPt>
            <c:idx val="52"/>
            <c:marker>
              <c:spPr>
                <a:solidFill>
                  <a:srgbClr val="FF6600"/>
                </a:solidFill>
                <a:ln>
                  <a:solidFill>
                    <a:srgbClr val="FF6600"/>
                  </a:solidFill>
                  <a:prstDash val="solid"/>
                </a:ln>
              </c:spPr>
            </c:marker>
            <c:bubble3D val="0"/>
            <c:extLst>
              <c:ext xmlns:c16="http://schemas.microsoft.com/office/drawing/2014/chart" uri="{C3380CC4-5D6E-409C-BE32-E72D297353CC}">
                <c16:uniqueId val="{0000001B-F1F9-4C85-B35B-6D8B9FA9A9B6}"/>
              </c:ext>
            </c:extLst>
          </c:dPt>
          <c:dPt>
            <c:idx val="55"/>
            <c:bubble3D val="0"/>
            <c:extLst>
              <c:ext xmlns:c16="http://schemas.microsoft.com/office/drawing/2014/chart" uri="{C3380CC4-5D6E-409C-BE32-E72D297353CC}">
                <c16:uniqueId val="{0000001C-F1F9-4C85-B35B-6D8B9FA9A9B6}"/>
              </c:ext>
            </c:extLst>
          </c:dPt>
          <c:dPt>
            <c:idx val="56"/>
            <c:marker>
              <c:spPr>
                <a:solidFill>
                  <a:srgbClr val="00FFFF"/>
                </a:solidFill>
                <a:ln>
                  <a:solidFill>
                    <a:srgbClr val="00FFFF"/>
                  </a:solidFill>
                  <a:prstDash val="solid"/>
                </a:ln>
              </c:spPr>
            </c:marker>
            <c:bubble3D val="0"/>
            <c:extLst>
              <c:ext xmlns:c16="http://schemas.microsoft.com/office/drawing/2014/chart" uri="{C3380CC4-5D6E-409C-BE32-E72D297353CC}">
                <c16:uniqueId val="{0000001D-F1F9-4C85-B35B-6D8B9FA9A9B6}"/>
              </c:ext>
            </c:extLst>
          </c:dPt>
          <c:dPt>
            <c:idx val="57"/>
            <c:marker>
              <c:spPr>
                <a:solidFill>
                  <a:srgbClr val="FF6600"/>
                </a:solidFill>
                <a:ln>
                  <a:solidFill>
                    <a:srgbClr val="FF6600"/>
                  </a:solidFill>
                  <a:prstDash val="solid"/>
                </a:ln>
              </c:spPr>
            </c:marker>
            <c:bubble3D val="0"/>
            <c:extLst>
              <c:ext xmlns:c16="http://schemas.microsoft.com/office/drawing/2014/chart" uri="{C3380CC4-5D6E-409C-BE32-E72D297353CC}">
                <c16:uniqueId val="{0000001E-F1F9-4C85-B35B-6D8B9FA9A9B6}"/>
              </c:ext>
            </c:extLst>
          </c:dPt>
          <c:dPt>
            <c:idx val="59"/>
            <c:bubble3D val="0"/>
            <c:extLst>
              <c:ext xmlns:c16="http://schemas.microsoft.com/office/drawing/2014/chart" uri="{C3380CC4-5D6E-409C-BE32-E72D297353CC}">
                <c16:uniqueId val="{0000001F-F1F9-4C85-B35B-6D8B9FA9A9B6}"/>
              </c:ext>
            </c:extLst>
          </c:dPt>
          <c:dPt>
            <c:idx val="60"/>
            <c:marker>
              <c:spPr>
                <a:solidFill>
                  <a:srgbClr val="00FFFF"/>
                </a:solidFill>
                <a:ln>
                  <a:solidFill>
                    <a:srgbClr val="00FFFF"/>
                  </a:solidFill>
                  <a:prstDash val="solid"/>
                </a:ln>
              </c:spPr>
            </c:marker>
            <c:bubble3D val="0"/>
            <c:extLst>
              <c:ext xmlns:c16="http://schemas.microsoft.com/office/drawing/2014/chart" uri="{C3380CC4-5D6E-409C-BE32-E72D297353CC}">
                <c16:uniqueId val="{00000020-F1F9-4C85-B35B-6D8B9FA9A9B6}"/>
              </c:ext>
            </c:extLst>
          </c:dPt>
          <c:dPt>
            <c:idx val="61"/>
            <c:marker>
              <c:spPr>
                <a:solidFill>
                  <a:srgbClr val="FF6600"/>
                </a:solidFill>
                <a:ln>
                  <a:solidFill>
                    <a:srgbClr val="FF6600"/>
                  </a:solidFill>
                  <a:prstDash val="solid"/>
                </a:ln>
              </c:spPr>
            </c:marker>
            <c:bubble3D val="0"/>
            <c:extLst>
              <c:ext xmlns:c16="http://schemas.microsoft.com/office/drawing/2014/chart" uri="{C3380CC4-5D6E-409C-BE32-E72D297353CC}">
                <c16:uniqueId val="{00000021-F1F9-4C85-B35B-6D8B9FA9A9B6}"/>
              </c:ext>
            </c:extLst>
          </c:dPt>
          <c:dPt>
            <c:idx val="62"/>
            <c:bubble3D val="0"/>
            <c:extLst>
              <c:ext xmlns:c16="http://schemas.microsoft.com/office/drawing/2014/chart" uri="{C3380CC4-5D6E-409C-BE32-E72D297353CC}">
                <c16:uniqueId val="{00000022-F1F9-4C85-B35B-6D8B9FA9A9B6}"/>
              </c:ext>
            </c:extLst>
          </c:dPt>
          <c:dPt>
            <c:idx val="63"/>
            <c:marker>
              <c:spPr>
                <a:solidFill>
                  <a:srgbClr val="00FFFF"/>
                </a:solidFill>
                <a:ln>
                  <a:solidFill>
                    <a:srgbClr val="00FFFF"/>
                  </a:solidFill>
                  <a:prstDash val="solid"/>
                </a:ln>
              </c:spPr>
            </c:marker>
            <c:bubble3D val="0"/>
            <c:extLst>
              <c:ext xmlns:c16="http://schemas.microsoft.com/office/drawing/2014/chart" uri="{C3380CC4-5D6E-409C-BE32-E72D297353CC}">
                <c16:uniqueId val="{00000023-F1F9-4C85-B35B-6D8B9FA9A9B6}"/>
              </c:ext>
            </c:extLst>
          </c:dPt>
          <c:dPt>
            <c:idx val="64"/>
            <c:marker>
              <c:spPr>
                <a:solidFill>
                  <a:srgbClr val="FF6600"/>
                </a:solidFill>
                <a:ln>
                  <a:solidFill>
                    <a:srgbClr val="FF6600"/>
                  </a:solidFill>
                  <a:prstDash val="solid"/>
                </a:ln>
              </c:spPr>
            </c:marker>
            <c:bubble3D val="0"/>
            <c:extLst>
              <c:ext xmlns:c16="http://schemas.microsoft.com/office/drawing/2014/chart" uri="{C3380CC4-5D6E-409C-BE32-E72D297353CC}">
                <c16:uniqueId val="{00000024-F1F9-4C85-B35B-6D8B9FA9A9B6}"/>
              </c:ext>
            </c:extLst>
          </c:dPt>
          <c:dPt>
            <c:idx val="65"/>
            <c:marker>
              <c:spPr>
                <a:solidFill>
                  <a:srgbClr val="00FFFF"/>
                </a:solidFill>
                <a:ln>
                  <a:solidFill>
                    <a:srgbClr val="00FFFF"/>
                  </a:solidFill>
                  <a:prstDash val="solid"/>
                </a:ln>
              </c:spPr>
            </c:marker>
            <c:bubble3D val="0"/>
            <c:extLst>
              <c:ext xmlns:c16="http://schemas.microsoft.com/office/drawing/2014/chart" uri="{C3380CC4-5D6E-409C-BE32-E72D297353CC}">
                <c16:uniqueId val="{00000025-F1F9-4C85-B35B-6D8B9FA9A9B6}"/>
              </c:ext>
            </c:extLst>
          </c:dPt>
          <c:xVal>
            <c:numRef>
              <c:f>'[EfficientSet.xls]Sheet1 (3)'!$E$16:$E$18</c:f>
              <c:numCache>
                <c:formatCode>0.00%</c:formatCode>
                <c:ptCount val="3"/>
                <c:pt idx="0">
                  <c:v>0.43588989435406733</c:v>
                </c:pt>
                <c:pt idx="1">
                  <c:v>0.47958315233127197</c:v>
                </c:pt>
                <c:pt idx="2">
                  <c:v>0.46904157598234297</c:v>
                </c:pt>
              </c:numCache>
            </c:numRef>
          </c:xVal>
          <c:yVal>
            <c:numRef>
              <c:f>'[EfficientSet.xls]Sheet1 (3)'!$F$16:$F$18</c:f>
              <c:numCache>
                <c:formatCode>0.00%</c:formatCode>
                <c:ptCount val="3"/>
                <c:pt idx="0">
                  <c:v>0.05</c:v>
                </c:pt>
                <c:pt idx="1">
                  <c:v>0.1</c:v>
                </c:pt>
                <c:pt idx="2">
                  <c:v>0.15</c:v>
                </c:pt>
              </c:numCache>
            </c:numRef>
          </c:yVal>
          <c:smooth val="0"/>
          <c:extLst>
            <c:ext xmlns:c16="http://schemas.microsoft.com/office/drawing/2014/chart" uri="{C3380CC4-5D6E-409C-BE32-E72D297353CC}">
              <c16:uniqueId val="{00000026-F1F9-4C85-B35B-6D8B9FA9A9B6}"/>
            </c:ext>
          </c:extLst>
        </c:ser>
        <c:dLbls>
          <c:showLegendKey val="0"/>
          <c:showVal val="0"/>
          <c:showCatName val="0"/>
          <c:showSerName val="0"/>
          <c:showPercent val="0"/>
          <c:showBubbleSize val="0"/>
        </c:dLbls>
        <c:axId val="351393264"/>
        <c:axId val="1"/>
      </c:scatterChart>
      <c:valAx>
        <c:axId val="351393264"/>
        <c:scaling>
          <c:orientation val="minMax"/>
          <c:min val="0"/>
        </c:scaling>
        <c:delete val="0"/>
        <c:axPos val="b"/>
        <c:title>
          <c:tx>
            <c:rich>
              <a:bodyPr/>
              <a:lstStyle/>
              <a:p>
                <a:pPr>
                  <a:defRPr sz="2000"/>
                </a:pPr>
                <a:r>
                  <a:rPr lang="el-GR" sz="2000"/>
                  <a:t>σ</a:t>
                </a:r>
              </a:p>
            </c:rich>
          </c:tx>
          <c:layout>
            <c:manualLayout>
              <c:xMode val="edge"/>
              <c:yMode val="edge"/>
              <c:x val="0.55193300112848209"/>
              <c:y val="0.8884766170028002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1"/>
        <c:crosses val="autoZero"/>
        <c:crossBetween val="midCat"/>
      </c:valAx>
      <c:valAx>
        <c:axId val="1"/>
        <c:scaling>
          <c:orientation val="minMax"/>
        </c:scaling>
        <c:delete val="0"/>
        <c:axPos val="l"/>
        <c:title>
          <c:tx>
            <c:rich>
              <a:bodyPr/>
              <a:lstStyle/>
              <a:p>
                <a:pPr>
                  <a:defRPr/>
                </a:pPr>
                <a:r>
                  <a:rPr lang="en-US"/>
                  <a:t>E(r)</a:t>
                </a:r>
              </a:p>
            </c:rich>
          </c:tx>
          <c:layout>
            <c:manualLayout>
              <c:xMode val="edge"/>
              <c:yMode val="edge"/>
              <c:x val="1.932367149758454E-2"/>
              <c:y val="0.3754650743006566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351393264"/>
        <c:crosses val="autoZero"/>
        <c:crossBetween val="midCat"/>
      </c:valAx>
      <c:spPr>
        <a:noFill/>
        <a:ln w="25400">
          <a:noFill/>
        </a:ln>
      </c:spPr>
    </c:plotArea>
    <c:plotVisOnly val="1"/>
    <c:dispBlanksAs val="gap"/>
    <c:showDLblsOverMax val="0"/>
  </c:chart>
  <c:spPr>
    <a:solidFill>
      <a:srgbClr val="FFFFFF"/>
    </a:solidFill>
    <a:ln w="9525">
      <a:noFill/>
    </a:ln>
  </c:spPr>
  <c:txPr>
    <a:bodyPr/>
    <a:lstStyle/>
    <a:p>
      <a:pPr>
        <a:defRPr sz="1600" b="0" i="0" u="none" strike="noStrike" baseline="0">
          <a:solidFill>
            <a:srgbClr val="000000"/>
          </a:solidFill>
          <a:latin typeface="+mn-lt"/>
          <a:ea typeface="Times New Roman"/>
          <a:cs typeface="Times New Roman"/>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26379267746793"/>
          <c:y val="6.877329661842238E-2"/>
          <c:w val="0.76668901199703421"/>
          <c:h val="0.70632034364866225"/>
        </c:manualLayout>
      </c:layout>
      <c:scatterChart>
        <c:scatterStyle val="lineMarker"/>
        <c:varyColors val="0"/>
        <c:ser>
          <c:idx val="0"/>
          <c:order val="0"/>
          <c:tx>
            <c:strRef>
              <c:f>'[EfficientSet.xls]Sheet1 (3)'!$F$15</c:f>
              <c:strCache>
                <c:ptCount val="1"/>
                <c:pt idx="0">
                  <c:v>E(r)</c:v>
                </c:pt>
              </c:strCache>
            </c:strRef>
          </c:tx>
          <c:spPr>
            <a:ln w="28575">
              <a:noFill/>
            </a:ln>
          </c:spPr>
          <c:marker>
            <c:symbol val="diamond"/>
            <c:size val="5"/>
            <c:spPr>
              <a:solidFill>
                <a:srgbClr val="000080"/>
              </a:solidFill>
              <a:ln>
                <a:solidFill>
                  <a:srgbClr val="000080"/>
                </a:solidFill>
                <a:prstDash val="solid"/>
              </a:ln>
            </c:spPr>
          </c:marker>
          <c:dPt>
            <c:idx val="0"/>
            <c:marker>
              <c:symbol val="diamond"/>
              <c:size val="12"/>
              <c:spPr>
                <a:solidFill>
                  <a:srgbClr val="FF0000"/>
                </a:solidFill>
                <a:ln>
                  <a:solidFill>
                    <a:srgbClr val="FF0000"/>
                  </a:solidFill>
                  <a:prstDash val="solid"/>
                </a:ln>
              </c:spPr>
            </c:marker>
            <c:bubble3D val="0"/>
            <c:extLst>
              <c:ext xmlns:c16="http://schemas.microsoft.com/office/drawing/2014/chart" uri="{C3380CC4-5D6E-409C-BE32-E72D297353CC}">
                <c16:uniqueId val="{00000000-2219-46FF-AD35-9D072EAB4CB2}"/>
              </c:ext>
            </c:extLst>
          </c:dPt>
          <c:dPt>
            <c:idx val="1"/>
            <c:marker>
              <c:symbol val="diamond"/>
              <c:size val="12"/>
              <c:spPr>
                <a:solidFill>
                  <a:srgbClr val="FF0000"/>
                </a:solidFill>
                <a:ln>
                  <a:solidFill>
                    <a:srgbClr val="FF0000"/>
                  </a:solidFill>
                  <a:prstDash val="solid"/>
                </a:ln>
              </c:spPr>
            </c:marker>
            <c:bubble3D val="0"/>
            <c:extLst>
              <c:ext xmlns:c16="http://schemas.microsoft.com/office/drawing/2014/chart" uri="{C3380CC4-5D6E-409C-BE32-E72D297353CC}">
                <c16:uniqueId val="{00000001-2219-46FF-AD35-9D072EAB4CB2}"/>
              </c:ext>
            </c:extLst>
          </c:dPt>
          <c:dPt>
            <c:idx val="2"/>
            <c:marker>
              <c:symbol val="diamond"/>
              <c:size val="12"/>
              <c:spPr>
                <a:solidFill>
                  <a:srgbClr val="FF0000"/>
                </a:solidFill>
                <a:ln>
                  <a:solidFill>
                    <a:srgbClr val="FF0000"/>
                  </a:solidFill>
                  <a:prstDash val="solid"/>
                </a:ln>
              </c:spPr>
            </c:marker>
            <c:bubble3D val="0"/>
            <c:extLst>
              <c:ext xmlns:c16="http://schemas.microsoft.com/office/drawing/2014/chart" uri="{C3380CC4-5D6E-409C-BE32-E72D297353CC}">
                <c16:uniqueId val="{00000002-2219-46FF-AD35-9D072EAB4CB2}"/>
              </c:ext>
            </c:extLst>
          </c:dPt>
          <c:dPt>
            <c:idx val="3"/>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3-2219-46FF-AD35-9D072EAB4CB2}"/>
              </c:ext>
            </c:extLst>
          </c:dPt>
          <c:dPt>
            <c:idx val="4"/>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4-2219-46FF-AD35-9D072EAB4CB2}"/>
              </c:ext>
            </c:extLst>
          </c:dPt>
          <c:dPt>
            <c:idx val="5"/>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5-2219-46FF-AD35-9D072EAB4CB2}"/>
              </c:ext>
            </c:extLst>
          </c:dPt>
          <c:dPt>
            <c:idx val="6"/>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6-2219-46FF-AD35-9D072EAB4CB2}"/>
              </c:ext>
            </c:extLst>
          </c:dPt>
          <c:dPt>
            <c:idx val="7"/>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7-2219-46FF-AD35-9D072EAB4CB2}"/>
              </c:ext>
            </c:extLst>
          </c:dPt>
          <c:dPt>
            <c:idx val="8"/>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8-2219-46FF-AD35-9D072EAB4CB2}"/>
              </c:ext>
            </c:extLst>
          </c:dPt>
          <c:dPt>
            <c:idx val="9"/>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9-2219-46FF-AD35-9D072EAB4CB2}"/>
              </c:ext>
            </c:extLst>
          </c:dPt>
          <c:dPt>
            <c:idx val="10"/>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A-2219-46FF-AD35-9D072EAB4CB2}"/>
              </c:ext>
            </c:extLst>
          </c:dPt>
          <c:dPt>
            <c:idx val="11"/>
            <c:marker>
              <c:symbol val="diamond"/>
              <c:size val="6"/>
              <c:spPr>
                <a:solidFill>
                  <a:srgbClr val="00FF00"/>
                </a:solidFill>
                <a:ln>
                  <a:solidFill>
                    <a:srgbClr val="00FF00"/>
                  </a:solidFill>
                  <a:prstDash val="solid"/>
                </a:ln>
              </c:spPr>
            </c:marker>
            <c:bubble3D val="0"/>
            <c:extLst>
              <c:ext xmlns:c16="http://schemas.microsoft.com/office/drawing/2014/chart" uri="{C3380CC4-5D6E-409C-BE32-E72D297353CC}">
                <c16:uniqueId val="{0000000B-2219-46FF-AD35-9D072EAB4CB2}"/>
              </c:ext>
            </c:extLst>
          </c:dPt>
          <c:dPt>
            <c:idx val="12"/>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0C-2219-46FF-AD35-9D072EAB4CB2}"/>
              </c:ext>
            </c:extLst>
          </c:dPt>
          <c:dPt>
            <c:idx val="20"/>
            <c:bubble3D val="0"/>
            <c:extLst>
              <c:ext xmlns:c16="http://schemas.microsoft.com/office/drawing/2014/chart" uri="{C3380CC4-5D6E-409C-BE32-E72D297353CC}">
                <c16:uniqueId val="{0000000D-2219-46FF-AD35-9D072EAB4CB2}"/>
              </c:ext>
            </c:extLst>
          </c:dPt>
          <c:dPt>
            <c:idx val="21"/>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0E-2219-46FF-AD35-9D072EAB4CB2}"/>
              </c:ext>
            </c:extLst>
          </c:dPt>
          <c:dPt>
            <c:idx val="22"/>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0F-2219-46FF-AD35-9D072EAB4CB2}"/>
              </c:ext>
            </c:extLst>
          </c:dPt>
          <c:dPt>
            <c:idx val="29"/>
            <c:bubble3D val="0"/>
            <c:extLst>
              <c:ext xmlns:c16="http://schemas.microsoft.com/office/drawing/2014/chart" uri="{C3380CC4-5D6E-409C-BE32-E72D297353CC}">
                <c16:uniqueId val="{00000010-2219-46FF-AD35-9D072EAB4CB2}"/>
              </c:ext>
            </c:extLst>
          </c:dPt>
          <c:dPt>
            <c:idx val="30"/>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11-2219-46FF-AD35-9D072EAB4CB2}"/>
              </c:ext>
            </c:extLst>
          </c:dPt>
          <c:dPt>
            <c:idx val="31"/>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12-2219-46FF-AD35-9D072EAB4CB2}"/>
              </c:ext>
            </c:extLst>
          </c:dPt>
          <c:dPt>
            <c:idx val="37"/>
            <c:bubble3D val="0"/>
            <c:extLst>
              <c:ext xmlns:c16="http://schemas.microsoft.com/office/drawing/2014/chart" uri="{C3380CC4-5D6E-409C-BE32-E72D297353CC}">
                <c16:uniqueId val="{00000013-2219-46FF-AD35-9D072EAB4CB2}"/>
              </c:ext>
            </c:extLst>
          </c:dPt>
          <c:dPt>
            <c:idx val="38"/>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14-2219-46FF-AD35-9D072EAB4CB2}"/>
              </c:ext>
            </c:extLst>
          </c:dPt>
          <c:dPt>
            <c:idx val="39"/>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15-2219-46FF-AD35-9D072EAB4CB2}"/>
              </c:ext>
            </c:extLst>
          </c:dPt>
          <c:dPt>
            <c:idx val="44"/>
            <c:bubble3D val="0"/>
            <c:extLst>
              <c:ext xmlns:c16="http://schemas.microsoft.com/office/drawing/2014/chart" uri="{C3380CC4-5D6E-409C-BE32-E72D297353CC}">
                <c16:uniqueId val="{00000016-2219-46FF-AD35-9D072EAB4CB2}"/>
              </c:ext>
            </c:extLst>
          </c:dPt>
          <c:dPt>
            <c:idx val="45"/>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17-2219-46FF-AD35-9D072EAB4CB2}"/>
              </c:ext>
            </c:extLst>
          </c:dPt>
          <c:dPt>
            <c:idx val="46"/>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18-2219-46FF-AD35-9D072EAB4CB2}"/>
              </c:ext>
            </c:extLst>
          </c:dPt>
          <c:dPt>
            <c:idx val="50"/>
            <c:bubble3D val="0"/>
            <c:extLst>
              <c:ext xmlns:c16="http://schemas.microsoft.com/office/drawing/2014/chart" uri="{C3380CC4-5D6E-409C-BE32-E72D297353CC}">
                <c16:uniqueId val="{00000019-2219-46FF-AD35-9D072EAB4CB2}"/>
              </c:ext>
            </c:extLst>
          </c:dPt>
          <c:dPt>
            <c:idx val="51"/>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1A-2219-46FF-AD35-9D072EAB4CB2}"/>
              </c:ext>
            </c:extLst>
          </c:dPt>
          <c:dPt>
            <c:idx val="52"/>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1B-2219-46FF-AD35-9D072EAB4CB2}"/>
              </c:ext>
            </c:extLst>
          </c:dPt>
          <c:dPt>
            <c:idx val="55"/>
            <c:bubble3D val="0"/>
            <c:extLst>
              <c:ext xmlns:c16="http://schemas.microsoft.com/office/drawing/2014/chart" uri="{C3380CC4-5D6E-409C-BE32-E72D297353CC}">
                <c16:uniqueId val="{0000001C-2219-46FF-AD35-9D072EAB4CB2}"/>
              </c:ext>
            </c:extLst>
          </c:dPt>
          <c:dPt>
            <c:idx val="56"/>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1D-2219-46FF-AD35-9D072EAB4CB2}"/>
              </c:ext>
            </c:extLst>
          </c:dPt>
          <c:dPt>
            <c:idx val="57"/>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1E-2219-46FF-AD35-9D072EAB4CB2}"/>
              </c:ext>
            </c:extLst>
          </c:dPt>
          <c:dPt>
            <c:idx val="59"/>
            <c:bubble3D val="0"/>
            <c:extLst>
              <c:ext xmlns:c16="http://schemas.microsoft.com/office/drawing/2014/chart" uri="{C3380CC4-5D6E-409C-BE32-E72D297353CC}">
                <c16:uniqueId val="{0000001F-2219-46FF-AD35-9D072EAB4CB2}"/>
              </c:ext>
            </c:extLst>
          </c:dPt>
          <c:dPt>
            <c:idx val="60"/>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20-2219-46FF-AD35-9D072EAB4CB2}"/>
              </c:ext>
            </c:extLst>
          </c:dPt>
          <c:dPt>
            <c:idx val="61"/>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21-2219-46FF-AD35-9D072EAB4CB2}"/>
              </c:ext>
            </c:extLst>
          </c:dPt>
          <c:dPt>
            <c:idx val="62"/>
            <c:bubble3D val="0"/>
            <c:extLst>
              <c:ext xmlns:c16="http://schemas.microsoft.com/office/drawing/2014/chart" uri="{C3380CC4-5D6E-409C-BE32-E72D297353CC}">
                <c16:uniqueId val="{00000022-2219-46FF-AD35-9D072EAB4CB2}"/>
              </c:ext>
            </c:extLst>
          </c:dPt>
          <c:dPt>
            <c:idx val="63"/>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23-2219-46FF-AD35-9D072EAB4CB2}"/>
              </c:ext>
            </c:extLst>
          </c:dPt>
          <c:dPt>
            <c:idx val="64"/>
            <c:marker>
              <c:symbol val="diamond"/>
              <c:size val="6"/>
              <c:spPr>
                <a:solidFill>
                  <a:srgbClr val="FF6600"/>
                </a:solidFill>
                <a:ln>
                  <a:solidFill>
                    <a:srgbClr val="FF6600"/>
                  </a:solidFill>
                  <a:prstDash val="solid"/>
                </a:ln>
              </c:spPr>
            </c:marker>
            <c:bubble3D val="0"/>
            <c:extLst>
              <c:ext xmlns:c16="http://schemas.microsoft.com/office/drawing/2014/chart" uri="{C3380CC4-5D6E-409C-BE32-E72D297353CC}">
                <c16:uniqueId val="{00000024-2219-46FF-AD35-9D072EAB4CB2}"/>
              </c:ext>
            </c:extLst>
          </c:dPt>
          <c:dPt>
            <c:idx val="65"/>
            <c:marker>
              <c:symbol val="diamond"/>
              <c:size val="6"/>
              <c:spPr>
                <a:solidFill>
                  <a:srgbClr val="00FFFF"/>
                </a:solidFill>
                <a:ln>
                  <a:solidFill>
                    <a:srgbClr val="00FFFF"/>
                  </a:solidFill>
                  <a:prstDash val="solid"/>
                </a:ln>
              </c:spPr>
            </c:marker>
            <c:bubble3D val="0"/>
            <c:extLst>
              <c:ext xmlns:c16="http://schemas.microsoft.com/office/drawing/2014/chart" uri="{C3380CC4-5D6E-409C-BE32-E72D297353CC}">
                <c16:uniqueId val="{00000025-2219-46FF-AD35-9D072EAB4CB2}"/>
              </c:ext>
            </c:extLst>
          </c:dPt>
          <c:xVal>
            <c:numRef>
              <c:f>'[EfficientSet.xls]Sheet1 (3)'!$E$16:$E$81</c:f>
              <c:numCache>
                <c:formatCode>0.00%</c:formatCode>
                <c:ptCount val="66"/>
                <c:pt idx="0">
                  <c:v>0.43588989435406733</c:v>
                </c:pt>
                <c:pt idx="1">
                  <c:v>0.47958315233127197</c:v>
                </c:pt>
                <c:pt idx="2">
                  <c:v>0.46904157598234297</c:v>
                </c:pt>
                <c:pt idx="3">
                  <c:v>0.44710177812216317</c:v>
                </c:pt>
                <c:pt idx="4">
                  <c:v>0.42848570571257105</c:v>
                </c:pt>
                <c:pt idx="5">
                  <c:v>0.4136423575989287</c:v>
                </c:pt>
                <c:pt idx="6">
                  <c:v>0.40298883359219773</c:v>
                </c:pt>
                <c:pt idx="7">
                  <c:v>0.3968626966596886</c:v>
                </c:pt>
                <c:pt idx="8">
                  <c:v>0.39547439866570377</c:v>
                </c:pt>
                <c:pt idx="9">
                  <c:v>0.39887341350358263</c:v>
                </c:pt>
                <c:pt idx="10">
                  <c:v>0.40693979898751614</c:v>
                </c:pt>
                <c:pt idx="11">
                  <c:v>0.41940433951021538</c:v>
                </c:pt>
                <c:pt idx="12">
                  <c:v>0.4435087372307337</c:v>
                </c:pt>
                <c:pt idx="13">
                  <c:v>0.42379240200834184</c:v>
                </c:pt>
                <c:pt idx="14">
                  <c:v>0.40779897008207366</c:v>
                </c:pt>
                <c:pt idx="15">
                  <c:v>0.3959797974644666</c:v>
                </c:pt>
                <c:pt idx="16">
                  <c:v>0.38871583451153624</c:v>
                </c:pt>
                <c:pt idx="17">
                  <c:v>0.38626415831655936</c:v>
                </c:pt>
                <c:pt idx="18">
                  <c:v>0.38871583451153618</c:v>
                </c:pt>
                <c:pt idx="19">
                  <c:v>0.3959797974644666</c:v>
                </c:pt>
                <c:pt idx="20">
                  <c:v>0.40779897008207366</c:v>
                </c:pt>
                <c:pt idx="21">
                  <c:v>0.42379240200834184</c:v>
                </c:pt>
                <c:pt idx="22">
                  <c:v>0.42284749023731955</c:v>
                </c:pt>
                <c:pt idx="23">
                  <c:v>0.40583247775406045</c:v>
                </c:pt>
                <c:pt idx="24">
                  <c:v>0.39293765408777004</c:v>
                </c:pt>
                <c:pt idx="25">
                  <c:v>0.38457769046058821</c:v>
                </c:pt>
                <c:pt idx="26">
                  <c:v>0.38105117766515301</c:v>
                </c:pt>
                <c:pt idx="27">
                  <c:v>0.38249182997810555</c:v>
                </c:pt>
                <c:pt idx="28">
                  <c:v>0.38884444190447165</c:v>
                </c:pt>
                <c:pt idx="29">
                  <c:v>0.39987498046264408</c:v>
                </c:pt>
                <c:pt idx="30">
                  <c:v>0.41521078984053394</c:v>
                </c:pt>
                <c:pt idx="31">
                  <c:v>0.40779897008207366</c:v>
                </c:pt>
                <c:pt idx="32">
                  <c:v>0.39395431207184423</c:v>
                </c:pt>
                <c:pt idx="33">
                  <c:v>0.38457769046058821</c:v>
                </c:pt>
                <c:pt idx="34">
                  <c:v>0.38</c:v>
                </c:pt>
                <c:pt idx="35">
                  <c:v>0.38039453203220469</c:v>
                </c:pt>
                <c:pt idx="36">
                  <c:v>0.38574603043971817</c:v>
                </c:pt>
                <c:pt idx="37">
                  <c:v>0.39585350825778975</c:v>
                </c:pt>
                <c:pt idx="38">
                  <c:v>0.41036569057366379</c:v>
                </c:pt>
                <c:pt idx="39">
                  <c:v>0.39899874686520004</c:v>
                </c:pt>
                <c:pt idx="40">
                  <c:v>0.38871583451153624</c:v>
                </c:pt>
                <c:pt idx="41">
                  <c:v>0.38314488121336038</c:v>
                </c:pt>
                <c:pt idx="42">
                  <c:v>0.38249182997810555</c:v>
                </c:pt>
                <c:pt idx="43">
                  <c:v>0.38678159211627433</c:v>
                </c:pt>
                <c:pt idx="44">
                  <c:v>0.39585350825778975</c:v>
                </c:pt>
                <c:pt idx="45">
                  <c:v>0.40938978980917445</c:v>
                </c:pt>
                <c:pt idx="46">
                  <c:v>0.3968626966596886</c:v>
                </c:pt>
                <c:pt idx="47">
                  <c:v>0.39038442591886269</c:v>
                </c:pt>
                <c:pt idx="48">
                  <c:v>0.38871583451153624</c:v>
                </c:pt>
                <c:pt idx="49">
                  <c:v>0.39191835884530846</c:v>
                </c:pt>
                <c:pt idx="50">
                  <c:v>0.39987498046264414</c:v>
                </c:pt>
                <c:pt idx="51">
                  <c:v>0.41231056256176607</c:v>
                </c:pt>
                <c:pt idx="52">
                  <c:v>0.40149719799769462</c:v>
                </c:pt>
                <c:pt idx="53">
                  <c:v>0.39887341350358263</c:v>
                </c:pt>
                <c:pt idx="54">
                  <c:v>0.40099875311526845</c:v>
                </c:pt>
                <c:pt idx="55">
                  <c:v>0.40779897008207366</c:v>
                </c:pt>
                <c:pt idx="56">
                  <c:v>0.41904653679513926</c:v>
                </c:pt>
                <c:pt idx="57">
                  <c:v>0.41267420563926699</c:v>
                </c:pt>
                <c:pt idx="58">
                  <c:v>0.41376321731154403</c:v>
                </c:pt>
                <c:pt idx="59">
                  <c:v>0.41940433951021538</c:v>
                </c:pt>
                <c:pt idx="60">
                  <c:v>0.42941821107167777</c:v>
                </c:pt>
                <c:pt idx="61">
                  <c:v>0.42988370520409358</c:v>
                </c:pt>
                <c:pt idx="62">
                  <c:v>0.43439613257946952</c:v>
                </c:pt>
                <c:pt idx="63">
                  <c:v>0.4431703961232068</c:v>
                </c:pt>
                <c:pt idx="64">
                  <c:v>0.45243784103454476</c:v>
                </c:pt>
                <c:pt idx="65">
                  <c:v>0.46</c:v>
                </c:pt>
              </c:numCache>
            </c:numRef>
          </c:xVal>
          <c:yVal>
            <c:numRef>
              <c:f>'[EfficientSet.xls]Sheet1 (3)'!$F$16:$F$81</c:f>
              <c:numCache>
                <c:formatCode>0.00%</c:formatCode>
                <c:ptCount val="66"/>
                <c:pt idx="0">
                  <c:v>0.05</c:v>
                </c:pt>
                <c:pt idx="1">
                  <c:v>0.1</c:v>
                </c:pt>
                <c:pt idx="2">
                  <c:v>0.15</c:v>
                </c:pt>
                <c:pt idx="3">
                  <c:v>0.14000000000000001</c:v>
                </c:pt>
                <c:pt idx="4">
                  <c:v>0.13</c:v>
                </c:pt>
                <c:pt idx="5">
                  <c:v>0.12</c:v>
                </c:pt>
                <c:pt idx="6">
                  <c:v>0.11</c:v>
                </c:pt>
                <c:pt idx="7">
                  <c:v>0.1</c:v>
                </c:pt>
                <c:pt idx="8">
                  <c:v>0.09</c:v>
                </c:pt>
                <c:pt idx="9">
                  <c:v>0.08</c:v>
                </c:pt>
                <c:pt idx="10">
                  <c:v>7.0000000000000007E-2</c:v>
                </c:pt>
                <c:pt idx="11">
                  <c:v>0.06</c:v>
                </c:pt>
                <c:pt idx="12">
                  <c:v>0.14500000000000002</c:v>
                </c:pt>
                <c:pt idx="13">
                  <c:v>0.13500000000000001</c:v>
                </c:pt>
                <c:pt idx="14">
                  <c:v>0.125</c:v>
                </c:pt>
                <c:pt idx="15">
                  <c:v>0.11499999999999999</c:v>
                </c:pt>
                <c:pt idx="16">
                  <c:v>0.10500000000000001</c:v>
                </c:pt>
                <c:pt idx="17">
                  <c:v>9.5000000000000001E-2</c:v>
                </c:pt>
                <c:pt idx="18">
                  <c:v>8.5000000000000006E-2</c:v>
                </c:pt>
                <c:pt idx="19">
                  <c:v>7.5000000000000011E-2</c:v>
                </c:pt>
                <c:pt idx="20">
                  <c:v>6.5000000000000002E-2</c:v>
                </c:pt>
                <c:pt idx="21">
                  <c:v>5.5000000000000007E-2</c:v>
                </c:pt>
                <c:pt idx="22">
                  <c:v>0.14000000000000001</c:v>
                </c:pt>
                <c:pt idx="23">
                  <c:v>0.13</c:v>
                </c:pt>
                <c:pt idx="24">
                  <c:v>0.12000000000000002</c:v>
                </c:pt>
                <c:pt idx="25">
                  <c:v>0.10999999999999999</c:v>
                </c:pt>
                <c:pt idx="26">
                  <c:v>0.1</c:v>
                </c:pt>
                <c:pt idx="27">
                  <c:v>0.09</c:v>
                </c:pt>
                <c:pt idx="28">
                  <c:v>0.08</c:v>
                </c:pt>
                <c:pt idx="29">
                  <c:v>7.0000000000000007E-2</c:v>
                </c:pt>
                <c:pt idx="30">
                  <c:v>6.0000000000000012E-2</c:v>
                </c:pt>
                <c:pt idx="31">
                  <c:v>0.13500000000000001</c:v>
                </c:pt>
                <c:pt idx="32">
                  <c:v>0.125</c:v>
                </c:pt>
                <c:pt idx="33">
                  <c:v>0.11499999999999999</c:v>
                </c:pt>
                <c:pt idx="34">
                  <c:v>0.10499999999999998</c:v>
                </c:pt>
                <c:pt idx="35">
                  <c:v>9.5000000000000001E-2</c:v>
                </c:pt>
                <c:pt idx="36">
                  <c:v>8.4999999999999992E-2</c:v>
                </c:pt>
                <c:pt idx="37">
                  <c:v>7.4999999999999997E-2</c:v>
                </c:pt>
                <c:pt idx="38">
                  <c:v>6.5000000000000002E-2</c:v>
                </c:pt>
                <c:pt idx="39">
                  <c:v>0.13</c:v>
                </c:pt>
                <c:pt idx="40">
                  <c:v>0.12000000000000001</c:v>
                </c:pt>
                <c:pt idx="41">
                  <c:v>0.11000000000000001</c:v>
                </c:pt>
                <c:pt idx="42">
                  <c:v>0.1</c:v>
                </c:pt>
                <c:pt idx="43">
                  <c:v>0.09</c:v>
                </c:pt>
                <c:pt idx="44">
                  <c:v>0.08</c:v>
                </c:pt>
                <c:pt idx="45">
                  <c:v>7.0000000000000007E-2</c:v>
                </c:pt>
                <c:pt idx="46">
                  <c:v>0.125</c:v>
                </c:pt>
                <c:pt idx="47">
                  <c:v>0.115</c:v>
                </c:pt>
                <c:pt idx="48">
                  <c:v>0.10500000000000001</c:v>
                </c:pt>
                <c:pt idx="49">
                  <c:v>9.5000000000000001E-2</c:v>
                </c:pt>
                <c:pt idx="50">
                  <c:v>8.5000000000000006E-2</c:v>
                </c:pt>
                <c:pt idx="51">
                  <c:v>7.5000000000000011E-2</c:v>
                </c:pt>
                <c:pt idx="52">
                  <c:v>0.12</c:v>
                </c:pt>
                <c:pt idx="53">
                  <c:v>0.11000000000000001</c:v>
                </c:pt>
                <c:pt idx="54">
                  <c:v>0.10000000000000002</c:v>
                </c:pt>
                <c:pt idx="55">
                  <c:v>0.09</c:v>
                </c:pt>
                <c:pt idx="56">
                  <c:v>0.08</c:v>
                </c:pt>
                <c:pt idx="57">
                  <c:v>0.11499999999999999</c:v>
                </c:pt>
                <c:pt idx="58">
                  <c:v>0.10500000000000001</c:v>
                </c:pt>
                <c:pt idx="59">
                  <c:v>9.5000000000000001E-2</c:v>
                </c:pt>
                <c:pt idx="60">
                  <c:v>8.4999999999999992E-2</c:v>
                </c:pt>
                <c:pt idx="61">
                  <c:v>0.11000000000000001</c:v>
                </c:pt>
                <c:pt idx="62">
                  <c:v>0.10000000000000002</c:v>
                </c:pt>
                <c:pt idx="63">
                  <c:v>9.0000000000000024E-2</c:v>
                </c:pt>
                <c:pt idx="64">
                  <c:v>0.10500000000000001</c:v>
                </c:pt>
                <c:pt idx="65">
                  <c:v>9.5000000000000015E-2</c:v>
                </c:pt>
              </c:numCache>
            </c:numRef>
          </c:yVal>
          <c:smooth val="0"/>
          <c:extLst>
            <c:ext xmlns:c16="http://schemas.microsoft.com/office/drawing/2014/chart" uri="{C3380CC4-5D6E-409C-BE32-E72D297353CC}">
              <c16:uniqueId val="{00000026-2219-46FF-AD35-9D072EAB4CB2}"/>
            </c:ext>
          </c:extLst>
        </c:ser>
        <c:dLbls>
          <c:showLegendKey val="0"/>
          <c:showVal val="0"/>
          <c:showCatName val="0"/>
          <c:showSerName val="0"/>
          <c:showPercent val="0"/>
          <c:showBubbleSize val="0"/>
        </c:dLbls>
        <c:axId val="351393264"/>
        <c:axId val="1"/>
      </c:scatterChart>
      <c:valAx>
        <c:axId val="351393264"/>
        <c:scaling>
          <c:orientation val="minMax"/>
          <c:min val="0"/>
        </c:scaling>
        <c:delete val="0"/>
        <c:axPos val="b"/>
        <c:title>
          <c:tx>
            <c:rich>
              <a:bodyPr/>
              <a:lstStyle/>
              <a:p>
                <a:pPr>
                  <a:defRPr sz="2000"/>
                </a:pPr>
                <a:r>
                  <a:rPr lang="el-GR" sz="2000"/>
                  <a:t>σ</a:t>
                </a:r>
              </a:p>
            </c:rich>
          </c:tx>
          <c:layout>
            <c:manualLayout>
              <c:xMode val="edge"/>
              <c:yMode val="edge"/>
              <c:x val="0.55193300112848209"/>
              <c:y val="0.88847661700280023"/>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1"/>
        <c:crosses val="autoZero"/>
        <c:crossBetween val="midCat"/>
      </c:valAx>
      <c:valAx>
        <c:axId val="1"/>
        <c:scaling>
          <c:orientation val="minMax"/>
        </c:scaling>
        <c:delete val="0"/>
        <c:axPos val="l"/>
        <c:title>
          <c:tx>
            <c:rich>
              <a:bodyPr/>
              <a:lstStyle/>
              <a:p>
                <a:pPr>
                  <a:defRPr/>
                </a:pPr>
                <a:r>
                  <a:rPr lang="en-US"/>
                  <a:t>E(r)</a:t>
                </a:r>
              </a:p>
            </c:rich>
          </c:tx>
          <c:layout>
            <c:manualLayout>
              <c:xMode val="edge"/>
              <c:yMode val="edge"/>
              <c:x val="1.932367149758454E-2"/>
              <c:y val="0.3754650743006566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351393264"/>
        <c:crosses val="autoZero"/>
        <c:crossBetween val="midCat"/>
      </c:valAx>
      <c:spPr>
        <a:noFill/>
        <a:ln w="25400">
          <a:noFill/>
        </a:ln>
      </c:spPr>
    </c:plotArea>
    <c:plotVisOnly val="1"/>
    <c:dispBlanksAs val="gap"/>
    <c:showDLblsOverMax val="0"/>
  </c:chart>
  <c:spPr>
    <a:solidFill>
      <a:srgbClr val="FFFFFF"/>
    </a:solidFill>
    <a:ln w="9525">
      <a:noFill/>
    </a:ln>
  </c:spPr>
  <c:txPr>
    <a:bodyPr/>
    <a:lstStyle/>
    <a:p>
      <a:pPr>
        <a:defRPr sz="1600" b="0" i="0" u="none" strike="noStrike" baseline="0">
          <a:solidFill>
            <a:srgbClr val="000000"/>
          </a:solidFill>
          <a:latin typeface="+mn-lt"/>
          <a:ea typeface="Times New Roman"/>
          <a:cs typeface="Times New Roman"/>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3"/>
          <c:order val="3"/>
          <c:tx>
            <c:strRef>
              <c:f>'Over time'!$A$7</c:f>
              <c:strCache>
                <c:ptCount val="1"/>
                <c:pt idx="0">
                  <c:v>Std dev</c:v>
                </c:pt>
              </c:strCache>
            </c:strRef>
          </c:tx>
          <c:spPr>
            <a:noFill/>
            <a:ln>
              <a:noFill/>
            </a:ln>
            <a:effectLst/>
          </c:spPr>
          <c:cat>
            <c:numRef>
              <c:f>'Over time'!$B$3:$K$3</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'Over time'!$B$7:$K$7</c:f>
              <c:numCache>
                <c:formatCode>0%</c:formatCode>
                <c:ptCount val="10"/>
                <c:pt idx="0">
                  <c:v>0.1</c:v>
                </c:pt>
                <c:pt idx="1">
                  <c:v>0.14142135623730953</c:v>
                </c:pt>
                <c:pt idx="2">
                  <c:v>0.17320508075688773</c:v>
                </c:pt>
                <c:pt idx="3">
                  <c:v>0.2</c:v>
                </c:pt>
                <c:pt idx="4">
                  <c:v>0.22360679774997899</c:v>
                </c:pt>
                <c:pt idx="5">
                  <c:v>0.2449489742783178</c:v>
                </c:pt>
                <c:pt idx="6">
                  <c:v>0.26457513110645908</c:v>
                </c:pt>
                <c:pt idx="7">
                  <c:v>0.28284271247461906</c:v>
                </c:pt>
                <c:pt idx="8">
                  <c:v>0.30000000000000004</c:v>
                </c:pt>
                <c:pt idx="9">
                  <c:v>0.316227766016838</c:v>
                </c:pt>
              </c:numCache>
            </c:numRef>
          </c:val>
          <c:extLst>
            <c:ext xmlns:c16="http://schemas.microsoft.com/office/drawing/2014/chart" uri="{C3380CC4-5D6E-409C-BE32-E72D297353CC}">
              <c16:uniqueId val="{00000000-6A37-49BC-8326-834840536161}"/>
            </c:ext>
          </c:extLst>
        </c:ser>
        <c:ser>
          <c:idx val="4"/>
          <c:order val="4"/>
          <c:tx>
            <c:strRef>
              <c:f>'Over time'!$A$8</c:f>
              <c:strCache>
                <c:ptCount val="1"/>
                <c:pt idx="0">
                  <c:v>Linear - Std dev</c:v>
                </c:pt>
              </c:strCache>
            </c:strRef>
          </c:tx>
          <c:spPr>
            <a:solidFill>
              <a:srgbClr val="F37575">
                <a:alpha val="45000"/>
              </a:srgbClr>
            </a:solidFill>
            <a:ln>
              <a:noFill/>
            </a:ln>
            <a:effectLst/>
          </c:spPr>
          <c:cat>
            <c:numRef>
              <c:f>'Over time'!$B$3:$K$3</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'Over time'!$B$8:$K$8</c:f>
              <c:numCache>
                <c:formatCode>0%</c:formatCode>
                <c:ptCount val="10"/>
                <c:pt idx="0">
                  <c:v>0</c:v>
                </c:pt>
                <c:pt idx="1">
                  <c:v>5.857864376269048E-2</c:v>
                </c:pt>
                <c:pt idx="2">
                  <c:v>0.12679491924311231</c:v>
                </c:pt>
                <c:pt idx="3">
                  <c:v>0.2</c:v>
                </c:pt>
                <c:pt idx="4">
                  <c:v>0.27639320225002101</c:v>
                </c:pt>
                <c:pt idx="5">
                  <c:v>0.35505102572168229</c:v>
                </c:pt>
                <c:pt idx="6">
                  <c:v>0.43542486889354098</c:v>
                </c:pt>
                <c:pt idx="7">
                  <c:v>0.51715728752538093</c:v>
                </c:pt>
                <c:pt idx="8">
                  <c:v>0.6</c:v>
                </c:pt>
                <c:pt idx="9">
                  <c:v>0.683772233983162</c:v>
                </c:pt>
              </c:numCache>
            </c:numRef>
          </c:val>
          <c:extLst>
            <c:ext xmlns:c16="http://schemas.microsoft.com/office/drawing/2014/chart" uri="{C3380CC4-5D6E-409C-BE32-E72D297353CC}">
              <c16:uniqueId val="{00000001-6A37-49BC-8326-834840536161}"/>
            </c:ext>
          </c:extLst>
        </c:ser>
        <c:ser>
          <c:idx val="5"/>
          <c:order val="5"/>
          <c:tx>
            <c:strRef>
              <c:f>'Over time'!$A$9</c:f>
              <c:strCache>
                <c:ptCount val="1"/>
                <c:pt idx="0">
                  <c:v>Return - Linear</c:v>
                </c:pt>
              </c:strCache>
            </c:strRef>
          </c:tx>
          <c:spPr>
            <a:solidFill>
              <a:srgbClr val="CFE5AD">
                <a:alpha val="70000"/>
              </a:srgbClr>
            </a:solidFill>
            <a:ln>
              <a:noFill/>
            </a:ln>
            <a:effectLst/>
          </c:spPr>
          <c:cat>
            <c:numRef>
              <c:f>'Over time'!$B$3:$K$3</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'Over time'!$B$9:$K$9</c:f>
              <c:numCache>
                <c:formatCode>0%</c:formatCode>
                <c:ptCount val="10"/>
                <c:pt idx="0">
                  <c:v>0</c:v>
                </c:pt>
                <c:pt idx="1">
                  <c:v>1.0000000000000175E-2</c:v>
                </c:pt>
                <c:pt idx="2">
                  <c:v>3.1000000000000361E-2</c:v>
                </c:pt>
                <c:pt idx="3">
                  <c:v>6.4100000000000601E-2</c:v>
                </c:pt>
                <c:pt idx="4">
                  <c:v>0.11051000000000077</c:v>
                </c:pt>
                <c:pt idx="5">
                  <c:v>0.17156100000000096</c:v>
                </c:pt>
                <c:pt idx="6">
                  <c:v>0.24871710000000136</c:v>
                </c:pt>
                <c:pt idx="7">
                  <c:v>0.34358881000000152</c:v>
                </c:pt>
                <c:pt idx="8">
                  <c:v>0.45794769100000188</c:v>
                </c:pt>
                <c:pt idx="9">
                  <c:v>0.59374246010000231</c:v>
                </c:pt>
              </c:numCache>
            </c:numRef>
          </c:val>
          <c:extLst>
            <c:ext xmlns:c16="http://schemas.microsoft.com/office/drawing/2014/chart" uri="{C3380CC4-5D6E-409C-BE32-E72D297353CC}">
              <c16:uniqueId val="{00000002-6A37-49BC-8326-834840536161}"/>
            </c:ext>
          </c:extLst>
        </c:ser>
        <c:dLbls>
          <c:showLegendKey val="0"/>
          <c:showVal val="0"/>
          <c:showCatName val="0"/>
          <c:showSerName val="0"/>
          <c:showPercent val="0"/>
          <c:showBubbleSize val="0"/>
        </c:dLbls>
        <c:axId val="666389727"/>
        <c:axId val="666803183"/>
      </c:areaChart>
      <c:lineChart>
        <c:grouping val="standard"/>
        <c:varyColors val="0"/>
        <c:ser>
          <c:idx val="0"/>
          <c:order val="0"/>
          <c:tx>
            <c:strRef>
              <c:f>'Over time'!$A$4</c:f>
              <c:strCache>
                <c:ptCount val="1"/>
                <c:pt idx="0">
                  <c:v>Return (10% per year)</c:v>
                </c:pt>
              </c:strCache>
            </c:strRef>
          </c:tx>
          <c:spPr>
            <a:ln w="22225" cap="rnd">
              <a:solidFill>
                <a:schemeClr val="accent6">
                  <a:lumMod val="75000"/>
                </a:schemeClr>
              </a:solidFill>
              <a:round/>
            </a:ln>
            <a:effectLst/>
          </c:spPr>
          <c:marker>
            <c:symbol val="none"/>
          </c:marker>
          <c:cat>
            <c:numRef>
              <c:f>'Over time'!$B$3:$K$3</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'Over time'!$B$4:$K$4</c:f>
              <c:numCache>
                <c:formatCode>0%</c:formatCode>
                <c:ptCount val="10"/>
                <c:pt idx="0">
                  <c:v>0.1</c:v>
                </c:pt>
                <c:pt idx="1">
                  <c:v>0.21000000000000019</c:v>
                </c:pt>
                <c:pt idx="2">
                  <c:v>0.33100000000000041</c:v>
                </c:pt>
                <c:pt idx="3">
                  <c:v>0.46410000000000062</c:v>
                </c:pt>
                <c:pt idx="4">
                  <c:v>0.61051000000000077</c:v>
                </c:pt>
                <c:pt idx="5">
                  <c:v>0.77156100000000105</c:v>
                </c:pt>
                <c:pt idx="6">
                  <c:v>0.94871710000000142</c:v>
                </c:pt>
                <c:pt idx="7">
                  <c:v>1.1435888100000016</c:v>
                </c:pt>
                <c:pt idx="8">
                  <c:v>1.3579476910000019</c:v>
                </c:pt>
                <c:pt idx="9">
                  <c:v>1.5937424601000023</c:v>
                </c:pt>
              </c:numCache>
            </c:numRef>
          </c:val>
          <c:smooth val="0"/>
          <c:extLst>
            <c:ext xmlns:c16="http://schemas.microsoft.com/office/drawing/2014/chart" uri="{C3380CC4-5D6E-409C-BE32-E72D297353CC}">
              <c16:uniqueId val="{00000003-6A37-49BC-8326-834840536161}"/>
            </c:ext>
          </c:extLst>
        </c:ser>
        <c:ser>
          <c:idx val="1"/>
          <c:order val="1"/>
          <c:tx>
            <c:strRef>
              <c:f>'Over time'!$A$5</c:f>
              <c:strCache>
                <c:ptCount val="1"/>
                <c:pt idx="0">
                  <c:v>Standard deviation (10% per year)</c:v>
                </c:pt>
              </c:strCache>
            </c:strRef>
          </c:tx>
          <c:spPr>
            <a:ln w="22225" cap="rnd">
              <a:solidFill>
                <a:srgbClr val="FF0000"/>
              </a:solidFill>
              <a:round/>
            </a:ln>
            <a:effectLst/>
          </c:spPr>
          <c:marker>
            <c:symbol val="none"/>
          </c:marker>
          <c:cat>
            <c:numRef>
              <c:f>'Over time'!$B$3:$K$3</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'Over time'!$B$5:$K$5</c:f>
              <c:numCache>
                <c:formatCode>0%</c:formatCode>
                <c:ptCount val="10"/>
                <c:pt idx="0">
                  <c:v>0.1</c:v>
                </c:pt>
                <c:pt idx="1">
                  <c:v>0.14142135623730953</c:v>
                </c:pt>
                <c:pt idx="2">
                  <c:v>0.17320508075688773</c:v>
                </c:pt>
                <c:pt idx="3">
                  <c:v>0.2</c:v>
                </c:pt>
                <c:pt idx="4">
                  <c:v>0.22360679774997899</c:v>
                </c:pt>
                <c:pt idx="5">
                  <c:v>0.2449489742783178</c:v>
                </c:pt>
                <c:pt idx="6">
                  <c:v>0.26457513110645908</c:v>
                </c:pt>
                <c:pt idx="7">
                  <c:v>0.28284271247461906</c:v>
                </c:pt>
                <c:pt idx="8">
                  <c:v>0.30000000000000004</c:v>
                </c:pt>
                <c:pt idx="9">
                  <c:v>0.316227766016838</c:v>
                </c:pt>
              </c:numCache>
            </c:numRef>
          </c:val>
          <c:smooth val="0"/>
          <c:extLst>
            <c:ext xmlns:c16="http://schemas.microsoft.com/office/drawing/2014/chart" uri="{C3380CC4-5D6E-409C-BE32-E72D297353CC}">
              <c16:uniqueId val="{00000004-6A37-49BC-8326-834840536161}"/>
            </c:ext>
          </c:extLst>
        </c:ser>
        <c:ser>
          <c:idx val="2"/>
          <c:order val="2"/>
          <c:tx>
            <c:strRef>
              <c:f>'Over time'!$A$6</c:f>
              <c:strCache>
                <c:ptCount val="1"/>
                <c:pt idx="0">
                  <c:v>Linear (10% × years)</c:v>
                </c:pt>
              </c:strCache>
            </c:strRef>
          </c:tx>
          <c:spPr>
            <a:ln w="28575" cap="rnd">
              <a:solidFill>
                <a:schemeClr val="tx1"/>
              </a:solidFill>
              <a:round/>
            </a:ln>
            <a:effectLst/>
          </c:spPr>
          <c:marker>
            <c:symbol val="none"/>
          </c:marker>
          <c:cat>
            <c:numRef>
              <c:f>'Over time'!$B$3:$K$3</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'Over time'!$B$6:$K$6</c:f>
              <c:numCache>
                <c:formatCode>0%</c:formatCode>
                <c:ptCount val="10"/>
                <c:pt idx="0">
                  <c:v>0.1</c:v>
                </c:pt>
                <c:pt idx="1">
                  <c:v>0.2</c:v>
                </c:pt>
                <c:pt idx="2">
                  <c:v>0.30000000000000004</c:v>
                </c:pt>
                <c:pt idx="3">
                  <c:v>0.4</c:v>
                </c:pt>
                <c:pt idx="4">
                  <c:v>0.5</c:v>
                </c:pt>
                <c:pt idx="5">
                  <c:v>0.60000000000000009</c:v>
                </c:pt>
                <c:pt idx="6">
                  <c:v>0.70000000000000007</c:v>
                </c:pt>
                <c:pt idx="7">
                  <c:v>0.8</c:v>
                </c:pt>
                <c:pt idx="8">
                  <c:v>0.9</c:v>
                </c:pt>
                <c:pt idx="9">
                  <c:v>1</c:v>
                </c:pt>
              </c:numCache>
            </c:numRef>
          </c:val>
          <c:smooth val="0"/>
          <c:extLst>
            <c:ext xmlns:c16="http://schemas.microsoft.com/office/drawing/2014/chart" uri="{C3380CC4-5D6E-409C-BE32-E72D297353CC}">
              <c16:uniqueId val="{00000005-6A37-49BC-8326-834840536161}"/>
            </c:ext>
          </c:extLst>
        </c:ser>
        <c:dLbls>
          <c:showLegendKey val="0"/>
          <c:showVal val="0"/>
          <c:showCatName val="0"/>
          <c:showSerName val="0"/>
          <c:showPercent val="0"/>
          <c:showBubbleSize val="0"/>
        </c:dLbls>
        <c:marker val="1"/>
        <c:smooth val="0"/>
        <c:axId val="666389727"/>
        <c:axId val="666803183"/>
      </c:lineChart>
      <c:catAx>
        <c:axId val="666389727"/>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66803183"/>
        <c:crosses val="autoZero"/>
        <c:auto val="1"/>
        <c:lblAlgn val="ctr"/>
        <c:lblOffset val="100"/>
        <c:noMultiLvlLbl val="0"/>
      </c:catAx>
      <c:valAx>
        <c:axId val="666803183"/>
        <c:scaling>
          <c:orientation val="minMax"/>
          <c:max val="1.6"/>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66389727"/>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solidFill>
            <a:schemeClr val="tx1"/>
          </a:solidFill>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'Multiple years'!$Y$9</c:f>
              <c:strCache>
                <c:ptCount val="1"/>
                <c:pt idx="0">
                  <c:v>a</c:v>
                </c:pt>
              </c:strCache>
            </c:strRef>
          </c:tx>
          <c:spPr>
            <a:noFill/>
            <a:ln>
              <a:noFill/>
            </a:ln>
            <a:effectLst/>
          </c:spPr>
          <c:cat>
            <c:numRef>
              <c:f>'Multiple years'!$X$10:$X$25</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cat>
          <c:val>
            <c:numRef>
              <c:f>'Multiple years'!$Y$10:$Y$25</c:f>
              <c:numCache>
                <c:formatCode>"$"#,##0</c:formatCode>
                <c:ptCount val="16"/>
                <c:pt idx="0">
                  <c:v>86</c:v>
                </c:pt>
                <c:pt idx="1">
                  <c:v>85</c:v>
                </c:pt>
                <c:pt idx="2">
                  <c:v>86</c:v>
                </c:pt>
                <c:pt idx="3">
                  <c:v>88</c:v>
                </c:pt>
                <c:pt idx="4">
                  <c:v>90</c:v>
                </c:pt>
                <c:pt idx="5">
                  <c:v>94</c:v>
                </c:pt>
                <c:pt idx="6">
                  <c:v>98</c:v>
                </c:pt>
                <c:pt idx="7">
                  <c:v>102</c:v>
                </c:pt>
                <c:pt idx="8">
                  <c:v>106</c:v>
                </c:pt>
                <c:pt idx="9">
                  <c:v>112</c:v>
                </c:pt>
                <c:pt idx="10">
                  <c:v>118</c:v>
                </c:pt>
                <c:pt idx="11">
                  <c:v>124</c:v>
                </c:pt>
                <c:pt idx="12">
                  <c:v>130</c:v>
                </c:pt>
                <c:pt idx="13">
                  <c:v>138</c:v>
                </c:pt>
                <c:pt idx="14">
                  <c:v>146</c:v>
                </c:pt>
                <c:pt idx="15">
                  <c:v>155</c:v>
                </c:pt>
              </c:numCache>
            </c:numRef>
          </c:val>
          <c:extLst>
            <c:ext xmlns:c16="http://schemas.microsoft.com/office/drawing/2014/chart" uri="{C3380CC4-5D6E-409C-BE32-E72D297353CC}">
              <c16:uniqueId val="{00000000-D338-A04F-919D-5AA10C80A68E}"/>
            </c:ext>
          </c:extLst>
        </c:ser>
        <c:ser>
          <c:idx val="1"/>
          <c:order val="1"/>
          <c:tx>
            <c:strRef>
              <c:f>'Multiple years'!$Z$9</c:f>
              <c:strCache>
                <c:ptCount val="1"/>
                <c:pt idx="0">
                  <c:v>b</c:v>
                </c:pt>
              </c:strCache>
            </c:strRef>
          </c:tx>
          <c:spPr>
            <a:solidFill>
              <a:srgbClr val="F37575"/>
            </a:solidFill>
            <a:ln>
              <a:noFill/>
            </a:ln>
            <a:effectLst/>
          </c:spPr>
          <c:cat>
            <c:numRef>
              <c:f>'Multiple years'!$X$10:$X$25</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cat>
          <c:val>
            <c:numRef>
              <c:f>'Multiple years'!$Z$10:$Z$25</c:f>
              <c:numCache>
                <c:formatCode>"$"#,##0</c:formatCode>
                <c:ptCount val="16"/>
                <c:pt idx="0">
                  <c:v>13</c:v>
                </c:pt>
                <c:pt idx="1">
                  <c:v>16</c:v>
                </c:pt>
                <c:pt idx="2">
                  <c:v>17</c:v>
                </c:pt>
                <c:pt idx="3">
                  <c:v>18</c:v>
                </c:pt>
                <c:pt idx="4">
                  <c:v>19</c:v>
                </c:pt>
                <c:pt idx="5">
                  <c:v>18</c:v>
                </c:pt>
                <c:pt idx="6">
                  <c:v>18</c:v>
                </c:pt>
                <c:pt idx="7">
                  <c:v>17</c:v>
                </c:pt>
                <c:pt idx="8">
                  <c:v>17</c:v>
                </c:pt>
                <c:pt idx="9">
                  <c:v>15</c:v>
                </c:pt>
                <c:pt idx="10">
                  <c:v>13</c:v>
                </c:pt>
                <c:pt idx="11">
                  <c:v>11</c:v>
                </c:pt>
                <c:pt idx="12">
                  <c:v>9</c:v>
                </c:pt>
                <c:pt idx="13">
                  <c:v>6</c:v>
                </c:pt>
                <c:pt idx="14">
                  <c:v>3</c:v>
                </c:pt>
                <c:pt idx="15">
                  <c:v>-1</c:v>
                </c:pt>
              </c:numCache>
            </c:numRef>
          </c:val>
          <c:extLst>
            <c:ext xmlns:c16="http://schemas.microsoft.com/office/drawing/2014/chart" uri="{C3380CC4-5D6E-409C-BE32-E72D297353CC}">
              <c16:uniqueId val="{00000001-D338-A04F-919D-5AA10C80A68E}"/>
            </c:ext>
          </c:extLst>
        </c:ser>
        <c:ser>
          <c:idx val="2"/>
          <c:order val="2"/>
          <c:tx>
            <c:strRef>
              <c:f>'Multiple years'!$AA$9</c:f>
              <c:strCache>
                <c:ptCount val="1"/>
                <c:pt idx="0">
                  <c:v>c</c:v>
                </c:pt>
              </c:strCache>
            </c:strRef>
          </c:tx>
          <c:spPr>
            <a:pattFill prst="wdDnDiag">
              <a:fgClr>
                <a:srgbClr val="00B0F0"/>
              </a:fgClr>
              <a:bgClr>
                <a:schemeClr val="bg1"/>
              </a:bgClr>
            </a:pattFill>
            <a:ln>
              <a:noFill/>
            </a:ln>
            <a:effectLst/>
          </c:spPr>
          <c:cat>
            <c:numRef>
              <c:f>'Multiple years'!$X$10:$X$25</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cat>
          <c:val>
            <c:numRef>
              <c:f>'Multiple years'!$AA$10:$AA$25</c:f>
              <c:numCache>
                <c:formatCode>"$"#,##0</c:formatCode>
                <c:ptCount val="16"/>
                <c:pt idx="0">
                  <c:v>10</c:v>
                </c:pt>
                <c:pt idx="1">
                  <c:v>15</c:v>
                </c:pt>
                <c:pt idx="2">
                  <c:v>19</c:v>
                </c:pt>
                <c:pt idx="3">
                  <c:v>22</c:v>
                </c:pt>
                <c:pt idx="4">
                  <c:v>26</c:v>
                </c:pt>
                <c:pt idx="5">
                  <c:v>30</c:v>
                </c:pt>
                <c:pt idx="6">
                  <c:v>33</c:v>
                </c:pt>
                <c:pt idx="7">
                  <c:v>37</c:v>
                </c:pt>
                <c:pt idx="8">
                  <c:v>40</c:v>
                </c:pt>
                <c:pt idx="9">
                  <c:v>44</c:v>
                </c:pt>
                <c:pt idx="10">
                  <c:v>48</c:v>
                </c:pt>
                <c:pt idx="11">
                  <c:v>53</c:v>
                </c:pt>
                <c:pt idx="12">
                  <c:v>57</c:v>
                </c:pt>
                <c:pt idx="13">
                  <c:v>62</c:v>
                </c:pt>
                <c:pt idx="14">
                  <c:v>66</c:v>
                </c:pt>
                <c:pt idx="15">
                  <c:v>71</c:v>
                </c:pt>
              </c:numCache>
            </c:numRef>
          </c:val>
          <c:extLst>
            <c:ext xmlns:c16="http://schemas.microsoft.com/office/drawing/2014/chart" uri="{C3380CC4-5D6E-409C-BE32-E72D297353CC}">
              <c16:uniqueId val="{00000002-D338-A04F-919D-5AA10C80A68E}"/>
            </c:ext>
          </c:extLst>
        </c:ser>
        <c:ser>
          <c:idx val="3"/>
          <c:order val="3"/>
          <c:tx>
            <c:strRef>
              <c:f>'Multiple years'!$AB$9</c:f>
              <c:strCache>
                <c:ptCount val="1"/>
                <c:pt idx="0">
                  <c:v>d</c:v>
                </c:pt>
              </c:strCache>
            </c:strRef>
          </c:tx>
          <c:spPr>
            <a:solidFill>
              <a:srgbClr val="F37575"/>
            </a:solidFill>
            <a:ln>
              <a:noFill/>
            </a:ln>
            <a:effectLst/>
          </c:spPr>
          <c:cat>
            <c:numRef>
              <c:f>'Multiple years'!$X$10:$X$25</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cat>
          <c:val>
            <c:numRef>
              <c:f>'Multiple years'!$AB$10:$AB$25</c:f>
              <c:numCache>
                <c:formatCode>"$"#,##0</c:formatCode>
                <c:ptCount val="16"/>
                <c:pt idx="0">
                  <c:v>26</c:v>
                </c:pt>
                <c:pt idx="1">
                  <c:v>45</c:v>
                </c:pt>
                <c:pt idx="2">
                  <c:v>67</c:v>
                </c:pt>
                <c:pt idx="3">
                  <c:v>91</c:v>
                </c:pt>
                <c:pt idx="4">
                  <c:v>116</c:v>
                </c:pt>
                <c:pt idx="5">
                  <c:v>146</c:v>
                </c:pt>
                <c:pt idx="6">
                  <c:v>180</c:v>
                </c:pt>
                <c:pt idx="7">
                  <c:v>217</c:v>
                </c:pt>
                <c:pt idx="8">
                  <c:v>261</c:v>
                </c:pt>
                <c:pt idx="9">
                  <c:v>307</c:v>
                </c:pt>
                <c:pt idx="10">
                  <c:v>362</c:v>
                </c:pt>
                <c:pt idx="11">
                  <c:v>423</c:v>
                </c:pt>
                <c:pt idx="12">
                  <c:v>488</c:v>
                </c:pt>
                <c:pt idx="13">
                  <c:v>563</c:v>
                </c:pt>
                <c:pt idx="14">
                  <c:v>648</c:v>
                </c:pt>
                <c:pt idx="15">
                  <c:v>743</c:v>
                </c:pt>
              </c:numCache>
            </c:numRef>
          </c:val>
          <c:extLst>
            <c:ext xmlns:c16="http://schemas.microsoft.com/office/drawing/2014/chart" uri="{C3380CC4-5D6E-409C-BE32-E72D297353CC}">
              <c16:uniqueId val="{00000003-D338-A04F-919D-5AA10C80A68E}"/>
            </c:ext>
          </c:extLst>
        </c:ser>
        <c:dLbls>
          <c:showLegendKey val="0"/>
          <c:showVal val="0"/>
          <c:showCatName val="0"/>
          <c:showSerName val="0"/>
          <c:showPercent val="0"/>
          <c:showBubbleSize val="0"/>
        </c:dLbls>
        <c:axId val="438452320"/>
        <c:axId val="438454400"/>
      </c:areaChart>
      <c:catAx>
        <c:axId val="438452320"/>
        <c:scaling>
          <c:orientation val="minMax"/>
        </c:scaling>
        <c:delete val="0"/>
        <c:axPos val="b"/>
        <c:title>
          <c:tx>
            <c:rich>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438454400"/>
        <c:crosses val="autoZero"/>
        <c:auto val="1"/>
        <c:lblAlgn val="ctr"/>
        <c:lblOffset val="100"/>
        <c:noMultiLvlLbl val="0"/>
      </c:catAx>
      <c:valAx>
        <c:axId val="438454400"/>
        <c:scaling>
          <c:orientation val="minMax"/>
          <c:max val="1000"/>
          <c:min val="0"/>
        </c:scaling>
        <c:delete val="0"/>
        <c:axPos val="l"/>
        <c:numFmt formatCode="&quot;$&quot;#,##0" sourceLinked="1"/>
        <c:majorTickMark val="out"/>
        <c:minorTickMark val="none"/>
        <c:tickLblPos val="nextTo"/>
        <c:spPr>
          <a:noFill/>
          <a:ln w="6350">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438452320"/>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mn-cs"/>
              </a:defRPr>
            </a:pPr>
            <a:r>
              <a:rPr lang="en-US"/>
              <a:t>Probability that the S&amp;P 500 index outperformed T-bills</a:t>
            </a:r>
          </a:p>
          <a:p>
            <a:pPr>
              <a:defRPr/>
            </a:pPr>
            <a:r>
              <a:rPr lang="en-US"/>
              <a:t>(based on historial data from 1928 to 2020)</a:t>
            </a:r>
          </a:p>
        </c:rich>
      </c:tx>
      <c:overlay val="0"/>
      <c:spPr>
        <a:noFill/>
        <a:ln>
          <a:noFill/>
        </a:ln>
        <a:effectLst/>
      </c:spPr>
      <c:txPr>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graph!$B$2</c:f>
              <c:strCache>
                <c:ptCount val="1"/>
                <c:pt idx="0">
                  <c:v>Fraction</c:v>
                </c:pt>
              </c:strCache>
            </c:strRef>
          </c:tx>
          <c:spPr>
            <a:ln w="28575" cap="rnd">
              <a:solidFill>
                <a:schemeClr val="accent1"/>
              </a:solidFill>
              <a:round/>
            </a:ln>
            <a:effectLst/>
          </c:spPr>
          <c:marker>
            <c:symbol val="none"/>
          </c:marker>
          <c:cat>
            <c:numRef>
              <c:f>graph!$A$3:$A$22</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graph!$B$3:$B$22</c:f>
              <c:numCache>
                <c:formatCode>0%</c:formatCode>
                <c:ptCount val="20"/>
                <c:pt idx="0">
                  <c:v>0.67741935483870963</c:v>
                </c:pt>
                <c:pt idx="1">
                  <c:v>0.73913043478260865</c:v>
                </c:pt>
                <c:pt idx="2">
                  <c:v>0.79120879120879117</c:v>
                </c:pt>
                <c:pt idx="3">
                  <c:v>0.75555555555555554</c:v>
                </c:pt>
                <c:pt idx="4">
                  <c:v>0.7640449438202247</c:v>
                </c:pt>
                <c:pt idx="5">
                  <c:v>0.80681818181818177</c:v>
                </c:pt>
                <c:pt idx="6">
                  <c:v>0.86206896551724133</c:v>
                </c:pt>
                <c:pt idx="7">
                  <c:v>0.82558139534883723</c:v>
                </c:pt>
                <c:pt idx="8">
                  <c:v>0.85882352941176465</c:v>
                </c:pt>
                <c:pt idx="9">
                  <c:v>0.84523809523809523</c:v>
                </c:pt>
                <c:pt idx="10">
                  <c:v>0.80722891566265065</c:v>
                </c:pt>
                <c:pt idx="11">
                  <c:v>0.82926829268292679</c:v>
                </c:pt>
                <c:pt idx="12">
                  <c:v>0.88888888888888884</c:v>
                </c:pt>
                <c:pt idx="13">
                  <c:v>0.9</c:v>
                </c:pt>
                <c:pt idx="14">
                  <c:v>0.93670886075949367</c:v>
                </c:pt>
                <c:pt idx="15">
                  <c:v>0.97435897435897434</c:v>
                </c:pt>
                <c:pt idx="16">
                  <c:v>0.97402597402597402</c:v>
                </c:pt>
                <c:pt idx="17">
                  <c:v>1</c:v>
                </c:pt>
                <c:pt idx="18">
                  <c:v>1</c:v>
                </c:pt>
                <c:pt idx="19">
                  <c:v>1</c:v>
                </c:pt>
              </c:numCache>
            </c:numRef>
          </c:val>
          <c:smooth val="0"/>
          <c:extLst>
            <c:ext xmlns:c16="http://schemas.microsoft.com/office/drawing/2014/chart" uri="{C3380CC4-5D6E-409C-BE32-E72D297353CC}">
              <c16:uniqueId val="{00000000-06C2-437F-B1D7-455ADC70135B}"/>
            </c:ext>
          </c:extLst>
        </c:ser>
        <c:dLbls>
          <c:showLegendKey val="0"/>
          <c:showVal val="0"/>
          <c:showCatName val="0"/>
          <c:showSerName val="0"/>
          <c:showPercent val="0"/>
          <c:showBubbleSize val="0"/>
        </c:dLbls>
        <c:smooth val="0"/>
        <c:axId val="989917680"/>
        <c:axId val="989920176"/>
      </c:lineChart>
      <c:catAx>
        <c:axId val="989917680"/>
        <c:scaling>
          <c:orientation val="minMax"/>
        </c:scaling>
        <c:delete val="0"/>
        <c:axPos val="b"/>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a:t>Number of years in the investment period</a:t>
                </a:r>
              </a:p>
            </c:rich>
          </c:tx>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989920176"/>
        <c:crosses val="autoZero"/>
        <c:auto val="1"/>
        <c:lblAlgn val="ctr"/>
        <c:lblOffset val="100"/>
        <c:noMultiLvlLbl val="0"/>
      </c:catAx>
      <c:valAx>
        <c:axId val="989920176"/>
        <c:scaling>
          <c:orientation val="minMax"/>
          <c:max val="1.01"/>
          <c:min val="0.5"/>
        </c:scaling>
        <c:delete val="0"/>
        <c:axPos val="l"/>
        <c:numFmt formatCode="0%" sourceLinked="1"/>
        <c:majorTickMark val="out"/>
        <c:minorTickMark val="none"/>
        <c:tickLblPos val="nextTo"/>
        <c:spPr>
          <a:noFill/>
          <a:ln w="6350">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98991768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solidFill>
            <a:sysClr val="windowText" lastClr="000000"/>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26379267746793"/>
          <c:y val="6.877329661842238E-2"/>
          <c:w val="0.76668901199703421"/>
          <c:h val="0.70632034364866225"/>
        </c:manualLayout>
      </c:layout>
      <c:scatterChart>
        <c:scatterStyle val="lineMarker"/>
        <c:varyColors val="0"/>
        <c:ser>
          <c:idx val="0"/>
          <c:order val="0"/>
          <c:tx>
            <c:strRef>
              <c:f>'Sheet1 (3)'!$F$15</c:f>
              <c:strCache>
                <c:ptCount val="1"/>
                <c:pt idx="0">
                  <c:v>E(r)</c:v>
                </c:pt>
              </c:strCache>
            </c:strRef>
          </c:tx>
          <c:spPr>
            <a:ln w="28575">
              <a:noFill/>
            </a:ln>
          </c:spPr>
          <c:marker>
            <c:symbol val="diamond"/>
            <c:size val="7"/>
            <c:spPr>
              <a:solidFill>
                <a:schemeClr val="bg1">
                  <a:lumMod val="75000"/>
                </a:schemeClr>
              </a:solidFill>
              <a:ln>
                <a:noFill/>
                <a:prstDash val="solid"/>
              </a:ln>
            </c:spPr>
          </c:marker>
          <c:dPt>
            <c:idx val="0"/>
            <c:marker>
              <c:spPr>
                <a:solidFill>
                  <a:srgbClr val="FF0000"/>
                </a:solidFill>
                <a:ln>
                  <a:noFill/>
                  <a:prstDash val="solid"/>
                </a:ln>
              </c:spPr>
            </c:marker>
            <c:bubble3D val="0"/>
            <c:extLst>
              <c:ext xmlns:c16="http://schemas.microsoft.com/office/drawing/2014/chart" uri="{C3380CC4-5D6E-409C-BE32-E72D297353CC}">
                <c16:uniqueId val="{00000000-93FA-4442-991A-2823322F44C4}"/>
              </c:ext>
            </c:extLst>
          </c:dPt>
          <c:dPt>
            <c:idx val="1"/>
            <c:marker>
              <c:spPr>
                <a:solidFill>
                  <a:srgbClr val="FF0000"/>
                </a:solidFill>
                <a:ln>
                  <a:noFill/>
                  <a:prstDash val="solid"/>
                </a:ln>
              </c:spPr>
            </c:marker>
            <c:bubble3D val="0"/>
            <c:extLst>
              <c:ext xmlns:c16="http://schemas.microsoft.com/office/drawing/2014/chart" uri="{C3380CC4-5D6E-409C-BE32-E72D297353CC}">
                <c16:uniqueId val="{00000001-93FA-4442-991A-2823322F44C4}"/>
              </c:ext>
            </c:extLst>
          </c:dPt>
          <c:dPt>
            <c:idx val="2"/>
            <c:marker>
              <c:spPr>
                <a:solidFill>
                  <a:srgbClr val="FF0000"/>
                </a:solidFill>
                <a:ln>
                  <a:noFill/>
                  <a:prstDash val="solid"/>
                </a:ln>
              </c:spPr>
            </c:marker>
            <c:bubble3D val="0"/>
            <c:extLst>
              <c:ext xmlns:c16="http://schemas.microsoft.com/office/drawing/2014/chart" uri="{C3380CC4-5D6E-409C-BE32-E72D297353CC}">
                <c16:uniqueId val="{00000002-93FA-4442-991A-2823322F44C4}"/>
              </c:ext>
            </c:extLst>
          </c:dPt>
          <c:dPt>
            <c:idx val="3"/>
            <c:bubble3D val="0"/>
            <c:extLst>
              <c:ext xmlns:c16="http://schemas.microsoft.com/office/drawing/2014/chart" uri="{C3380CC4-5D6E-409C-BE32-E72D297353CC}">
                <c16:uniqueId val="{00000003-93FA-4442-991A-2823322F44C4}"/>
              </c:ext>
            </c:extLst>
          </c:dPt>
          <c:dPt>
            <c:idx val="4"/>
            <c:bubble3D val="0"/>
            <c:extLst>
              <c:ext xmlns:c16="http://schemas.microsoft.com/office/drawing/2014/chart" uri="{C3380CC4-5D6E-409C-BE32-E72D297353CC}">
                <c16:uniqueId val="{00000004-93FA-4442-991A-2823322F44C4}"/>
              </c:ext>
            </c:extLst>
          </c:dPt>
          <c:dPt>
            <c:idx val="5"/>
            <c:bubble3D val="0"/>
            <c:extLst>
              <c:ext xmlns:c16="http://schemas.microsoft.com/office/drawing/2014/chart" uri="{C3380CC4-5D6E-409C-BE32-E72D297353CC}">
                <c16:uniqueId val="{00000005-93FA-4442-991A-2823322F44C4}"/>
              </c:ext>
            </c:extLst>
          </c:dPt>
          <c:dPt>
            <c:idx val="6"/>
            <c:bubble3D val="0"/>
            <c:extLst>
              <c:ext xmlns:c16="http://schemas.microsoft.com/office/drawing/2014/chart" uri="{C3380CC4-5D6E-409C-BE32-E72D297353CC}">
                <c16:uniqueId val="{00000006-93FA-4442-991A-2823322F44C4}"/>
              </c:ext>
            </c:extLst>
          </c:dPt>
          <c:dPt>
            <c:idx val="7"/>
            <c:bubble3D val="0"/>
            <c:extLst>
              <c:ext xmlns:c16="http://schemas.microsoft.com/office/drawing/2014/chart" uri="{C3380CC4-5D6E-409C-BE32-E72D297353CC}">
                <c16:uniqueId val="{00000007-93FA-4442-991A-2823322F44C4}"/>
              </c:ext>
            </c:extLst>
          </c:dPt>
          <c:dPt>
            <c:idx val="8"/>
            <c:bubble3D val="0"/>
            <c:extLst>
              <c:ext xmlns:c16="http://schemas.microsoft.com/office/drawing/2014/chart" uri="{C3380CC4-5D6E-409C-BE32-E72D297353CC}">
                <c16:uniqueId val="{00000008-93FA-4442-991A-2823322F44C4}"/>
              </c:ext>
            </c:extLst>
          </c:dPt>
          <c:dPt>
            <c:idx val="9"/>
            <c:bubble3D val="0"/>
            <c:extLst>
              <c:ext xmlns:c16="http://schemas.microsoft.com/office/drawing/2014/chart" uri="{C3380CC4-5D6E-409C-BE32-E72D297353CC}">
                <c16:uniqueId val="{00000009-93FA-4442-991A-2823322F44C4}"/>
              </c:ext>
            </c:extLst>
          </c:dPt>
          <c:dPt>
            <c:idx val="10"/>
            <c:bubble3D val="0"/>
            <c:extLst>
              <c:ext xmlns:c16="http://schemas.microsoft.com/office/drawing/2014/chart" uri="{C3380CC4-5D6E-409C-BE32-E72D297353CC}">
                <c16:uniqueId val="{0000000A-93FA-4442-991A-2823322F44C4}"/>
              </c:ext>
            </c:extLst>
          </c:dPt>
          <c:dPt>
            <c:idx val="11"/>
            <c:bubble3D val="0"/>
            <c:extLst>
              <c:ext xmlns:c16="http://schemas.microsoft.com/office/drawing/2014/chart" uri="{C3380CC4-5D6E-409C-BE32-E72D297353CC}">
                <c16:uniqueId val="{0000000B-93FA-4442-991A-2823322F44C4}"/>
              </c:ext>
            </c:extLst>
          </c:dPt>
          <c:dPt>
            <c:idx val="12"/>
            <c:bubble3D val="0"/>
            <c:extLst>
              <c:ext xmlns:c16="http://schemas.microsoft.com/office/drawing/2014/chart" uri="{C3380CC4-5D6E-409C-BE32-E72D297353CC}">
                <c16:uniqueId val="{0000000C-93FA-4442-991A-2823322F44C4}"/>
              </c:ext>
            </c:extLst>
          </c:dPt>
          <c:dPt>
            <c:idx val="20"/>
            <c:bubble3D val="0"/>
            <c:extLst>
              <c:ext xmlns:c16="http://schemas.microsoft.com/office/drawing/2014/chart" uri="{C3380CC4-5D6E-409C-BE32-E72D297353CC}">
                <c16:uniqueId val="{0000000D-93FA-4442-991A-2823322F44C4}"/>
              </c:ext>
            </c:extLst>
          </c:dPt>
          <c:dPt>
            <c:idx val="21"/>
            <c:bubble3D val="0"/>
            <c:extLst>
              <c:ext xmlns:c16="http://schemas.microsoft.com/office/drawing/2014/chart" uri="{C3380CC4-5D6E-409C-BE32-E72D297353CC}">
                <c16:uniqueId val="{0000000E-93FA-4442-991A-2823322F44C4}"/>
              </c:ext>
            </c:extLst>
          </c:dPt>
          <c:dPt>
            <c:idx val="22"/>
            <c:bubble3D val="0"/>
            <c:extLst>
              <c:ext xmlns:c16="http://schemas.microsoft.com/office/drawing/2014/chart" uri="{C3380CC4-5D6E-409C-BE32-E72D297353CC}">
                <c16:uniqueId val="{0000000F-93FA-4442-991A-2823322F44C4}"/>
              </c:ext>
            </c:extLst>
          </c:dPt>
          <c:dPt>
            <c:idx val="29"/>
            <c:bubble3D val="0"/>
            <c:extLst>
              <c:ext xmlns:c16="http://schemas.microsoft.com/office/drawing/2014/chart" uri="{C3380CC4-5D6E-409C-BE32-E72D297353CC}">
                <c16:uniqueId val="{00000010-93FA-4442-991A-2823322F44C4}"/>
              </c:ext>
            </c:extLst>
          </c:dPt>
          <c:dPt>
            <c:idx val="30"/>
            <c:bubble3D val="0"/>
            <c:extLst>
              <c:ext xmlns:c16="http://schemas.microsoft.com/office/drawing/2014/chart" uri="{C3380CC4-5D6E-409C-BE32-E72D297353CC}">
                <c16:uniqueId val="{00000011-93FA-4442-991A-2823322F44C4}"/>
              </c:ext>
            </c:extLst>
          </c:dPt>
          <c:dPt>
            <c:idx val="31"/>
            <c:bubble3D val="0"/>
            <c:extLst>
              <c:ext xmlns:c16="http://schemas.microsoft.com/office/drawing/2014/chart" uri="{C3380CC4-5D6E-409C-BE32-E72D297353CC}">
                <c16:uniqueId val="{00000012-93FA-4442-991A-2823322F44C4}"/>
              </c:ext>
            </c:extLst>
          </c:dPt>
          <c:dPt>
            <c:idx val="37"/>
            <c:bubble3D val="0"/>
            <c:extLst>
              <c:ext xmlns:c16="http://schemas.microsoft.com/office/drawing/2014/chart" uri="{C3380CC4-5D6E-409C-BE32-E72D297353CC}">
                <c16:uniqueId val="{00000013-93FA-4442-991A-2823322F44C4}"/>
              </c:ext>
            </c:extLst>
          </c:dPt>
          <c:dPt>
            <c:idx val="38"/>
            <c:bubble3D val="0"/>
            <c:extLst>
              <c:ext xmlns:c16="http://schemas.microsoft.com/office/drawing/2014/chart" uri="{C3380CC4-5D6E-409C-BE32-E72D297353CC}">
                <c16:uniqueId val="{00000014-93FA-4442-991A-2823322F44C4}"/>
              </c:ext>
            </c:extLst>
          </c:dPt>
          <c:dPt>
            <c:idx val="39"/>
            <c:bubble3D val="0"/>
            <c:extLst>
              <c:ext xmlns:c16="http://schemas.microsoft.com/office/drawing/2014/chart" uri="{C3380CC4-5D6E-409C-BE32-E72D297353CC}">
                <c16:uniqueId val="{00000015-93FA-4442-991A-2823322F44C4}"/>
              </c:ext>
            </c:extLst>
          </c:dPt>
          <c:dPt>
            <c:idx val="44"/>
            <c:bubble3D val="0"/>
            <c:extLst>
              <c:ext xmlns:c16="http://schemas.microsoft.com/office/drawing/2014/chart" uri="{C3380CC4-5D6E-409C-BE32-E72D297353CC}">
                <c16:uniqueId val="{00000016-93FA-4442-991A-2823322F44C4}"/>
              </c:ext>
            </c:extLst>
          </c:dPt>
          <c:dPt>
            <c:idx val="45"/>
            <c:bubble3D val="0"/>
            <c:extLst>
              <c:ext xmlns:c16="http://schemas.microsoft.com/office/drawing/2014/chart" uri="{C3380CC4-5D6E-409C-BE32-E72D297353CC}">
                <c16:uniqueId val="{00000017-93FA-4442-991A-2823322F44C4}"/>
              </c:ext>
            </c:extLst>
          </c:dPt>
          <c:dPt>
            <c:idx val="46"/>
            <c:bubble3D val="0"/>
            <c:extLst>
              <c:ext xmlns:c16="http://schemas.microsoft.com/office/drawing/2014/chart" uri="{C3380CC4-5D6E-409C-BE32-E72D297353CC}">
                <c16:uniqueId val="{00000018-93FA-4442-991A-2823322F44C4}"/>
              </c:ext>
            </c:extLst>
          </c:dPt>
          <c:dPt>
            <c:idx val="50"/>
            <c:bubble3D val="0"/>
            <c:extLst>
              <c:ext xmlns:c16="http://schemas.microsoft.com/office/drawing/2014/chart" uri="{C3380CC4-5D6E-409C-BE32-E72D297353CC}">
                <c16:uniqueId val="{00000019-93FA-4442-991A-2823322F44C4}"/>
              </c:ext>
            </c:extLst>
          </c:dPt>
          <c:dPt>
            <c:idx val="51"/>
            <c:bubble3D val="0"/>
            <c:extLst>
              <c:ext xmlns:c16="http://schemas.microsoft.com/office/drawing/2014/chart" uri="{C3380CC4-5D6E-409C-BE32-E72D297353CC}">
                <c16:uniqueId val="{0000001A-93FA-4442-991A-2823322F44C4}"/>
              </c:ext>
            </c:extLst>
          </c:dPt>
          <c:dPt>
            <c:idx val="52"/>
            <c:bubble3D val="0"/>
            <c:extLst>
              <c:ext xmlns:c16="http://schemas.microsoft.com/office/drawing/2014/chart" uri="{C3380CC4-5D6E-409C-BE32-E72D297353CC}">
                <c16:uniqueId val="{0000001B-93FA-4442-991A-2823322F44C4}"/>
              </c:ext>
            </c:extLst>
          </c:dPt>
          <c:dPt>
            <c:idx val="55"/>
            <c:bubble3D val="0"/>
            <c:extLst>
              <c:ext xmlns:c16="http://schemas.microsoft.com/office/drawing/2014/chart" uri="{C3380CC4-5D6E-409C-BE32-E72D297353CC}">
                <c16:uniqueId val="{0000001C-93FA-4442-991A-2823322F44C4}"/>
              </c:ext>
            </c:extLst>
          </c:dPt>
          <c:dPt>
            <c:idx val="56"/>
            <c:bubble3D val="0"/>
            <c:extLst>
              <c:ext xmlns:c16="http://schemas.microsoft.com/office/drawing/2014/chart" uri="{C3380CC4-5D6E-409C-BE32-E72D297353CC}">
                <c16:uniqueId val="{0000001D-93FA-4442-991A-2823322F44C4}"/>
              </c:ext>
            </c:extLst>
          </c:dPt>
          <c:dPt>
            <c:idx val="57"/>
            <c:bubble3D val="0"/>
            <c:extLst>
              <c:ext xmlns:c16="http://schemas.microsoft.com/office/drawing/2014/chart" uri="{C3380CC4-5D6E-409C-BE32-E72D297353CC}">
                <c16:uniqueId val="{0000001E-93FA-4442-991A-2823322F44C4}"/>
              </c:ext>
            </c:extLst>
          </c:dPt>
          <c:dPt>
            <c:idx val="59"/>
            <c:bubble3D val="0"/>
            <c:extLst>
              <c:ext xmlns:c16="http://schemas.microsoft.com/office/drawing/2014/chart" uri="{C3380CC4-5D6E-409C-BE32-E72D297353CC}">
                <c16:uniqueId val="{0000001F-93FA-4442-991A-2823322F44C4}"/>
              </c:ext>
            </c:extLst>
          </c:dPt>
          <c:dPt>
            <c:idx val="60"/>
            <c:bubble3D val="0"/>
            <c:extLst>
              <c:ext xmlns:c16="http://schemas.microsoft.com/office/drawing/2014/chart" uri="{C3380CC4-5D6E-409C-BE32-E72D297353CC}">
                <c16:uniqueId val="{00000020-93FA-4442-991A-2823322F44C4}"/>
              </c:ext>
            </c:extLst>
          </c:dPt>
          <c:dPt>
            <c:idx val="61"/>
            <c:bubble3D val="0"/>
            <c:extLst>
              <c:ext xmlns:c16="http://schemas.microsoft.com/office/drawing/2014/chart" uri="{C3380CC4-5D6E-409C-BE32-E72D297353CC}">
                <c16:uniqueId val="{00000021-93FA-4442-991A-2823322F44C4}"/>
              </c:ext>
            </c:extLst>
          </c:dPt>
          <c:dPt>
            <c:idx val="62"/>
            <c:bubble3D val="0"/>
            <c:extLst>
              <c:ext xmlns:c16="http://schemas.microsoft.com/office/drawing/2014/chart" uri="{C3380CC4-5D6E-409C-BE32-E72D297353CC}">
                <c16:uniqueId val="{00000022-93FA-4442-991A-2823322F44C4}"/>
              </c:ext>
            </c:extLst>
          </c:dPt>
          <c:dPt>
            <c:idx val="63"/>
            <c:bubble3D val="0"/>
            <c:extLst>
              <c:ext xmlns:c16="http://schemas.microsoft.com/office/drawing/2014/chart" uri="{C3380CC4-5D6E-409C-BE32-E72D297353CC}">
                <c16:uniqueId val="{00000023-93FA-4442-991A-2823322F44C4}"/>
              </c:ext>
            </c:extLst>
          </c:dPt>
          <c:dPt>
            <c:idx val="64"/>
            <c:bubble3D val="0"/>
            <c:extLst>
              <c:ext xmlns:c16="http://schemas.microsoft.com/office/drawing/2014/chart" uri="{C3380CC4-5D6E-409C-BE32-E72D297353CC}">
                <c16:uniqueId val="{00000024-93FA-4442-991A-2823322F44C4}"/>
              </c:ext>
            </c:extLst>
          </c:dPt>
          <c:dPt>
            <c:idx val="65"/>
            <c:bubble3D val="0"/>
            <c:extLst>
              <c:ext xmlns:c16="http://schemas.microsoft.com/office/drawing/2014/chart" uri="{C3380CC4-5D6E-409C-BE32-E72D297353CC}">
                <c16:uniqueId val="{00000025-93FA-4442-991A-2823322F44C4}"/>
              </c:ext>
            </c:extLst>
          </c:dPt>
          <c:dPt>
            <c:idx val="66"/>
            <c:marker>
              <c:symbol val="circle"/>
              <c:size val="7"/>
              <c:spPr>
                <a:solidFill>
                  <a:srgbClr val="7030A0"/>
                </a:solidFill>
                <a:ln>
                  <a:noFill/>
                  <a:prstDash val="solid"/>
                </a:ln>
              </c:spPr>
            </c:marker>
            <c:bubble3D val="0"/>
            <c:extLst>
              <c:ext xmlns:c16="http://schemas.microsoft.com/office/drawing/2014/chart" uri="{C3380CC4-5D6E-409C-BE32-E72D297353CC}">
                <c16:uniqueId val="{00000026-93FA-4442-991A-2823322F44C4}"/>
              </c:ext>
            </c:extLst>
          </c:dPt>
          <c:dPt>
            <c:idx val="67"/>
            <c:marker>
              <c:symbol val="circle"/>
              <c:size val="7"/>
              <c:spPr>
                <a:solidFill>
                  <a:srgbClr val="7030A0"/>
                </a:solidFill>
                <a:ln>
                  <a:noFill/>
                  <a:prstDash val="solid"/>
                </a:ln>
              </c:spPr>
            </c:marker>
            <c:bubble3D val="0"/>
            <c:extLst>
              <c:ext xmlns:c16="http://schemas.microsoft.com/office/drawing/2014/chart" uri="{C3380CC4-5D6E-409C-BE32-E72D297353CC}">
                <c16:uniqueId val="{00000027-93FA-4442-991A-2823322F44C4}"/>
              </c:ext>
            </c:extLst>
          </c:dPt>
          <c:dPt>
            <c:idx val="68"/>
            <c:marker>
              <c:symbol val="circle"/>
              <c:size val="7"/>
              <c:spPr>
                <a:solidFill>
                  <a:srgbClr val="7030A0"/>
                </a:solidFill>
                <a:ln>
                  <a:noFill/>
                  <a:prstDash val="solid"/>
                </a:ln>
              </c:spPr>
            </c:marker>
            <c:bubble3D val="0"/>
            <c:extLst>
              <c:ext xmlns:c16="http://schemas.microsoft.com/office/drawing/2014/chart" uri="{C3380CC4-5D6E-409C-BE32-E72D297353CC}">
                <c16:uniqueId val="{00000028-93FA-4442-991A-2823322F44C4}"/>
              </c:ext>
            </c:extLst>
          </c:dPt>
          <c:dPt>
            <c:idx val="69"/>
            <c:marker>
              <c:symbol val="circle"/>
              <c:size val="7"/>
              <c:spPr>
                <a:solidFill>
                  <a:srgbClr val="7030A0"/>
                </a:solidFill>
                <a:ln>
                  <a:noFill/>
                  <a:prstDash val="solid"/>
                </a:ln>
              </c:spPr>
            </c:marker>
            <c:bubble3D val="0"/>
            <c:extLst>
              <c:ext xmlns:c16="http://schemas.microsoft.com/office/drawing/2014/chart" uri="{C3380CC4-5D6E-409C-BE32-E72D297353CC}">
                <c16:uniqueId val="{00000029-93FA-4442-991A-2823322F44C4}"/>
              </c:ext>
            </c:extLst>
          </c:dPt>
          <c:dPt>
            <c:idx val="70"/>
            <c:marker>
              <c:symbol val="circle"/>
              <c:size val="7"/>
              <c:spPr>
                <a:solidFill>
                  <a:srgbClr val="7030A0"/>
                </a:solidFill>
                <a:ln>
                  <a:noFill/>
                  <a:prstDash val="solid"/>
                </a:ln>
              </c:spPr>
            </c:marker>
            <c:bubble3D val="0"/>
            <c:extLst>
              <c:ext xmlns:c16="http://schemas.microsoft.com/office/drawing/2014/chart" uri="{C3380CC4-5D6E-409C-BE32-E72D297353CC}">
                <c16:uniqueId val="{0000002A-93FA-4442-991A-2823322F44C4}"/>
              </c:ext>
            </c:extLst>
          </c:dPt>
          <c:dPt>
            <c:idx val="71"/>
            <c:marker>
              <c:symbol val="circle"/>
              <c:size val="7"/>
              <c:spPr>
                <a:solidFill>
                  <a:srgbClr val="7030A0"/>
                </a:solidFill>
                <a:ln>
                  <a:noFill/>
                  <a:prstDash val="solid"/>
                </a:ln>
              </c:spPr>
            </c:marker>
            <c:bubble3D val="0"/>
            <c:extLst>
              <c:ext xmlns:c16="http://schemas.microsoft.com/office/drawing/2014/chart" uri="{C3380CC4-5D6E-409C-BE32-E72D297353CC}">
                <c16:uniqueId val="{0000002B-93FA-4442-991A-2823322F44C4}"/>
              </c:ext>
            </c:extLst>
          </c:dPt>
          <c:dPt>
            <c:idx val="72"/>
            <c:marker>
              <c:symbol val="circle"/>
              <c:size val="7"/>
              <c:spPr>
                <a:solidFill>
                  <a:srgbClr val="7030A0"/>
                </a:solidFill>
                <a:ln>
                  <a:noFill/>
                  <a:prstDash val="solid"/>
                </a:ln>
              </c:spPr>
            </c:marker>
            <c:bubble3D val="0"/>
            <c:extLst>
              <c:ext xmlns:c16="http://schemas.microsoft.com/office/drawing/2014/chart" uri="{C3380CC4-5D6E-409C-BE32-E72D297353CC}">
                <c16:uniqueId val="{0000002C-93FA-4442-991A-2823322F44C4}"/>
              </c:ext>
            </c:extLst>
          </c:dPt>
          <c:dPt>
            <c:idx val="73"/>
            <c:marker>
              <c:symbol val="circle"/>
              <c:size val="7"/>
              <c:spPr>
                <a:solidFill>
                  <a:srgbClr val="7030A0"/>
                </a:solidFill>
                <a:ln>
                  <a:noFill/>
                  <a:prstDash val="solid"/>
                </a:ln>
              </c:spPr>
            </c:marker>
            <c:bubble3D val="0"/>
            <c:extLst>
              <c:ext xmlns:c16="http://schemas.microsoft.com/office/drawing/2014/chart" uri="{C3380CC4-5D6E-409C-BE32-E72D297353CC}">
                <c16:uniqueId val="{0000002D-93FA-4442-991A-2823322F44C4}"/>
              </c:ext>
            </c:extLst>
          </c:dPt>
          <c:dPt>
            <c:idx val="74"/>
            <c:marker>
              <c:symbol val="circle"/>
              <c:size val="7"/>
              <c:spPr>
                <a:solidFill>
                  <a:srgbClr val="7030A0"/>
                </a:solidFill>
                <a:ln>
                  <a:noFill/>
                  <a:prstDash val="solid"/>
                </a:ln>
              </c:spPr>
            </c:marker>
            <c:bubble3D val="0"/>
            <c:extLst>
              <c:ext xmlns:c16="http://schemas.microsoft.com/office/drawing/2014/chart" uri="{C3380CC4-5D6E-409C-BE32-E72D297353CC}">
                <c16:uniqueId val="{0000002E-93FA-4442-991A-2823322F44C4}"/>
              </c:ext>
            </c:extLst>
          </c:dPt>
          <c:dPt>
            <c:idx val="75"/>
            <c:marker>
              <c:symbol val="circle"/>
              <c:size val="7"/>
              <c:spPr>
                <a:solidFill>
                  <a:srgbClr val="7030A0"/>
                </a:solidFill>
                <a:ln>
                  <a:noFill/>
                  <a:prstDash val="solid"/>
                </a:ln>
              </c:spPr>
            </c:marker>
            <c:bubble3D val="0"/>
            <c:extLst>
              <c:ext xmlns:c16="http://schemas.microsoft.com/office/drawing/2014/chart" uri="{C3380CC4-5D6E-409C-BE32-E72D297353CC}">
                <c16:uniqueId val="{0000002F-93FA-4442-991A-2823322F44C4}"/>
              </c:ext>
            </c:extLst>
          </c:dPt>
          <c:dPt>
            <c:idx val="76"/>
            <c:marker>
              <c:symbol val="circle"/>
              <c:size val="7"/>
              <c:spPr>
                <a:solidFill>
                  <a:srgbClr val="7030A0"/>
                </a:solidFill>
                <a:ln>
                  <a:noFill/>
                  <a:prstDash val="solid"/>
                </a:ln>
              </c:spPr>
            </c:marker>
            <c:bubble3D val="0"/>
            <c:extLst>
              <c:ext xmlns:c16="http://schemas.microsoft.com/office/drawing/2014/chart" uri="{C3380CC4-5D6E-409C-BE32-E72D297353CC}">
                <c16:uniqueId val="{00000030-93FA-4442-991A-2823322F44C4}"/>
              </c:ext>
            </c:extLst>
          </c:dPt>
          <c:xVal>
            <c:numRef>
              <c:f>'Sheet1 (3)'!$E$16:$E$92</c:f>
              <c:numCache>
                <c:formatCode>0.00%</c:formatCode>
                <c:ptCount val="77"/>
                <c:pt idx="0">
                  <c:v>0.43588989435406733</c:v>
                </c:pt>
                <c:pt idx="1">
                  <c:v>0.47958315233127197</c:v>
                </c:pt>
                <c:pt idx="2">
                  <c:v>0.46904157598234297</c:v>
                </c:pt>
                <c:pt idx="3">
                  <c:v>0.44710177812216317</c:v>
                </c:pt>
                <c:pt idx="4">
                  <c:v>0.42848570571257105</c:v>
                </c:pt>
                <c:pt idx="5">
                  <c:v>0.4136423575989287</c:v>
                </c:pt>
                <c:pt idx="6">
                  <c:v>0.40298883359219773</c:v>
                </c:pt>
                <c:pt idx="7">
                  <c:v>0.3968626966596886</c:v>
                </c:pt>
                <c:pt idx="8">
                  <c:v>0.39547439866570377</c:v>
                </c:pt>
                <c:pt idx="9">
                  <c:v>0.39887341350358263</c:v>
                </c:pt>
                <c:pt idx="10">
                  <c:v>0.40693979898751614</c:v>
                </c:pt>
                <c:pt idx="11">
                  <c:v>0.41940433951021538</c:v>
                </c:pt>
                <c:pt idx="12">
                  <c:v>0.4435087372307337</c:v>
                </c:pt>
                <c:pt idx="13">
                  <c:v>0.42379240200834184</c:v>
                </c:pt>
                <c:pt idx="14">
                  <c:v>0.40779897008207366</c:v>
                </c:pt>
                <c:pt idx="15">
                  <c:v>0.3959797974644666</c:v>
                </c:pt>
                <c:pt idx="16">
                  <c:v>0.38871583451153624</c:v>
                </c:pt>
                <c:pt idx="17">
                  <c:v>0.38626415831655936</c:v>
                </c:pt>
                <c:pt idx="18">
                  <c:v>0.38871583451153618</c:v>
                </c:pt>
                <c:pt idx="19">
                  <c:v>0.3959797974644666</c:v>
                </c:pt>
                <c:pt idx="20">
                  <c:v>0.40779897008207366</c:v>
                </c:pt>
                <c:pt idx="21">
                  <c:v>0.42379240200834184</c:v>
                </c:pt>
                <c:pt idx="22">
                  <c:v>0.42284749023731955</c:v>
                </c:pt>
                <c:pt idx="23">
                  <c:v>0.40583247775406045</c:v>
                </c:pt>
                <c:pt idx="24">
                  <c:v>0.39293765408777004</c:v>
                </c:pt>
                <c:pt idx="25">
                  <c:v>0.38457769046058821</c:v>
                </c:pt>
                <c:pt idx="26">
                  <c:v>0.38105117766515301</c:v>
                </c:pt>
                <c:pt idx="27">
                  <c:v>0.38249182997810555</c:v>
                </c:pt>
                <c:pt idx="28">
                  <c:v>0.38884444190447165</c:v>
                </c:pt>
                <c:pt idx="29">
                  <c:v>0.39987498046264408</c:v>
                </c:pt>
                <c:pt idx="30">
                  <c:v>0.41521078984053394</c:v>
                </c:pt>
                <c:pt idx="31">
                  <c:v>0.40779897008207366</c:v>
                </c:pt>
                <c:pt idx="32">
                  <c:v>0.39395431207184423</c:v>
                </c:pt>
                <c:pt idx="33">
                  <c:v>0.38457769046058821</c:v>
                </c:pt>
                <c:pt idx="34">
                  <c:v>0.38</c:v>
                </c:pt>
                <c:pt idx="35">
                  <c:v>0.38039453203220469</c:v>
                </c:pt>
                <c:pt idx="36">
                  <c:v>0.38574603043971817</c:v>
                </c:pt>
                <c:pt idx="37">
                  <c:v>0.39585350825778975</c:v>
                </c:pt>
                <c:pt idx="38">
                  <c:v>0.41036569057366379</c:v>
                </c:pt>
                <c:pt idx="39">
                  <c:v>0.39899874686520004</c:v>
                </c:pt>
                <c:pt idx="40">
                  <c:v>0.38871583451153624</c:v>
                </c:pt>
                <c:pt idx="41">
                  <c:v>0.38314488121336038</c:v>
                </c:pt>
                <c:pt idx="42">
                  <c:v>0.38249182997810555</c:v>
                </c:pt>
                <c:pt idx="43">
                  <c:v>0.38678159211627433</c:v>
                </c:pt>
                <c:pt idx="44">
                  <c:v>0.39585350825778975</c:v>
                </c:pt>
                <c:pt idx="45">
                  <c:v>0.40938978980917445</c:v>
                </c:pt>
                <c:pt idx="46">
                  <c:v>0.3968626966596886</c:v>
                </c:pt>
                <c:pt idx="47">
                  <c:v>0.39038442591886269</c:v>
                </c:pt>
                <c:pt idx="48">
                  <c:v>0.38871583451153624</c:v>
                </c:pt>
                <c:pt idx="49">
                  <c:v>0.39191835884530846</c:v>
                </c:pt>
                <c:pt idx="50">
                  <c:v>0.39987498046264414</c:v>
                </c:pt>
                <c:pt idx="51">
                  <c:v>0.41231056256176607</c:v>
                </c:pt>
                <c:pt idx="52">
                  <c:v>0.40149719799769462</c:v>
                </c:pt>
                <c:pt idx="53">
                  <c:v>0.39887341350358263</c:v>
                </c:pt>
                <c:pt idx="54">
                  <c:v>0.40099875311526845</c:v>
                </c:pt>
                <c:pt idx="55">
                  <c:v>0.40779897008207366</c:v>
                </c:pt>
                <c:pt idx="56">
                  <c:v>0.41904653679513926</c:v>
                </c:pt>
                <c:pt idx="57">
                  <c:v>0.41267420563926699</c:v>
                </c:pt>
                <c:pt idx="58">
                  <c:v>0.41376321731154403</c:v>
                </c:pt>
                <c:pt idx="59">
                  <c:v>0.41940433951021538</c:v>
                </c:pt>
                <c:pt idx="60">
                  <c:v>0.42941821107167777</c:v>
                </c:pt>
                <c:pt idx="61">
                  <c:v>0.42988370520409358</c:v>
                </c:pt>
                <c:pt idx="62">
                  <c:v>0.43439613257946952</c:v>
                </c:pt>
                <c:pt idx="63">
                  <c:v>0.4431703961232068</c:v>
                </c:pt>
                <c:pt idx="64">
                  <c:v>0.45243784103454476</c:v>
                </c:pt>
                <c:pt idx="65">
                  <c:v>0.46</c:v>
                </c:pt>
                <c:pt idx="66">
                  <c:v>0.37951264899492015</c:v>
                </c:pt>
                <c:pt idx="67">
                  <c:v>0.38000000096314818</c:v>
                </c:pt>
                <c:pt idx="68">
                  <c:v>0.3816148375010564</c:v>
                </c:pt>
                <c:pt idx="69">
                  <c:v>0.38434281677193027</c:v>
                </c:pt>
                <c:pt idx="70">
                  <c:v>0.38816070240267331</c:v>
                </c:pt>
                <c:pt idx="71">
                  <c:v>0.39303640026230735</c:v>
                </c:pt>
                <c:pt idx="72">
                  <c:v>0.39893140830235724</c:v>
                </c:pt>
                <c:pt idx="73">
                  <c:v>0.40779897337147591</c:v>
                </c:pt>
                <c:pt idx="74">
                  <c:v>0.42284749061194155</c:v>
                </c:pt>
                <c:pt idx="75">
                  <c:v>0.44350873634156535</c:v>
                </c:pt>
                <c:pt idx="76">
                  <c:v>0.46904157598234297</c:v>
                </c:pt>
              </c:numCache>
            </c:numRef>
          </c:xVal>
          <c:yVal>
            <c:numRef>
              <c:f>'Sheet1 (3)'!$F$16:$F$92</c:f>
              <c:numCache>
                <c:formatCode>0.00%</c:formatCode>
                <c:ptCount val="77"/>
                <c:pt idx="0">
                  <c:v>0.05</c:v>
                </c:pt>
                <c:pt idx="1">
                  <c:v>0.1</c:v>
                </c:pt>
                <c:pt idx="2">
                  <c:v>0.15</c:v>
                </c:pt>
                <c:pt idx="3">
                  <c:v>0.14000000000000001</c:v>
                </c:pt>
                <c:pt idx="4">
                  <c:v>0.13</c:v>
                </c:pt>
                <c:pt idx="5">
                  <c:v>0.12</c:v>
                </c:pt>
                <c:pt idx="6">
                  <c:v>0.11</c:v>
                </c:pt>
                <c:pt idx="7">
                  <c:v>0.1</c:v>
                </c:pt>
                <c:pt idx="8">
                  <c:v>0.09</c:v>
                </c:pt>
                <c:pt idx="9">
                  <c:v>0.08</c:v>
                </c:pt>
                <c:pt idx="10">
                  <c:v>7.0000000000000007E-2</c:v>
                </c:pt>
                <c:pt idx="11">
                  <c:v>0.06</c:v>
                </c:pt>
                <c:pt idx="12">
                  <c:v>0.14500000000000002</c:v>
                </c:pt>
                <c:pt idx="13">
                  <c:v>0.13500000000000001</c:v>
                </c:pt>
                <c:pt idx="14">
                  <c:v>0.125</c:v>
                </c:pt>
                <c:pt idx="15">
                  <c:v>0.11499999999999999</c:v>
                </c:pt>
                <c:pt idx="16">
                  <c:v>0.10500000000000001</c:v>
                </c:pt>
                <c:pt idx="17">
                  <c:v>9.5000000000000001E-2</c:v>
                </c:pt>
                <c:pt idx="18">
                  <c:v>8.5000000000000006E-2</c:v>
                </c:pt>
                <c:pt idx="19">
                  <c:v>7.5000000000000011E-2</c:v>
                </c:pt>
                <c:pt idx="20">
                  <c:v>6.5000000000000002E-2</c:v>
                </c:pt>
                <c:pt idx="21">
                  <c:v>5.5000000000000007E-2</c:v>
                </c:pt>
                <c:pt idx="22">
                  <c:v>0.14000000000000001</c:v>
                </c:pt>
                <c:pt idx="23">
                  <c:v>0.13</c:v>
                </c:pt>
                <c:pt idx="24">
                  <c:v>0.12000000000000002</c:v>
                </c:pt>
                <c:pt idx="25">
                  <c:v>0.10999999999999999</c:v>
                </c:pt>
                <c:pt idx="26">
                  <c:v>0.1</c:v>
                </c:pt>
                <c:pt idx="27">
                  <c:v>0.09</c:v>
                </c:pt>
                <c:pt idx="28">
                  <c:v>0.08</c:v>
                </c:pt>
                <c:pt idx="29">
                  <c:v>7.0000000000000007E-2</c:v>
                </c:pt>
                <c:pt idx="30">
                  <c:v>6.0000000000000012E-2</c:v>
                </c:pt>
                <c:pt idx="31">
                  <c:v>0.13500000000000001</c:v>
                </c:pt>
                <c:pt idx="32">
                  <c:v>0.125</c:v>
                </c:pt>
                <c:pt idx="33">
                  <c:v>0.11499999999999999</c:v>
                </c:pt>
                <c:pt idx="34">
                  <c:v>0.10499999999999998</c:v>
                </c:pt>
                <c:pt idx="35">
                  <c:v>9.5000000000000001E-2</c:v>
                </c:pt>
                <c:pt idx="36">
                  <c:v>8.4999999999999992E-2</c:v>
                </c:pt>
                <c:pt idx="37">
                  <c:v>7.4999999999999997E-2</c:v>
                </c:pt>
                <c:pt idx="38">
                  <c:v>6.5000000000000002E-2</c:v>
                </c:pt>
                <c:pt idx="39">
                  <c:v>0.13</c:v>
                </c:pt>
                <c:pt idx="40">
                  <c:v>0.12000000000000001</c:v>
                </c:pt>
                <c:pt idx="41">
                  <c:v>0.11000000000000001</c:v>
                </c:pt>
                <c:pt idx="42">
                  <c:v>0.1</c:v>
                </c:pt>
                <c:pt idx="43">
                  <c:v>0.09</c:v>
                </c:pt>
                <c:pt idx="44">
                  <c:v>0.08</c:v>
                </c:pt>
                <c:pt idx="45">
                  <c:v>7.0000000000000007E-2</c:v>
                </c:pt>
                <c:pt idx="46">
                  <c:v>0.125</c:v>
                </c:pt>
                <c:pt idx="47">
                  <c:v>0.115</c:v>
                </c:pt>
                <c:pt idx="48">
                  <c:v>0.10500000000000001</c:v>
                </c:pt>
                <c:pt idx="49">
                  <c:v>9.5000000000000001E-2</c:v>
                </c:pt>
                <c:pt idx="50">
                  <c:v>8.5000000000000006E-2</c:v>
                </c:pt>
                <c:pt idx="51">
                  <c:v>7.5000000000000011E-2</c:v>
                </c:pt>
                <c:pt idx="52">
                  <c:v>0.12</c:v>
                </c:pt>
                <c:pt idx="53">
                  <c:v>0.11000000000000001</c:v>
                </c:pt>
                <c:pt idx="54">
                  <c:v>0.10000000000000002</c:v>
                </c:pt>
                <c:pt idx="55">
                  <c:v>0.09</c:v>
                </c:pt>
                <c:pt idx="56">
                  <c:v>0.08</c:v>
                </c:pt>
                <c:pt idx="57">
                  <c:v>0.11499999999999999</c:v>
                </c:pt>
                <c:pt idx="58">
                  <c:v>0.10500000000000001</c:v>
                </c:pt>
                <c:pt idx="59">
                  <c:v>9.5000000000000001E-2</c:v>
                </c:pt>
                <c:pt idx="60">
                  <c:v>8.4999999999999992E-2</c:v>
                </c:pt>
                <c:pt idx="61">
                  <c:v>0.11000000000000001</c:v>
                </c:pt>
                <c:pt idx="62">
                  <c:v>0.10000000000000002</c:v>
                </c:pt>
                <c:pt idx="63">
                  <c:v>9.0000000000000024E-2</c:v>
                </c:pt>
                <c:pt idx="64">
                  <c:v>0.10500000000000001</c:v>
                </c:pt>
                <c:pt idx="65">
                  <c:v>9.5000000000000015E-2</c:v>
                </c:pt>
                <c:pt idx="66">
                  <c:v>9.9999999999138819E-2</c:v>
                </c:pt>
                <c:pt idx="67">
                  <c:v>0.10500000016847438</c:v>
                </c:pt>
                <c:pt idx="68">
                  <c:v>0.11000009999419542</c:v>
                </c:pt>
                <c:pt idx="69">
                  <c:v>0.11499999930583404</c:v>
                </c:pt>
                <c:pt idx="70">
                  <c:v>0.12000010940954497</c:v>
                </c:pt>
                <c:pt idx="71">
                  <c:v>0.12499999987532368</c:v>
                </c:pt>
                <c:pt idx="72">
                  <c:v>0.12999999968910503</c:v>
                </c:pt>
                <c:pt idx="73">
                  <c:v>0.13500000130184434</c:v>
                </c:pt>
                <c:pt idx="74">
                  <c:v>0.14000000009804642</c:v>
                </c:pt>
                <c:pt idx="75">
                  <c:v>0.14499999980234596</c:v>
                </c:pt>
                <c:pt idx="76">
                  <c:v>0.15</c:v>
                </c:pt>
              </c:numCache>
            </c:numRef>
          </c:yVal>
          <c:smooth val="0"/>
          <c:extLst>
            <c:ext xmlns:c16="http://schemas.microsoft.com/office/drawing/2014/chart" uri="{C3380CC4-5D6E-409C-BE32-E72D297353CC}">
              <c16:uniqueId val="{00000031-93FA-4442-991A-2823322F44C4}"/>
            </c:ext>
          </c:extLst>
        </c:ser>
        <c:dLbls>
          <c:showLegendKey val="0"/>
          <c:showVal val="0"/>
          <c:showCatName val="0"/>
          <c:showSerName val="0"/>
          <c:showPercent val="0"/>
          <c:showBubbleSize val="0"/>
        </c:dLbls>
        <c:axId val="2129494079"/>
        <c:axId val="1"/>
      </c:scatterChart>
      <c:valAx>
        <c:axId val="2129494079"/>
        <c:scaling>
          <c:orientation val="minMax"/>
          <c:min val="0"/>
        </c:scaling>
        <c:delete val="0"/>
        <c:axPos val="b"/>
        <c:title>
          <c:tx>
            <c:rich>
              <a:bodyPr/>
              <a:lstStyle/>
              <a:p>
                <a:pPr>
                  <a:defRPr/>
                </a:pPr>
                <a:r>
                  <a:rPr lang="el-GR"/>
                  <a:t>σ</a:t>
                </a:r>
              </a:p>
            </c:rich>
          </c:tx>
          <c:layout>
            <c:manualLayout>
              <c:xMode val="edge"/>
              <c:yMode val="edge"/>
              <c:x val="0.55193309659821932"/>
              <c:y val="0.88847659667541568"/>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1"/>
        <c:crosses val="autoZero"/>
        <c:crossBetween val="midCat"/>
      </c:valAx>
      <c:valAx>
        <c:axId val="1"/>
        <c:scaling>
          <c:orientation val="minMax"/>
        </c:scaling>
        <c:delete val="0"/>
        <c:axPos val="l"/>
        <c:title>
          <c:tx>
            <c:rich>
              <a:bodyPr/>
              <a:lstStyle/>
              <a:p>
                <a:pPr>
                  <a:defRPr/>
                </a:pPr>
                <a:r>
                  <a:rPr lang="en-US"/>
                  <a:t>E(r)</a:t>
                </a:r>
              </a:p>
            </c:rich>
          </c:tx>
          <c:layout>
            <c:manualLayout>
              <c:xMode val="edge"/>
              <c:yMode val="edge"/>
              <c:x val="1.9323761000463176E-2"/>
              <c:y val="0.37546515018955967"/>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2129494079"/>
        <c:crosses val="autoZero"/>
        <c:crossBetween val="midCat"/>
      </c:valAx>
      <c:spPr>
        <a:noFill/>
        <a:ln w="25400">
          <a:noFill/>
        </a:ln>
      </c:spPr>
    </c:plotArea>
    <c:plotVisOnly val="1"/>
    <c:dispBlanksAs val="gap"/>
    <c:showDLblsOverMax val="0"/>
  </c:chart>
  <c:spPr>
    <a:solidFill>
      <a:srgbClr val="FFFFFF"/>
    </a:solidFill>
    <a:ln w="9525">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818882349890671"/>
          <c:y val="4.9177445163286329E-2"/>
          <c:w val="0.76439983716773685"/>
          <c:h val="0.83208654166847928"/>
        </c:manualLayout>
      </c:layout>
      <c:scatterChart>
        <c:scatterStyle val="lineMarker"/>
        <c:varyColors val="0"/>
        <c:ser>
          <c:idx val="0"/>
          <c:order val="0"/>
          <c:tx>
            <c:v>Individual stocks</c:v>
          </c:tx>
          <c:spPr>
            <a:ln w="28575">
              <a:noFill/>
            </a:ln>
          </c:spPr>
          <c:xVal>
            <c:numRef>
              <c:f>'Portfolio SIMPLIFIED'!$C$61:$C$80</c:f>
              <c:numCache>
                <c:formatCode>General</c:formatCode>
                <c:ptCount val="20"/>
                <c:pt idx="0">
                  <c:v>0.31273353956646099</c:v>
                </c:pt>
                <c:pt idx="1">
                  <c:v>0.14269102595009511</c:v>
                </c:pt>
                <c:pt idx="2">
                  <c:v>0.22268493280349153</c:v>
                </c:pt>
                <c:pt idx="3">
                  <c:v>0.20594599930563418</c:v>
                </c:pt>
                <c:pt idx="4">
                  <c:v>0.13125450143601533</c:v>
                </c:pt>
                <c:pt idx="5">
                  <c:v>0.15460465722328157</c:v>
                </c:pt>
                <c:pt idx="6">
                  <c:v>9.9882239681235024E-2</c:v>
                </c:pt>
                <c:pt idx="7">
                  <c:v>0.18444171821730754</c:v>
                </c:pt>
                <c:pt idx="8">
                  <c:v>0.16396108492469796</c:v>
                </c:pt>
                <c:pt idx="9">
                  <c:v>0.17584452555452348</c:v>
                </c:pt>
                <c:pt idx="10">
                  <c:v>0.226862872915054</c:v>
                </c:pt>
                <c:pt idx="11">
                  <c:v>0.18357778801667091</c:v>
                </c:pt>
                <c:pt idx="12">
                  <c:v>0.14204270097836524</c:v>
                </c:pt>
                <c:pt idx="13">
                  <c:v>0.20149320690195521</c:v>
                </c:pt>
                <c:pt idx="14">
                  <c:v>0.16640574214680728</c:v>
                </c:pt>
                <c:pt idx="15">
                  <c:v>0.20114236439190247</c:v>
                </c:pt>
                <c:pt idx="16">
                  <c:v>0.14409962546180918</c:v>
                </c:pt>
                <c:pt idx="17">
                  <c:v>0.14458961230500331</c:v>
                </c:pt>
                <c:pt idx="18">
                  <c:v>0.26166300573328993</c:v>
                </c:pt>
                <c:pt idx="19">
                  <c:v>0.14504555925368579</c:v>
                </c:pt>
              </c:numCache>
            </c:numRef>
          </c:xVal>
          <c:yVal>
            <c:numRef>
              <c:f>'Portfolio SIMPLIFIED'!$D$61:$D$80</c:f>
              <c:numCache>
                <c:formatCode>General</c:formatCode>
                <c:ptCount val="20"/>
                <c:pt idx="0">
                  <c:v>0.11014765955943311</c:v>
                </c:pt>
                <c:pt idx="1">
                  <c:v>8.3181011107949149E-2</c:v>
                </c:pt>
                <c:pt idx="2">
                  <c:v>8.258307122800207E-2</c:v>
                </c:pt>
                <c:pt idx="3">
                  <c:v>9.5905709235081987E-2</c:v>
                </c:pt>
                <c:pt idx="4">
                  <c:v>7.06225587982897E-2</c:v>
                </c:pt>
                <c:pt idx="5">
                  <c:v>3.7326985896629847E-2</c:v>
                </c:pt>
                <c:pt idx="6">
                  <c:v>4.768568045137949E-2</c:v>
                </c:pt>
                <c:pt idx="7">
                  <c:v>0.10042056589705137</c:v>
                </c:pt>
                <c:pt idx="8">
                  <c:v>9.2820241157434938E-2</c:v>
                </c:pt>
                <c:pt idx="9">
                  <c:v>7.6264626781769346E-2</c:v>
                </c:pt>
                <c:pt idx="10">
                  <c:v>0.10786914469153935</c:v>
                </c:pt>
                <c:pt idx="11">
                  <c:v>5.7182352980646382E-2</c:v>
                </c:pt>
                <c:pt idx="12">
                  <c:v>5.0358878300106658E-2</c:v>
                </c:pt>
                <c:pt idx="13">
                  <c:v>0.10718660617660561</c:v>
                </c:pt>
                <c:pt idx="14">
                  <c:v>8.2763715180388123E-2</c:v>
                </c:pt>
                <c:pt idx="15">
                  <c:v>0.11074237023965919</c:v>
                </c:pt>
                <c:pt idx="16">
                  <c:v>5.7551513522604479E-2</c:v>
                </c:pt>
                <c:pt idx="17">
                  <c:v>6.0394479848437779E-2</c:v>
                </c:pt>
                <c:pt idx="18">
                  <c:v>0.1295657934276517</c:v>
                </c:pt>
                <c:pt idx="19">
                  <c:v>6.6647856567636748E-2</c:v>
                </c:pt>
              </c:numCache>
            </c:numRef>
          </c:yVal>
          <c:smooth val="0"/>
          <c:extLst>
            <c:ext xmlns:c16="http://schemas.microsoft.com/office/drawing/2014/chart" uri="{C3380CC4-5D6E-409C-BE32-E72D297353CC}">
              <c16:uniqueId val="{00000000-4BE4-425D-8141-03D9439BE424}"/>
            </c:ext>
          </c:extLst>
        </c:ser>
        <c:ser>
          <c:idx val="1"/>
          <c:order val="1"/>
          <c:tx>
            <c:v>Efficient frontier</c:v>
          </c:tx>
          <c:spPr>
            <a:ln w="28575">
              <a:solidFill>
                <a:srgbClr val="7030A0"/>
              </a:solidFill>
            </a:ln>
          </c:spPr>
          <c:marker>
            <c:symbol val="none"/>
          </c:marker>
          <c:xVal>
            <c:numRef>
              <c:f>'Portfolio SIMPLIFIED'!$F$61:$F$78</c:f>
              <c:numCache>
                <c:formatCode>General</c:formatCode>
                <c:ptCount val="18"/>
                <c:pt idx="0">
                  <c:v>8.6924685713650973E-2</c:v>
                </c:pt>
                <c:pt idx="1">
                  <c:v>8.7153886556892046E-2</c:v>
                </c:pt>
                <c:pt idx="2">
                  <c:v>8.9479804463832982E-2</c:v>
                </c:pt>
                <c:pt idx="3">
                  <c:v>9.3545108016408349E-2</c:v>
                </c:pt>
                <c:pt idx="4">
                  <c:v>9.8590553849274287E-2</c:v>
                </c:pt>
                <c:pt idx="5">
                  <c:v>0.10404913991999488</c:v>
                </c:pt>
                <c:pt idx="6">
                  <c:v>0.10986685221816499</c:v>
                </c:pt>
                <c:pt idx="7">
                  <c:v>0.11617565495158765</c:v>
                </c:pt>
                <c:pt idx="8">
                  <c:v>0.12181466253420993</c:v>
                </c:pt>
                <c:pt idx="9">
                  <c:v>0.1229899204465829</c:v>
                </c:pt>
                <c:pt idx="10">
                  <c:v>0.13030528000988775</c:v>
                </c:pt>
                <c:pt idx="11">
                  <c:v>0.13812458525604765</c:v>
                </c:pt>
                <c:pt idx="12">
                  <c:v>0.14806437809956668</c:v>
                </c:pt>
                <c:pt idx="13">
                  <c:v>0.16104767666746064</c:v>
                </c:pt>
                <c:pt idx="14">
                  <c:v>0.17671067185539566</c:v>
                </c:pt>
                <c:pt idx="15">
                  <c:v>0.19722528166284628</c:v>
                </c:pt>
                <c:pt idx="16">
                  <c:v>0.22513991201486463</c:v>
                </c:pt>
                <c:pt idx="17">
                  <c:v>0.26128240479622161</c:v>
                </c:pt>
              </c:numCache>
            </c:numRef>
          </c:xVal>
          <c:yVal>
            <c:numRef>
              <c:f>'Portfolio SIMPLIFIED'!$G$61:$G$78</c:f>
              <c:numCache>
                <c:formatCode>General</c:formatCode>
                <c:ptCount val="18"/>
                <c:pt idx="0">
                  <c:v>5.306035824598769E-2</c:v>
                </c:pt>
                <c:pt idx="1">
                  <c:v>5.5E-2</c:v>
                </c:pt>
                <c:pt idx="2">
                  <c:v>0.06</c:v>
                </c:pt>
                <c:pt idx="3">
                  <c:v>6.5000000000000002E-2</c:v>
                </c:pt>
                <c:pt idx="4">
                  <c:v>7.0000000000000007E-2</c:v>
                </c:pt>
                <c:pt idx="5">
                  <c:v>7.4999999999999997E-2</c:v>
                </c:pt>
                <c:pt idx="6">
                  <c:v>0.08</c:v>
                </c:pt>
                <c:pt idx="7">
                  <c:v>8.4999999999999992E-2</c:v>
                </c:pt>
                <c:pt idx="8">
                  <c:v>8.9164314018237517E-2</c:v>
                </c:pt>
                <c:pt idx="9">
                  <c:v>0.09</c:v>
                </c:pt>
                <c:pt idx="10">
                  <c:v>9.5000000000000001E-2</c:v>
                </c:pt>
                <c:pt idx="11">
                  <c:v>0.1</c:v>
                </c:pt>
                <c:pt idx="12">
                  <c:v>0.10500000000000001</c:v>
                </c:pt>
                <c:pt idx="13">
                  <c:v>0.11</c:v>
                </c:pt>
                <c:pt idx="14">
                  <c:v>0.11499999999999999</c:v>
                </c:pt>
                <c:pt idx="15">
                  <c:v>0.12</c:v>
                </c:pt>
                <c:pt idx="16">
                  <c:v>0.125</c:v>
                </c:pt>
                <c:pt idx="17">
                  <c:v>0.13</c:v>
                </c:pt>
              </c:numCache>
            </c:numRef>
          </c:yVal>
          <c:smooth val="0"/>
          <c:extLst>
            <c:ext xmlns:c16="http://schemas.microsoft.com/office/drawing/2014/chart" uri="{C3380CC4-5D6E-409C-BE32-E72D297353CC}">
              <c16:uniqueId val="{00000001-4BE4-425D-8141-03D9439BE424}"/>
            </c:ext>
          </c:extLst>
        </c:ser>
        <c:ser>
          <c:idx val="2"/>
          <c:order val="2"/>
          <c:tx>
            <c:v>S&amp;P 500</c:v>
          </c:tx>
          <c:spPr>
            <a:ln w="28575">
              <a:noFill/>
            </a:ln>
          </c:spPr>
          <c:marker>
            <c:symbol val="circle"/>
            <c:size val="5"/>
            <c:spPr>
              <a:solidFill>
                <a:srgbClr val="00B050"/>
              </a:solidFill>
              <a:ln>
                <a:noFill/>
              </a:ln>
            </c:spPr>
          </c:marker>
          <c:xVal>
            <c:numRef>
              <c:f>'Portfolio SIMPLIFIED'!$J$61</c:f>
              <c:numCache>
                <c:formatCode>General</c:formatCode>
                <c:ptCount val="1"/>
                <c:pt idx="0">
                  <c:v>0.12319801888546683</c:v>
                </c:pt>
              </c:numCache>
            </c:numRef>
          </c:xVal>
          <c:yVal>
            <c:numRef>
              <c:f>'Portfolio SIMPLIFIED'!$K$61</c:f>
              <c:numCache>
                <c:formatCode>General</c:formatCode>
                <c:ptCount val="1"/>
                <c:pt idx="0">
                  <c:v>9.1999999999999998E-2</c:v>
                </c:pt>
              </c:numCache>
            </c:numRef>
          </c:yVal>
          <c:smooth val="0"/>
          <c:extLst>
            <c:ext xmlns:c16="http://schemas.microsoft.com/office/drawing/2014/chart" uri="{C3380CC4-5D6E-409C-BE32-E72D297353CC}">
              <c16:uniqueId val="{00000002-4BE4-425D-8141-03D9439BE424}"/>
            </c:ext>
          </c:extLst>
        </c:ser>
        <c:ser>
          <c:idx val="3"/>
          <c:order val="3"/>
          <c:tx>
            <c:v>Max slope</c:v>
          </c:tx>
          <c:spPr>
            <a:ln w="15875">
              <a:solidFill>
                <a:schemeClr val="tx1"/>
              </a:solidFill>
              <a:prstDash val="sysDash"/>
            </a:ln>
          </c:spPr>
          <c:marker>
            <c:symbol val="none"/>
          </c:marker>
          <c:xVal>
            <c:numRef>
              <c:f>'Portfolio SIMPLIFIED'!$N$61:$N$63</c:f>
              <c:numCache>
                <c:formatCode>General</c:formatCode>
                <c:ptCount val="3"/>
                <c:pt idx="0">
                  <c:v>0</c:v>
                </c:pt>
                <c:pt idx="1">
                  <c:v>0.12181466253420993</c:v>
                </c:pt>
                <c:pt idx="2">
                  <c:v>0.31749015732775088</c:v>
                </c:pt>
              </c:numCache>
            </c:numRef>
          </c:xVal>
          <c:yVal>
            <c:numRef>
              <c:f>'Portfolio SIMPLIFIED'!$O$61:$O$63</c:f>
              <c:numCache>
                <c:formatCode>General</c:formatCode>
                <c:ptCount val="3"/>
                <c:pt idx="0">
                  <c:v>4.0000000000000001E-3</c:v>
                </c:pt>
                <c:pt idx="1">
                  <c:v>8.9164314018237517E-2</c:v>
                </c:pt>
                <c:pt idx="2">
                  <c:v>0.2219669692781584</c:v>
                </c:pt>
              </c:numCache>
            </c:numRef>
          </c:yVal>
          <c:smooth val="0"/>
          <c:extLst>
            <c:ext xmlns:c16="http://schemas.microsoft.com/office/drawing/2014/chart" uri="{C3380CC4-5D6E-409C-BE32-E72D297353CC}">
              <c16:uniqueId val="{00000003-4BE4-425D-8141-03D9439BE424}"/>
            </c:ext>
          </c:extLst>
        </c:ser>
        <c:dLbls>
          <c:showLegendKey val="0"/>
          <c:showVal val="0"/>
          <c:showCatName val="0"/>
          <c:showSerName val="0"/>
          <c:showPercent val="0"/>
          <c:showBubbleSize val="0"/>
        </c:dLbls>
        <c:axId val="185128064"/>
        <c:axId val="185113984"/>
      </c:scatterChart>
      <c:valAx>
        <c:axId val="185128064"/>
        <c:scaling>
          <c:orientation val="minMax"/>
          <c:max val="0.32000000000000006"/>
          <c:min val="0"/>
        </c:scaling>
        <c:delete val="0"/>
        <c:axPos val="b"/>
        <c:title>
          <c:tx>
            <c:rich>
              <a:bodyPr/>
              <a:lstStyle/>
              <a:p>
                <a:pPr>
                  <a:defRPr/>
                </a:pPr>
                <a:r>
                  <a:rPr lang="en-US"/>
                  <a:t>Standard deviation</a:t>
                </a:r>
              </a:p>
            </c:rich>
          </c:tx>
          <c:overlay val="0"/>
        </c:title>
        <c:numFmt formatCode="0%" sourceLinked="0"/>
        <c:majorTickMark val="out"/>
        <c:minorTickMark val="none"/>
        <c:tickLblPos val="nextTo"/>
        <c:crossAx val="185113984"/>
        <c:crosses val="autoZero"/>
        <c:crossBetween val="midCat"/>
        <c:majorUnit val="0.1"/>
      </c:valAx>
      <c:valAx>
        <c:axId val="185113984"/>
        <c:scaling>
          <c:orientation val="minMax"/>
          <c:max val="0.14000000000000001"/>
          <c:min val="0"/>
        </c:scaling>
        <c:delete val="0"/>
        <c:axPos val="l"/>
        <c:title>
          <c:tx>
            <c:rich>
              <a:bodyPr rot="-5400000" vert="horz"/>
              <a:lstStyle/>
              <a:p>
                <a:pPr>
                  <a:defRPr/>
                </a:pPr>
                <a:r>
                  <a:rPr lang="en-US"/>
                  <a:t>Expected return</a:t>
                </a:r>
              </a:p>
            </c:rich>
          </c:tx>
          <c:layout>
            <c:manualLayout>
              <c:xMode val="edge"/>
              <c:yMode val="edge"/>
              <c:x val="9.4861524508389319E-2"/>
              <c:y val="0.18931802033033165"/>
            </c:manualLayout>
          </c:layout>
          <c:overlay val="0"/>
        </c:title>
        <c:numFmt formatCode="0%" sourceLinked="0"/>
        <c:majorTickMark val="out"/>
        <c:minorTickMark val="none"/>
        <c:tickLblPos val="nextTo"/>
        <c:crossAx val="185128064"/>
        <c:crosses val="autoZero"/>
        <c:crossBetween val="midCat"/>
      </c:valAx>
    </c:plotArea>
    <c:plotVisOnly val="1"/>
    <c:dispBlanksAs val="gap"/>
    <c:showDLblsOverMax val="0"/>
  </c:chart>
  <c:spPr>
    <a:ln>
      <a:noFill/>
    </a:ln>
  </c:spPr>
  <c:txPr>
    <a:bodyPr/>
    <a:lstStyle/>
    <a:p>
      <a:pPr>
        <a:defRPr sz="1600" b="0">
          <a:latin typeface="+mn-lt"/>
          <a:cs typeface="Times New Roman" pitchFamily="18" charset="0"/>
        </a:defRPr>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mn-cs"/>
              </a:defRPr>
            </a:pPr>
            <a:r>
              <a:rPr lang="en-US"/>
              <a:t>Reasonable allocations of security holdings</a:t>
            </a:r>
          </a:p>
        </c:rich>
      </c:tx>
      <c:overlay val="0"/>
      <c:spPr>
        <a:noFill/>
        <a:ln>
          <a:noFill/>
        </a:ln>
        <a:effectLst/>
      </c:spPr>
      <c:txPr>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stacked"/>
        <c:varyColors val="0"/>
        <c:ser>
          <c:idx val="0"/>
          <c:order val="0"/>
          <c:tx>
            <c:strRef>
              <c:f>Sheet1!$A$12</c:f>
              <c:strCache>
                <c:ptCount val="1"/>
                <c:pt idx="0">
                  <c:v>US stocks (VTI)</c:v>
                </c:pt>
              </c:strCache>
            </c:strRef>
          </c:tx>
          <c:spPr>
            <a:solidFill>
              <a:srgbClr val="CCE3F7"/>
            </a:solidFill>
            <a:ln>
              <a:noFill/>
            </a:ln>
            <a:effectLst/>
          </c:spPr>
          <c:invertIfNegative val="0"/>
          <c:cat>
            <c:strRef>
              <c:f>Sheet1!$B$2:$C$2</c:f>
              <c:strCache>
                <c:ptCount val="2"/>
                <c:pt idx="0">
                  <c:v>Short investment horizon (&lt; 10 years)</c:v>
                </c:pt>
                <c:pt idx="1">
                  <c:v>Long investment horizon (&gt; 20 years)</c:v>
                </c:pt>
              </c:strCache>
            </c:strRef>
          </c:cat>
          <c:val>
            <c:numRef>
              <c:f>Sheet1!$B$12:$C$12</c:f>
              <c:numCache>
                <c:formatCode>0%</c:formatCode>
                <c:ptCount val="2"/>
                <c:pt idx="0">
                  <c:v>0.35</c:v>
                </c:pt>
                <c:pt idx="1">
                  <c:v>0.7</c:v>
                </c:pt>
              </c:numCache>
            </c:numRef>
          </c:val>
          <c:extLst>
            <c:ext xmlns:c16="http://schemas.microsoft.com/office/drawing/2014/chart" uri="{C3380CC4-5D6E-409C-BE32-E72D297353CC}">
              <c16:uniqueId val="{00000000-578F-4CF3-914C-B7979220E379}"/>
            </c:ext>
          </c:extLst>
        </c:ser>
        <c:ser>
          <c:idx val="1"/>
          <c:order val="1"/>
          <c:tx>
            <c:strRef>
              <c:f>Sheet1!$A$13</c:f>
              <c:strCache>
                <c:ptCount val="1"/>
                <c:pt idx="0">
                  <c:v>Bonds (BND)</c:v>
                </c:pt>
              </c:strCache>
            </c:strRef>
          </c:tx>
          <c:spPr>
            <a:solidFill>
              <a:srgbClr val="CEE4AD"/>
            </a:solidFill>
            <a:ln>
              <a:noFill/>
            </a:ln>
            <a:effectLst/>
          </c:spPr>
          <c:invertIfNegative val="0"/>
          <c:cat>
            <c:strRef>
              <c:f>Sheet1!$B$2:$C$2</c:f>
              <c:strCache>
                <c:ptCount val="2"/>
                <c:pt idx="0">
                  <c:v>Short investment horizon (&lt; 10 years)</c:v>
                </c:pt>
                <c:pt idx="1">
                  <c:v>Long investment horizon (&gt; 20 years)</c:v>
                </c:pt>
              </c:strCache>
            </c:strRef>
          </c:cat>
          <c:val>
            <c:numRef>
              <c:f>Sheet1!$B$13:$C$13</c:f>
              <c:numCache>
                <c:formatCode>0%</c:formatCode>
                <c:ptCount val="2"/>
                <c:pt idx="0">
                  <c:v>0.5</c:v>
                </c:pt>
                <c:pt idx="1">
                  <c:v>0</c:v>
                </c:pt>
              </c:numCache>
            </c:numRef>
          </c:val>
          <c:extLst>
            <c:ext xmlns:c16="http://schemas.microsoft.com/office/drawing/2014/chart" uri="{C3380CC4-5D6E-409C-BE32-E72D297353CC}">
              <c16:uniqueId val="{00000001-578F-4CF3-914C-B7979220E379}"/>
            </c:ext>
          </c:extLst>
        </c:ser>
        <c:ser>
          <c:idx val="2"/>
          <c:order val="2"/>
          <c:tx>
            <c:strRef>
              <c:f>Sheet1!$A$14</c:f>
              <c:strCache>
                <c:ptCount val="1"/>
                <c:pt idx="0">
                  <c:v>REITs (VNQ)</c:v>
                </c:pt>
              </c:strCache>
            </c:strRef>
          </c:tx>
          <c:spPr>
            <a:solidFill>
              <a:srgbClr val="F37575"/>
            </a:solidFill>
            <a:ln>
              <a:noFill/>
            </a:ln>
            <a:effectLst/>
          </c:spPr>
          <c:invertIfNegative val="0"/>
          <c:cat>
            <c:strRef>
              <c:f>Sheet1!$B$2:$C$2</c:f>
              <c:strCache>
                <c:ptCount val="2"/>
                <c:pt idx="0">
                  <c:v>Short investment horizon (&lt; 10 years)</c:v>
                </c:pt>
                <c:pt idx="1">
                  <c:v>Long investment horizon (&gt; 20 years)</c:v>
                </c:pt>
              </c:strCache>
            </c:strRef>
          </c:cat>
          <c:val>
            <c:numRef>
              <c:f>Sheet1!$B$14:$C$14</c:f>
              <c:numCache>
                <c:formatCode>0%</c:formatCode>
                <c:ptCount val="2"/>
                <c:pt idx="0">
                  <c:v>0.05</c:v>
                </c:pt>
                <c:pt idx="1">
                  <c:v>0.1</c:v>
                </c:pt>
              </c:numCache>
            </c:numRef>
          </c:val>
          <c:extLst>
            <c:ext xmlns:c16="http://schemas.microsoft.com/office/drawing/2014/chart" uri="{C3380CC4-5D6E-409C-BE32-E72D297353CC}">
              <c16:uniqueId val="{00000002-578F-4CF3-914C-B7979220E379}"/>
            </c:ext>
          </c:extLst>
        </c:ser>
        <c:ser>
          <c:idx val="3"/>
          <c:order val="3"/>
          <c:tx>
            <c:strRef>
              <c:f>Sheet1!$A$15</c:f>
              <c:strCache>
                <c:ptCount val="1"/>
                <c:pt idx="0">
                  <c:v>Foreign stocks (VEA)</c:v>
                </c:pt>
              </c:strCache>
            </c:strRef>
          </c:tx>
          <c:spPr>
            <a:solidFill>
              <a:srgbClr val="FBE596"/>
            </a:solidFill>
            <a:ln>
              <a:noFill/>
            </a:ln>
            <a:effectLst/>
          </c:spPr>
          <c:invertIfNegative val="0"/>
          <c:cat>
            <c:strRef>
              <c:f>Sheet1!$B$2:$C$2</c:f>
              <c:strCache>
                <c:ptCount val="2"/>
                <c:pt idx="0">
                  <c:v>Short investment horizon (&lt; 10 years)</c:v>
                </c:pt>
                <c:pt idx="1">
                  <c:v>Long investment horizon (&gt; 20 years)</c:v>
                </c:pt>
              </c:strCache>
            </c:strRef>
          </c:cat>
          <c:val>
            <c:numRef>
              <c:f>Sheet1!$B$15:$C$15</c:f>
              <c:numCache>
                <c:formatCode>0%</c:formatCode>
                <c:ptCount val="2"/>
                <c:pt idx="0">
                  <c:v>0.1</c:v>
                </c:pt>
                <c:pt idx="1">
                  <c:v>0.2</c:v>
                </c:pt>
              </c:numCache>
            </c:numRef>
          </c:val>
          <c:extLst>
            <c:ext xmlns:c16="http://schemas.microsoft.com/office/drawing/2014/chart" uri="{C3380CC4-5D6E-409C-BE32-E72D297353CC}">
              <c16:uniqueId val="{00000003-578F-4CF3-914C-B7979220E379}"/>
            </c:ext>
          </c:extLst>
        </c:ser>
        <c:dLbls>
          <c:showLegendKey val="0"/>
          <c:showVal val="0"/>
          <c:showCatName val="0"/>
          <c:showSerName val="0"/>
          <c:showPercent val="0"/>
          <c:showBubbleSize val="0"/>
        </c:dLbls>
        <c:gapWidth val="122"/>
        <c:overlap val="100"/>
        <c:axId val="1628381087"/>
        <c:axId val="1628366111"/>
      </c:barChart>
      <c:catAx>
        <c:axId val="1628381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628366111"/>
        <c:crosses val="autoZero"/>
        <c:auto val="1"/>
        <c:lblAlgn val="ctr"/>
        <c:lblOffset val="100"/>
        <c:noMultiLvlLbl val="0"/>
      </c:catAx>
      <c:valAx>
        <c:axId val="162836611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628381087"/>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solidFill>
            <a:sysClr val="windowText" lastClr="000000"/>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rawings/_rels/drawing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 Id="rId4" Type="http://schemas.openxmlformats.org/officeDocument/2006/relationships/image" Target="../media/image28.png"/></Relationships>
</file>

<file path=ppt/drawings/drawing1.xml><?xml version="1.0" encoding="utf-8"?>
<c:userShapes xmlns:c="http://schemas.openxmlformats.org/drawingml/2006/chart">
  <cdr:relSizeAnchor xmlns:cdr="http://schemas.openxmlformats.org/drawingml/2006/chartDrawing">
    <cdr:from>
      <cdr:x>0.16273</cdr:x>
      <cdr:y>0.68681</cdr:y>
    </cdr:from>
    <cdr:to>
      <cdr:x>0.93727</cdr:x>
      <cdr:y>0.92308</cdr:y>
    </cdr:to>
    <cdr:sp macro="" textlink="">
      <cdr:nvSpPr>
        <cdr:cNvPr id="12" name="Arrow: Up 11">
          <a:extLst xmlns:a="http://schemas.openxmlformats.org/drawingml/2006/main">
            <a:ext uri="{FF2B5EF4-FFF2-40B4-BE49-F238E27FC236}">
              <a16:creationId xmlns:a16="http://schemas.microsoft.com/office/drawing/2014/main" id="{E4C68CBC-6C1D-46DF-8602-A431AFFD220E}"/>
            </a:ext>
          </a:extLst>
        </cdr:cNvPr>
        <cdr:cNvSpPr/>
      </cdr:nvSpPr>
      <cdr:spPr>
        <a:xfrm xmlns:a="http://schemas.openxmlformats.org/drawingml/2006/main" rot="5400000">
          <a:off x="3645018" y="417098"/>
          <a:ext cx="976704" cy="5820848"/>
        </a:xfrm>
        <a:prstGeom xmlns:a="http://schemas.openxmlformats.org/drawingml/2006/main" prst="upArrow">
          <a:avLst>
            <a:gd name="adj1" fmla="val 67668"/>
            <a:gd name="adj2" fmla="val 34540"/>
          </a:avLst>
        </a:prstGeom>
        <a:gradFill xmlns:a="http://schemas.openxmlformats.org/drawingml/2006/main" flip="none" rotWithShape="1">
          <a:gsLst>
            <a:gs pos="0">
              <a:schemeClr val="bg1"/>
            </a:gs>
            <a:gs pos="100000">
              <a:srgbClr val="00B0F0"/>
            </a:gs>
          </a:gsLst>
          <a:lin ang="16200000" scaled="1"/>
          <a:tileRect/>
        </a:gra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0.40374</cdr:x>
      <cdr:y>0.71913</cdr:y>
    </cdr:from>
    <cdr:to>
      <cdr:x>0.86252</cdr:x>
      <cdr:y>0.91542</cdr:y>
    </cdr:to>
    <cdr:sp macro="" textlink="">
      <cdr:nvSpPr>
        <cdr:cNvPr id="5" name="TextBox 1">
          <a:extLst xmlns:a="http://schemas.openxmlformats.org/drawingml/2006/main">
            <a:ext uri="{FF2B5EF4-FFF2-40B4-BE49-F238E27FC236}">
              <a16:creationId xmlns:a16="http://schemas.microsoft.com/office/drawing/2014/main" id="{0D93BBB2-922E-488C-B594-CCE8D8518635}"/>
            </a:ext>
          </a:extLst>
        </cdr:cNvPr>
        <cdr:cNvSpPr txBox="1"/>
      </cdr:nvSpPr>
      <cdr:spPr>
        <a:xfrm xmlns:a="http://schemas.openxmlformats.org/drawingml/2006/main">
          <a:off x="1532282" y="1780938"/>
          <a:ext cx="1741165" cy="486113"/>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a:t>Volatility declines and price converges</a:t>
          </a:r>
          <a:r>
            <a:rPr lang="en-US" sz="2000" baseline="0"/>
            <a:t> toward $1,000.</a:t>
          </a:r>
          <a:endParaRPr lang="en-US" sz="2000"/>
        </a:p>
      </cdr:txBody>
    </cdr:sp>
  </cdr:relSizeAnchor>
  <cdr:relSizeAnchor xmlns:cdr="http://schemas.openxmlformats.org/drawingml/2006/chartDrawing">
    <cdr:from>
      <cdr:x>0.01715</cdr:x>
      <cdr:y>0.45293</cdr:y>
    </cdr:from>
    <cdr:to>
      <cdr:x>0.16943</cdr:x>
      <cdr:y>0.54707</cdr:y>
    </cdr:to>
    <cdr:sp macro="" textlink="">
      <cdr:nvSpPr>
        <cdr:cNvPr id="6" name="TextBox 1">
          <a:extLst xmlns:a="http://schemas.openxmlformats.org/drawingml/2006/main">
            <a:ext uri="{FF2B5EF4-FFF2-40B4-BE49-F238E27FC236}">
              <a16:creationId xmlns:a16="http://schemas.microsoft.com/office/drawing/2014/main" id="{5F9D19ED-563C-42B4-A014-D75A7E6C1C8A}"/>
            </a:ext>
          </a:extLst>
        </cdr:cNvPr>
        <cdr:cNvSpPr txBox="1"/>
      </cdr:nvSpPr>
      <cdr:spPr>
        <a:xfrm xmlns:a="http://schemas.openxmlformats.org/drawingml/2006/main">
          <a:off x="128918" y="1872344"/>
          <a:ext cx="1144419" cy="389161"/>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$1,000</a:t>
          </a:r>
        </a:p>
      </cdr:txBody>
    </cdr:sp>
  </cdr:relSizeAnchor>
  <cdr:relSizeAnchor xmlns:cdr="http://schemas.openxmlformats.org/drawingml/2006/chartDrawing">
    <cdr:from>
      <cdr:x>0.1194</cdr:x>
      <cdr:y>0</cdr:y>
    </cdr:from>
    <cdr:to>
      <cdr:x>0.94743</cdr:x>
      <cdr:y>0.23777</cdr:y>
    </cdr:to>
    <cdr:sp macro="" textlink="">
      <cdr:nvSpPr>
        <cdr:cNvPr id="11" name="TextBox 1">
          <a:extLst xmlns:a="http://schemas.openxmlformats.org/drawingml/2006/main">
            <a:ext uri="{FF2B5EF4-FFF2-40B4-BE49-F238E27FC236}">
              <a16:creationId xmlns:a16="http://schemas.microsoft.com/office/drawing/2014/main" id="{7104102F-D247-432C-A8E2-F4CCCE7BC500}"/>
            </a:ext>
          </a:extLst>
        </cdr:cNvPr>
        <cdr:cNvSpPr txBox="1"/>
      </cdr:nvSpPr>
      <cdr:spPr>
        <a:xfrm xmlns:a="http://schemas.openxmlformats.org/drawingml/2006/main">
          <a:off x="479536" y="0"/>
          <a:ext cx="3325587" cy="568543"/>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a:solidFill>
                <a:sysClr val="windowText" lastClr="000000"/>
              </a:solidFill>
            </a:rPr>
            <a:t>Bond Prices over Time – Two Hypothetical Bonds </a:t>
          </a:r>
          <a:br>
            <a:rPr lang="en-US" sz="2000" dirty="0">
              <a:solidFill>
                <a:sysClr val="windowText" lastClr="000000"/>
              </a:solidFill>
            </a:rPr>
          </a:br>
          <a:endParaRPr lang="en-US" sz="2000" dirty="0">
            <a:solidFill>
              <a:sysClr val="windowText" lastClr="00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0.19024</cdr:x>
      <cdr:y>0.69366</cdr:y>
    </cdr:from>
    <cdr:to>
      <cdr:x>0.94483</cdr:x>
      <cdr:y>1</cdr:y>
    </cdr:to>
    <cdr:sp macro="" textlink="">
      <cdr:nvSpPr>
        <cdr:cNvPr id="7" name="Arrow: Up 6">
          <a:extLst xmlns:a="http://schemas.openxmlformats.org/drawingml/2006/main">
            <a:ext uri="{FF2B5EF4-FFF2-40B4-BE49-F238E27FC236}">
              <a16:creationId xmlns:a16="http://schemas.microsoft.com/office/drawing/2014/main" id="{8E36793C-30E0-4E30-9CFF-64F49C8E05C4}"/>
            </a:ext>
          </a:extLst>
        </cdr:cNvPr>
        <cdr:cNvSpPr/>
      </cdr:nvSpPr>
      <cdr:spPr>
        <a:xfrm xmlns:a="http://schemas.openxmlformats.org/drawingml/2006/main" rot="5400000">
          <a:off x="2001727" y="59119"/>
          <a:ext cx="571499" cy="3041433"/>
        </a:xfrm>
        <a:prstGeom xmlns:a="http://schemas.openxmlformats.org/drawingml/2006/main" prst="upArrow">
          <a:avLst>
            <a:gd name="adj1" fmla="val 67668"/>
            <a:gd name="adj2" fmla="val 34540"/>
          </a:avLst>
        </a:prstGeom>
        <a:gradFill xmlns:a="http://schemas.openxmlformats.org/drawingml/2006/main" flip="none" rotWithShape="1">
          <a:gsLst>
            <a:gs pos="0">
              <a:schemeClr val="bg1"/>
            </a:gs>
            <a:gs pos="100000">
              <a:srgbClr val="00B0F0"/>
            </a:gs>
          </a:gsLst>
          <a:lin ang="16200000" scaled="1"/>
          <a:tileRect/>
        </a:gra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0.44191</cdr:x>
      <cdr:y>0.73239</cdr:y>
    </cdr:from>
    <cdr:to>
      <cdr:x>0.92433</cdr:x>
      <cdr:y>1</cdr:y>
    </cdr:to>
    <cdr:sp macro="" textlink="">
      <cdr:nvSpPr>
        <cdr:cNvPr id="5" name="TextBox 1">
          <a:extLst xmlns:a="http://schemas.openxmlformats.org/drawingml/2006/main">
            <a:ext uri="{FF2B5EF4-FFF2-40B4-BE49-F238E27FC236}">
              <a16:creationId xmlns:a16="http://schemas.microsoft.com/office/drawing/2014/main" id="{0D93BBB2-922E-488C-B594-CCE8D8518635}"/>
            </a:ext>
          </a:extLst>
        </cdr:cNvPr>
        <cdr:cNvSpPr txBox="1"/>
      </cdr:nvSpPr>
      <cdr:spPr>
        <a:xfrm xmlns:a="http://schemas.openxmlformats.org/drawingml/2006/main">
          <a:off x="3072743" y="2818310"/>
          <a:ext cx="3354387" cy="102979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Volatility declines and price increases</a:t>
          </a:r>
          <a:r>
            <a:rPr lang="en-US" sz="2000" baseline="0" dirty="0"/>
            <a:t> toward $1,000.</a:t>
          </a:r>
          <a:endParaRPr lang="en-US" sz="2000" dirty="0"/>
        </a:p>
      </cdr:txBody>
    </cdr:sp>
  </cdr:relSizeAnchor>
  <cdr:relSizeAnchor xmlns:cdr="http://schemas.openxmlformats.org/drawingml/2006/chartDrawing">
    <cdr:from>
      <cdr:x>0.00448</cdr:x>
      <cdr:y>0.12692</cdr:y>
    </cdr:from>
    <cdr:to>
      <cdr:x>0.15676</cdr:x>
      <cdr:y>0.22106</cdr:y>
    </cdr:to>
    <cdr:sp macro="" textlink="">
      <cdr:nvSpPr>
        <cdr:cNvPr id="6" name="TextBox 1">
          <a:extLst xmlns:a="http://schemas.openxmlformats.org/drawingml/2006/main">
            <a:ext uri="{FF2B5EF4-FFF2-40B4-BE49-F238E27FC236}">
              <a16:creationId xmlns:a16="http://schemas.microsoft.com/office/drawing/2014/main" id="{5F9D19ED-563C-42B4-A014-D75A7E6C1C8A}"/>
            </a:ext>
          </a:extLst>
        </cdr:cNvPr>
        <cdr:cNvSpPr txBox="1"/>
      </cdr:nvSpPr>
      <cdr:spPr>
        <a:xfrm xmlns:a="http://schemas.openxmlformats.org/drawingml/2006/main">
          <a:off x="18014" y="236780"/>
          <a:ext cx="612322" cy="175626"/>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$1,000</a:t>
          </a:r>
        </a:p>
      </cdr:txBody>
    </cdr:sp>
  </cdr:relSizeAnchor>
  <cdr:relSizeAnchor xmlns:cdr="http://schemas.openxmlformats.org/drawingml/2006/chartDrawing">
    <cdr:from>
      <cdr:x>0.12103</cdr:x>
      <cdr:y>0.0041</cdr:y>
    </cdr:from>
    <cdr:to>
      <cdr:x>0.94906</cdr:x>
      <cdr:y>0.12924</cdr:y>
    </cdr:to>
    <cdr:sp macro="" textlink="">
      <cdr:nvSpPr>
        <cdr:cNvPr id="11" name="TextBox 1">
          <a:extLst xmlns:a="http://schemas.openxmlformats.org/drawingml/2006/main">
            <a:ext uri="{FF2B5EF4-FFF2-40B4-BE49-F238E27FC236}">
              <a16:creationId xmlns:a16="http://schemas.microsoft.com/office/drawing/2014/main" id="{7104102F-D247-432C-A8E2-F4CCCE7BC500}"/>
            </a:ext>
          </a:extLst>
        </cdr:cNvPr>
        <cdr:cNvSpPr txBox="1"/>
      </cdr:nvSpPr>
      <cdr:spPr>
        <a:xfrm xmlns:a="http://schemas.openxmlformats.org/drawingml/2006/main">
          <a:off x="486680" y="7652"/>
          <a:ext cx="3329532" cy="233459"/>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a:solidFill>
                <a:sysClr val="windowText" lastClr="000000"/>
              </a:solidFill>
            </a:rPr>
            <a:t>Zero-Coupon Bond Prices over Time </a:t>
          </a:r>
          <a:br>
            <a:rPr lang="en-US" sz="2000" dirty="0">
              <a:solidFill>
                <a:sysClr val="windowText" lastClr="000000"/>
              </a:solidFill>
            </a:rPr>
          </a:br>
          <a:endParaRPr lang="en-US" sz="2000" dirty="0">
            <a:solidFill>
              <a:sysClr val="windowText" lastClr="000000"/>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0.26252</cdr:x>
      <cdr:y>0.52816</cdr:y>
    </cdr:from>
    <cdr:to>
      <cdr:x>0.96734</cdr:x>
      <cdr:y>0.71617</cdr:y>
    </cdr:to>
    <cdr:sp macro="" textlink="">
      <cdr:nvSpPr>
        <cdr:cNvPr id="12" name="Arrow: Up 11">
          <a:extLst xmlns:a="http://schemas.openxmlformats.org/drawingml/2006/main">
            <a:ext uri="{FF2B5EF4-FFF2-40B4-BE49-F238E27FC236}">
              <a16:creationId xmlns:a16="http://schemas.microsoft.com/office/drawing/2014/main" id="{E4C68CBC-6C1D-46DF-8602-A431AFFD220E}"/>
            </a:ext>
          </a:extLst>
        </cdr:cNvPr>
        <cdr:cNvSpPr/>
      </cdr:nvSpPr>
      <cdr:spPr>
        <a:xfrm xmlns:a="http://schemas.openxmlformats.org/drawingml/2006/main" rot="5400000">
          <a:off x="2314402" y="97469"/>
          <a:ext cx="471040" cy="2922636"/>
        </a:xfrm>
        <a:prstGeom xmlns:a="http://schemas.openxmlformats.org/drawingml/2006/main" prst="upArrow">
          <a:avLst>
            <a:gd name="adj1" fmla="val 67668"/>
            <a:gd name="adj2" fmla="val 34540"/>
          </a:avLst>
        </a:prstGeom>
        <a:gradFill xmlns:a="http://schemas.openxmlformats.org/drawingml/2006/main" flip="none" rotWithShape="1">
          <a:gsLst>
            <a:gs pos="26000">
              <a:srgbClr val="D1F1FC"/>
            </a:gs>
            <a:gs pos="0">
              <a:schemeClr val="bg1"/>
            </a:gs>
            <a:gs pos="100000">
              <a:srgbClr val="00B0F0"/>
            </a:gs>
          </a:gsLst>
          <a:lin ang="16200000" scaled="1"/>
          <a:tileRect/>
        </a:gra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0.3249</cdr:x>
      <cdr:y>0.15454</cdr:y>
    </cdr:from>
    <cdr:to>
      <cdr:x>0.72159</cdr:x>
      <cdr:y>0.25893</cdr:y>
    </cdr:to>
    <cdr:sp macro="" textlink="">
      <cdr:nvSpPr>
        <cdr:cNvPr id="2" name="TextBox 1">
          <a:extLst xmlns:a="http://schemas.openxmlformats.org/drawingml/2006/main">
            <a:ext uri="{FF2B5EF4-FFF2-40B4-BE49-F238E27FC236}">
              <a16:creationId xmlns:a16="http://schemas.microsoft.com/office/drawing/2014/main" id="{90FC2352-187E-4D81-8FE8-0D7859B6D163}"/>
            </a:ext>
          </a:extLst>
        </cdr:cNvPr>
        <cdr:cNvSpPr txBox="1"/>
      </cdr:nvSpPr>
      <cdr:spPr>
        <a:xfrm xmlns:a="http://schemas.openxmlformats.org/drawingml/2006/main">
          <a:off x="1352682" y="384312"/>
          <a:ext cx="1651588" cy="259604"/>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US" sz="2000" dirty="0">
              <a:solidFill>
                <a:srgbClr val="0070C0"/>
              </a:solidFill>
            </a:rPr>
            <a:t>Non-dividend</a:t>
          </a:r>
          <a:r>
            <a:rPr lang="en-US" sz="2000" baseline="0" dirty="0">
              <a:solidFill>
                <a:srgbClr val="0070C0"/>
              </a:solidFill>
            </a:rPr>
            <a:t>-paying stock</a:t>
          </a:r>
          <a:endParaRPr lang="en-US" sz="2000" dirty="0">
            <a:solidFill>
              <a:srgbClr val="0070C0"/>
            </a:solidFill>
          </a:endParaRPr>
        </a:p>
      </cdr:txBody>
    </cdr:sp>
  </cdr:relSizeAnchor>
  <cdr:relSizeAnchor xmlns:cdr="http://schemas.openxmlformats.org/drawingml/2006/chartDrawing">
    <cdr:from>
      <cdr:x>0.47473</cdr:x>
      <cdr:y>0.54276</cdr:y>
    </cdr:from>
    <cdr:to>
      <cdr:x>0.95779</cdr:x>
      <cdr:y>0.70254</cdr:y>
    </cdr:to>
    <cdr:sp macro="" textlink="">
      <cdr:nvSpPr>
        <cdr:cNvPr id="5" name="TextBox 1">
          <a:extLst xmlns:a="http://schemas.openxmlformats.org/drawingml/2006/main">
            <a:ext uri="{FF2B5EF4-FFF2-40B4-BE49-F238E27FC236}">
              <a16:creationId xmlns:a16="http://schemas.microsoft.com/office/drawing/2014/main" id="{0D93BBB2-922E-488C-B594-CCE8D8518635}"/>
            </a:ext>
          </a:extLst>
        </cdr:cNvPr>
        <cdr:cNvSpPr txBox="1"/>
      </cdr:nvSpPr>
      <cdr:spPr>
        <a:xfrm xmlns:a="http://schemas.openxmlformats.org/drawingml/2006/main">
          <a:off x="3501027" y="2298068"/>
          <a:ext cx="3562504" cy="67652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t>Prices </a:t>
          </a:r>
          <a:r>
            <a:rPr lang="en-US" sz="1800" baseline="0" dirty="0"/>
            <a:t>drift upward, while the return volatility is fairly constant.</a:t>
          </a:r>
          <a:endParaRPr lang="en-US" sz="1800" dirty="0"/>
        </a:p>
      </cdr:txBody>
    </cdr:sp>
  </cdr:relSizeAnchor>
  <cdr:relSizeAnchor xmlns:cdr="http://schemas.openxmlformats.org/drawingml/2006/chartDrawing">
    <cdr:from>
      <cdr:x>0.02053</cdr:x>
      <cdr:y>0.78223</cdr:y>
    </cdr:from>
    <cdr:to>
      <cdr:x>0.12568</cdr:x>
      <cdr:y>0.87637</cdr:y>
    </cdr:to>
    <cdr:sp macro="" textlink="">
      <cdr:nvSpPr>
        <cdr:cNvPr id="6" name="TextBox 1">
          <a:extLst xmlns:a="http://schemas.openxmlformats.org/drawingml/2006/main">
            <a:ext uri="{FF2B5EF4-FFF2-40B4-BE49-F238E27FC236}">
              <a16:creationId xmlns:a16="http://schemas.microsoft.com/office/drawing/2014/main" id="{5F9D19ED-563C-42B4-A014-D75A7E6C1C8A}"/>
            </a:ext>
          </a:extLst>
        </cdr:cNvPr>
        <cdr:cNvSpPr txBox="1"/>
      </cdr:nvSpPr>
      <cdr:spPr>
        <a:xfrm xmlns:a="http://schemas.openxmlformats.org/drawingml/2006/main">
          <a:off x="82442" y="1870400"/>
          <a:ext cx="422337" cy="225099"/>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a:t>$0</a:t>
          </a:r>
        </a:p>
      </cdr:txBody>
    </cdr:sp>
  </cdr:relSizeAnchor>
  <cdr:relSizeAnchor xmlns:cdr="http://schemas.openxmlformats.org/drawingml/2006/chartDrawing">
    <cdr:from>
      <cdr:x>0.1194</cdr:x>
      <cdr:y>4.18217E-7</cdr:y>
    </cdr:from>
    <cdr:to>
      <cdr:x>0.94743</cdr:x>
      <cdr:y>0.1169</cdr:y>
    </cdr:to>
    <cdr:sp macro="" textlink="">
      <cdr:nvSpPr>
        <cdr:cNvPr id="11" name="TextBox 1">
          <a:extLst xmlns:a="http://schemas.openxmlformats.org/drawingml/2006/main">
            <a:ext uri="{FF2B5EF4-FFF2-40B4-BE49-F238E27FC236}">
              <a16:creationId xmlns:a16="http://schemas.microsoft.com/office/drawing/2014/main" id="{7104102F-D247-432C-A8E2-F4CCCE7BC500}"/>
            </a:ext>
          </a:extLst>
        </cdr:cNvPr>
        <cdr:cNvSpPr txBox="1"/>
      </cdr:nvSpPr>
      <cdr:spPr>
        <a:xfrm xmlns:a="http://schemas.openxmlformats.org/drawingml/2006/main">
          <a:off x="479542" y="1"/>
          <a:ext cx="3325589" cy="27951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a:solidFill>
                <a:sysClr val="windowText" lastClr="000000"/>
              </a:solidFill>
            </a:rPr>
            <a:t>Stock Prices over Time </a:t>
          </a:r>
          <a:br>
            <a:rPr lang="en-US" sz="2000" dirty="0">
              <a:solidFill>
                <a:sysClr val="windowText" lastClr="000000"/>
              </a:solidFill>
            </a:rPr>
          </a:br>
          <a:endParaRPr lang="en-US" sz="2000" dirty="0">
            <a:solidFill>
              <a:sysClr val="windowText" lastClr="000000"/>
            </a:solidFill>
          </a:endParaRPr>
        </a:p>
      </cdr:txBody>
    </cdr:sp>
  </cdr:relSizeAnchor>
  <cdr:relSizeAnchor xmlns:cdr="http://schemas.openxmlformats.org/drawingml/2006/chartDrawing">
    <cdr:from>
      <cdr:x>0.60331</cdr:x>
      <cdr:y>0.4365</cdr:y>
    </cdr:from>
    <cdr:to>
      <cdr:x>1</cdr:x>
      <cdr:y>0.54089</cdr:y>
    </cdr:to>
    <cdr:sp macro="" textlink="">
      <cdr:nvSpPr>
        <cdr:cNvPr id="13" name="TextBox 1">
          <a:extLst xmlns:a="http://schemas.openxmlformats.org/drawingml/2006/main">
            <a:ext uri="{FF2B5EF4-FFF2-40B4-BE49-F238E27FC236}">
              <a16:creationId xmlns:a16="http://schemas.microsoft.com/office/drawing/2014/main" id="{0EB18C1E-2FD1-49D2-AF29-648CA0149D88}"/>
            </a:ext>
          </a:extLst>
        </cdr:cNvPr>
        <cdr:cNvSpPr txBox="1"/>
      </cdr:nvSpPr>
      <cdr:spPr>
        <a:xfrm xmlns:a="http://schemas.openxmlformats.org/drawingml/2006/main">
          <a:off x="2406814" y="1028267"/>
          <a:ext cx="1582536" cy="24591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solidFill>
                <a:srgbClr val="FF0000"/>
              </a:solidFill>
            </a:rPr>
            <a:t>Dividend</a:t>
          </a:r>
          <a:r>
            <a:rPr lang="en-US" sz="2000" baseline="0" dirty="0">
              <a:solidFill>
                <a:srgbClr val="FF0000"/>
              </a:solidFill>
            </a:rPr>
            <a:t>-paying stock</a:t>
          </a:r>
          <a:endParaRPr lang="en-US" sz="2000" dirty="0">
            <a:solidFill>
              <a:srgbClr val="FF0000"/>
            </a:solidFill>
          </a:endParaRPr>
        </a:p>
      </cdr:txBody>
    </cdr:sp>
  </cdr:relSizeAnchor>
  <cdr:relSizeAnchor xmlns:cdr="http://schemas.openxmlformats.org/drawingml/2006/chartDrawing">
    <cdr:from>
      <cdr:x>0.6912</cdr:x>
      <cdr:y>0.23632</cdr:y>
    </cdr:from>
    <cdr:to>
      <cdr:x>0.7506</cdr:x>
      <cdr:y>0.29549</cdr:y>
    </cdr:to>
    <cdr:cxnSp macro="">
      <cdr:nvCxnSpPr>
        <cdr:cNvPr id="14" name="Straight Arrow Connector 13">
          <a:extLst xmlns:a="http://schemas.openxmlformats.org/drawingml/2006/main">
            <a:ext uri="{FF2B5EF4-FFF2-40B4-BE49-F238E27FC236}">
              <a16:creationId xmlns:a16="http://schemas.microsoft.com/office/drawing/2014/main" id="{ABC8A6F6-A81B-4807-AD36-45CA0AB2C65F}"/>
            </a:ext>
          </a:extLst>
        </cdr:cNvPr>
        <cdr:cNvCxnSpPr/>
      </cdr:nvCxnSpPr>
      <cdr:spPr>
        <a:xfrm xmlns:a="http://schemas.openxmlformats.org/drawingml/2006/main">
          <a:off x="2757455" y="556689"/>
          <a:ext cx="236963" cy="139390"/>
        </a:xfrm>
        <a:prstGeom xmlns:a="http://schemas.openxmlformats.org/drawingml/2006/main" prst="straightConnector1">
          <a:avLst/>
        </a:prstGeom>
        <a:ln xmlns:a="http://schemas.openxmlformats.org/drawingml/2006/main" w="9525">
          <a:solidFill>
            <a:srgbClr val="0070C0"/>
          </a:solidFill>
          <a:headEnd type="none"/>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0.81583</cdr:x>
      <cdr:y>0.37833</cdr:y>
    </cdr:from>
    <cdr:to>
      <cdr:x>0.83562</cdr:x>
      <cdr:y>0.45131</cdr:y>
    </cdr:to>
    <cdr:cxnSp macro="">
      <cdr:nvCxnSpPr>
        <cdr:cNvPr id="15" name="Straight Arrow Connector 14">
          <a:extLst xmlns:a="http://schemas.openxmlformats.org/drawingml/2006/main">
            <a:ext uri="{FF2B5EF4-FFF2-40B4-BE49-F238E27FC236}">
              <a16:creationId xmlns:a16="http://schemas.microsoft.com/office/drawing/2014/main" id="{C640ADD6-702D-469A-94C8-637EB8B30E4C}"/>
            </a:ext>
          </a:extLst>
        </cdr:cNvPr>
        <cdr:cNvCxnSpPr/>
      </cdr:nvCxnSpPr>
      <cdr:spPr>
        <a:xfrm xmlns:a="http://schemas.openxmlformats.org/drawingml/2006/main" flipV="1">
          <a:off x="3254613" y="891226"/>
          <a:ext cx="78987" cy="171913"/>
        </a:xfrm>
        <a:prstGeom xmlns:a="http://schemas.openxmlformats.org/drawingml/2006/main" prst="straightConnector1">
          <a:avLst/>
        </a:prstGeom>
        <a:ln xmlns:a="http://schemas.openxmlformats.org/drawingml/2006/main" w="9525">
          <a:solidFill>
            <a:srgbClr val="FF0000"/>
          </a:solidFill>
          <a:headEnd type="none"/>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0.46273</cdr:x>
      <cdr:y>0.7134</cdr:y>
    </cdr:from>
    <cdr:to>
      <cdr:x>0.85942</cdr:x>
      <cdr:y>0.81779</cdr:y>
    </cdr:to>
    <cdr:sp macro="" textlink="">
      <cdr:nvSpPr>
        <cdr:cNvPr id="10" name="TextBox 1">
          <a:extLst xmlns:a="http://schemas.openxmlformats.org/drawingml/2006/main">
            <a:ext uri="{FF2B5EF4-FFF2-40B4-BE49-F238E27FC236}">
              <a16:creationId xmlns:a16="http://schemas.microsoft.com/office/drawing/2014/main" id="{4EB7714E-F059-8949-8790-D33132342445}"/>
            </a:ext>
          </a:extLst>
        </cdr:cNvPr>
        <cdr:cNvSpPr txBox="1"/>
      </cdr:nvSpPr>
      <cdr:spPr>
        <a:xfrm xmlns:a="http://schemas.openxmlformats.org/drawingml/2006/main">
          <a:off x="1926538" y="1774135"/>
          <a:ext cx="1651588" cy="259603"/>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a:solidFill>
                <a:srgbClr val="FF0000"/>
              </a:solidFill>
            </a:rPr>
            <a:t>Cumulative dividend</a:t>
          </a:r>
        </a:p>
      </cdr:txBody>
    </cdr:sp>
  </cdr:relSizeAnchor>
</c:userShapes>
</file>

<file path=ppt/drawings/drawing4.xml><?xml version="1.0" encoding="utf-8"?>
<c:userShapes xmlns:c="http://schemas.openxmlformats.org/drawingml/2006/chart">
  <cdr:relSizeAnchor xmlns:cdr="http://schemas.openxmlformats.org/drawingml/2006/chartDrawing">
    <cdr:from>
      <cdr:x>0.76978</cdr:x>
      <cdr:y>0.56026</cdr:y>
    </cdr:from>
    <cdr:to>
      <cdr:x>0.89797</cdr:x>
      <cdr:y>0.69944</cdr:y>
    </cdr:to>
    <cdr:pic>
      <cdr:nvPicPr>
        <cdr:cNvPr id="4" name="Picture 3">
          <a:extLst xmlns:a="http://schemas.openxmlformats.org/drawingml/2006/main">
            <a:ext uri="{FF2B5EF4-FFF2-40B4-BE49-F238E27FC236}">
              <a16:creationId xmlns:a16="http://schemas.microsoft.com/office/drawing/2014/main" id="{8E0A9DC6-5933-4F87-82DE-B85B2B45E3D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798365" y="1433719"/>
          <a:ext cx="632545" cy="356152"/>
        </a:xfrm>
        <a:prstGeom xmlns:a="http://schemas.openxmlformats.org/drawingml/2006/main" prst="rect">
          <a:avLst/>
        </a:prstGeom>
      </cdr:spPr>
    </cdr:pic>
  </cdr:relSizeAnchor>
  <cdr:relSizeAnchor xmlns:cdr="http://schemas.openxmlformats.org/drawingml/2006/chartDrawing">
    <cdr:from>
      <cdr:x>0.70793</cdr:x>
      <cdr:y>0.00367</cdr:y>
    </cdr:from>
    <cdr:to>
      <cdr:x>0.8727</cdr:x>
      <cdr:y>0.1946</cdr:y>
    </cdr:to>
    <cdr:pic>
      <cdr:nvPicPr>
        <cdr:cNvPr id="5" name="Picture 4">
          <a:extLst xmlns:a="http://schemas.openxmlformats.org/drawingml/2006/main">
            <a:ext uri="{FF2B5EF4-FFF2-40B4-BE49-F238E27FC236}">
              <a16:creationId xmlns:a16="http://schemas.microsoft.com/office/drawing/2014/main" id="{6249DE4D-3164-4E91-AAF9-411B833200B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3499048" y="9392"/>
          <a:ext cx="814400" cy="488592"/>
        </a:xfrm>
        <a:prstGeom xmlns:a="http://schemas.openxmlformats.org/drawingml/2006/main" prst="rect">
          <a:avLst/>
        </a:prstGeom>
      </cdr:spPr>
    </cdr:pic>
  </cdr:relSizeAnchor>
  <cdr:relSizeAnchor xmlns:cdr="http://schemas.openxmlformats.org/drawingml/2006/chartDrawing">
    <cdr:from>
      <cdr:x>0.91463</cdr:x>
      <cdr:y>0.45037</cdr:y>
    </cdr:from>
    <cdr:to>
      <cdr:x>1</cdr:x>
      <cdr:y>0.54963</cdr:y>
    </cdr:to>
    <cdr:sp macro="" textlink="">
      <cdr:nvSpPr>
        <cdr:cNvPr id="2" name="TextBox 1">
          <a:extLst xmlns:a="http://schemas.openxmlformats.org/drawingml/2006/main">
            <a:ext uri="{FF2B5EF4-FFF2-40B4-BE49-F238E27FC236}">
              <a16:creationId xmlns:a16="http://schemas.microsoft.com/office/drawing/2014/main" id="{DDC07DF5-008B-0740-A704-428CC068028A}"/>
            </a:ext>
          </a:extLst>
        </cdr:cNvPr>
        <cdr:cNvSpPr txBox="1"/>
      </cdr:nvSpPr>
      <cdr:spPr>
        <a:xfrm xmlns:a="http://schemas.openxmlformats.org/drawingml/2006/main">
          <a:off x="8276859" y="2096960"/>
          <a:ext cx="772548" cy="46216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a:t>$20</a:t>
          </a:r>
        </a:p>
      </cdr:txBody>
    </cdr:sp>
  </cdr:relSizeAnchor>
  <cdr:relSizeAnchor xmlns:cdr="http://schemas.openxmlformats.org/drawingml/2006/chartDrawing">
    <cdr:from>
      <cdr:x>0.88153</cdr:x>
      <cdr:y>0.04162</cdr:y>
    </cdr:from>
    <cdr:to>
      <cdr:x>0.98884</cdr:x>
      <cdr:y>0.15987</cdr:y>
    </cdr:to>
    <cdr:sp macro="" textlink="">
      <cdr:nvSpPr>
        <cdr:cNvPr id="6" name="TextBox 1">
          <a:extLst xmlns:a="http://schemas.openxmlformats.org/drawingml/2006/main">
            <a:ext uri="{FF2B5EF4-FFF2-40B4-BE49-F238E27FC236}">
              <a16:creationId xmlns:a16="http://schemas.microsoft.com/office/drawing/2014/main" id="{30342540-E536-FA41-A790-6B18BEE5278F}"/>
            </a:ext>
          </a:extLst>
        </cdr:cNvPr>
        <cdr:cNvSpPr txBox="1"/>
      </cdr:nvSpPr>
      <cdr:spPr>
        <a:xfrm xmlns:a="http://schemas.openxmlformats.org/drawingml/2006/main">
          <a:off x="7977350" y="193808"/>
          <a:ext cx="971077" cy="550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$6,000</a:t>
          </a:r>
        </a:p>
      </cdr:txBody>
    </cdr:sp>
  </cdr:relSizeAnchor>
  <cdr:relSizeAnchor xmlns:cdr="http://schemas.openxmlformats.org/drawingml/2006/chartDrawing">
    <cdr:from>
      <cdr:x>0.90036</cdr:x>
      <cdr:y>0.21671</cdr:y>
    </cdr:from>
    <cdr:to>
      <cdr:x>1</cdr:x>
      <cdr:y>0.33064</cdr:y>
    </cdr:to>
    <cdr:sp macro="" textlink="">
      <cdr:nvSpPr>
        <cdr:cNvPr id="7" name="TextBox 1">
          <a:extLst xmlns:a="http://schemas.openxmlformats.org/drawingml/2006/main">
            <a:ext uri="{FF2B5EF4-FFF2-40B4-BE49-F238E27FC236}">
              <a16:creationId xmlns:a16="http://schemas.microsoft.com/office/drawing/2014/main" id="{30342540-E536-FA41-A790-6B18BEE5278F}"/>
            </a:ext>
          </a:extLst>
        </cdr:cNvPr>
        <cdr:cNvSpPr txBox="1"/>
      </cdr:nvSpPr>
      <cdr:spPr>
        <a:xfrm xmlns:a="http://schemas.openxmlformats.org/drawingml/2006/main">
          <a:off x="8147724" y="1009005"/>
          <a:ext cx="901683" cy="53046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$500</a:t>
          </a:r>
        </a:p>
      </cdr:txBody>
    </cdr:sp>
  </cdr:relSizeAnchor>
  <cdr:relSizeAnchor xmlns:cdr="http://schemas.openxmlformats.org/drawingml/2006/chartDrawing">
    <cdr:from>
      <cdr:x>0.91463</cdr:x>
      <cdr:y>0.33488</cdr:y>
    </cdr:from>
    <cdr:to>
      <cdr:x>1</cdr:x>
      <cdr:y>0.45372</cdr:y>
    </cdr:to>
    <cdr:sp macro="" textlink="">
      <cdr:nvSpPr>
        <cdr:cNvPr id="8" name="TextBox 1">
          <a:extLst xmlns:a="http://schemas.openxmlformats.org/drawingml/2006/main">
            <a:ext uri="{FF2B5EF4-FFF2-40B4-BE49-F238E27FC236}">
              <a16:creationId xmlns:a16="http://schemas.microsoft.com/office/drawing/2014/main" id="{30342540-E536-FA41-A790-6B18BEE5278F}"/>
            </a:ext>
          </a:extLst>
        </cdr:cNvPr>
        <cdr:cNvSpPr txBox="1"/>
      </cdr:nvSpPr>
      <cdr:spPr>
        <a:xfrm xmlns:a="http://schemas.openxmlformats.org/drawingml/2006/main">
          <a:off x="8276859" y="1559228"/>
          <a:ext cx="772548" cy="5533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$90</a:t>
          </a:r>
        </a:p>
      </cdr:txBody>
    </cdr:sp>
  </cdr:relSizeAnchor>
</c:userShapes>
</file>

<file path=ppt/drawings/drawing5.xml><?xml version="1.0" encoding="utf-8"?>
<c:userShapes xmlns:c="http://schemas.openxmlformats.org/drawingml/2006/chart">
  <cdr:relSizeAnchor xmlns:cdr="http://schemas.openxmlformats.org/drawingml/2006/chartDrawing">
    <cdr:from>
      <cdr:x>0.68125</cdr:x>
      <cdr:y>0.07592</cdr:y>
    </cdr:from>
    <cdr:to>
      <cdr:x>1</cdr:x>
      <cdr:y>0.19282</cdr:y>
    </cdr:to>
    <cdr:sp macro="" textlink="">
      <cdr:nvSpPr>
        <cdr:cNvPr id="2" name="TextBox 3">
          <a:extLst xmlns:a="http://schemas.openxmlformats.org/drawingml/2006/main">
            <a:ext uri="{FF2B5EF4-FFF2-40B4-BE49-F238E27FC236}">
              <a16:creationId xmlns:a16="http://schemas.microsoft.com/office/drawing/2014/main" id="{42C241F5-1470-4649-996A-E92358E998D0}"/>
            </a:ext>
          </a:extLst>
        </cdr:cNvPr>
        <cdr:cNvSpPr txBox="1"/>
      </cdr:nvSpPr>
      <cdr:spPr>
        <a:xfrm xmlns:a="http://schemas.openxmlformats.org/drawingml/2006/main">
          <a:off x="5178148" y="331537"/>
          <a:ext cx="2422802" cy="51052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t>S&amp;P 500 stocks</a:t>
          </a:r>
        </a:p>
        <a:p xmlns:a="http://schemas.openxmlformats.org/drawingml/2006/main">
          <a:endParaRPr lang="en-US" sz="2000" dirty="0"/>
        </a:p>
      </cdr:txBody>
    </cdr:sp>
  </cdr:relSizeAnchor>
  <cdr:relSizeAnchor xmlns:cdr="http://schemas.openxmlformats.org/drawingml/2006/chartDrawing">
    <cdr:from>
      <cdr:x>0.17181</cdr:x>
      <cdr:y>0.53994</cdr:y>
    </cdr:from>
    <cdr:to>
      <cdr:x>0.35236</cdr:x>
      <cdr:y>0.65684</cdr:y>
    </cdr:to>
    <cdr:sp macro="" textlink="">
      <cdr:nvSpPr>
        <cdr:cNvPr id="3" name="TextBox 3">
          <a:extLst xmlns:a="http://schemas.openxmlformats.org/drawingml/2006/main">
            <a:ext uri="{FF2B5EF4-FFF2-40B4-BE49-F238E27FC236}">
              <a16:creationId xmlns:a16="http://schemas.microsoft.com/office/drawing/2014/main" id="{A33225C1-AD0A-404E-8A49-E9DBD2F0D2B8}"/>
            </a:ext>
          </a:extLst>
        </cdr:cNvPr>
        <cdr:cNvSpPr txBox="1"/>
      </cdr:nvSpPr>
      <cdr:spPr>
        <a:xfrm xmlns:a="http://schemas.openxmlformats.org/drawingml/2006/main">
          <a:off x="1305885" y="2358029"/>
          <a:ext cx="1372352" cy="5105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t>T-bills</a:t>
          </a:r>
        </a:p>
        <a:p xmlns:a="http://schemas.openxmlformats.org/drawingml/2006/main">
          <a:endParaRPr lang="en-US" sz="2000" dirty="0"/>
        </a:p>
      </cdr:txBody>
    </cdr:sp>
  </cdr:relSizeAnchor>
  <cdr:relSizeAnchor xmlns:cdr="http://schemas.openxmlformats.org/drawingml/2006/chartDrawing">
    <cdr:from>
      <cdr:x>0.40375</cdr:x>
      <cdr:y>0.46601</cdr:y>
    </cdr:from>
    <cdr:to>
      <cdr:x>0.61762</cdr:x>
      <cdr:y>0.58291</cdr:y>
    </cdr:to>
    <cdr:sp macro="" textlink="">
      <cdr:nvSpPr>
        <cdr:cNvPr id="4" name="TextBox 3">
          <a:extLst xmlns:a="http://schemas.openxmlformats.org/drawingml/2006/main">
            <a:ext uri="{FF2B5EF4-FFF2-40B4-BE49-F238E27FC236}">
              <a16:creationId xmlns:a16="http://schemas.microsoft.com/office/drawing/2014/main" id="{E46F7C27-9676-49A3-8554-A2C4D983EF3A}"/>
            </a:ext>
          </a:extLst>
        </cdr:cNvPr>
        <cdr:cNvSpPr txBox="1"/>
      </cdr:nvSpPr>
      <cdr:spPr>
        <a:xfrm xmlns:a="http://schemas.openxmlformats.org/drawingml/2006/main">
          <a:off x="3068874" y="2035166"/>
          <a:ext cx="1625616" cy="5105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t>T-bonds</a:t>
          </a:r>
        </a:p>
        <a:p xmlns:a="http://schemas.openxmlformats.org/drawingml/2006/main">
          <a:endParaRPr lang="en-US" sz="2000" dirty="0"/>
        </a:p>
      </cdr:txBody>
    </cdr:sp>
  </cdr:relSizeAnchor>
  <cdr:relSizeAnchor xmlns:cdr="http://schemas.openxmlformats.org/drawingml/2006/chartDrawing">
    <cdr:from>
      <cdr:x>0.25865</cdr:x>
      <cdr:y>0.21258</cdr:y>
    </cdr:from>
    <cdr:to>
      <cdr:x>0.66537</cdr:x>
      <cdr:y>0.32948</cdr:y>
    </cdr:to>
    <cdr:sp macro="" textlink="">
      <cdr:nvSpPr>
        <cdr:cNvPr id="5" name="TextBox 3">
          <a:extLst xmlns:a="http://schemas.openxmlformats.org/drawingml/2006/main">
            <a:ext uri="{FF2B5EF4-FFF2-40B4-BE49-F238E27FC236}">
              <a16:creationId xmlns:a16="http://schemas.microsoft.com/office/drawing/2014/main" id="{E46F7C27-9676-49A3-8554-A2C4D983EF3A}"/>
            </a:ext>
          </a:extLst>
        </cdr:cNvPr>
        <cdr:cNvSpPr txBox="1"/>
      </cdr:nvSpPr>
      <cdr:spPr>
        <a:xfrm xmlns:a="http://schemas.openxmlformats.org/drawingml/2006/main">
          <a:off x="1965985" y="928383"/>
          <a:ext cx="3091458" cy="5105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i="1" dirty="0"/>
            <a:t>Baa</a:t>
          </a:r>
          <a:r>
            <a:rPr lang="en-US" sz="2000" dirty="0"/>
            <a:t> corporate bonds</a:t>
          </a:r>
        </a:p>
        <a:p xmlns:a="http://schemas.openxmlformats.org/drawingml/2006/main">
          <a:endParaRPr lang="en-US" sz="2000" dirty="0"/>
        </a:p>
      </cdr:txBody>
    </cdr:sp>
  </cdr:relSizeAnchor>
</c:userShapes>
</file>

<file path=ppt/drawings/drawing6.xml><?xml version="1.0" encoding="utf-8"?>
<c:userShapes xmlns:c="http://schemas.openxmlformats.org/drawingml/2006/chart">
  <cdr:relSizeAnchor xmlns:cdr="http://schemas.openxmlformats.org/drawingml/2006/chartDrawing">
    <cdr:from>
      <cdr:x>0.39826</cdr:x>
      <cdr:y>0.5</cdr:y>
    </cdr:from>
    <cdr:to>
      <cdr:x>0.60174</cdr:x>
      <cdr:y>0.64542</cdr:y>
    </cdr:to>
    <cdr:sp macro="" textlink="">
      <cdr:nvSpPr>
        <cdr:cNvPr id="2" name="TextBox 3">
          <a:extLst xmlns:a="http://schemas.openxmlformats.org/drawingml/2006/main">
            <a:ext uri="{FF2B5EF4-FFF2-40B4-BE49-F238E27FC236}">
              <a16:creationId xmlns:a16="http://schemas.microsoft.com/office/drawing/2014/main" id="{162DEBD8-797D-4CE7-B58B-9715FF04E9D6}"/>
            </a:ext>
          </a:extLst>
        </cdr:cNvPr>
        <cdr:cNvSpPr txBox="1"/>
      </cdr:nvSpPr>
      <cdr:spPr>
        <a:xfrm xmlns:a="http://schemas.openxmlformats.org/drawingml/2006/main">
          <a:off x="3152338" y="2347197"/>
          <a:ext cx="1610600" cy="6826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Security </a:t>
          </a:r>
          <a:r>
            <a:rPr lang="en-US" sz="2000" i="1" dirty="0">
              <a:solidFill>
                <a:schemeClr val="tx1"/>
              </a:solidFill>
            </a:rPr>
            <a:t>a</a:t>
          </a:r>
        </a:p>
      </cdr:txBody>
    </cdr:sp>
  </cdr:relSizeAnchor>
  <cdr:relSizeAnchor xmlns:cdr="http://schemas.openxmlformats.org/drawingml/2006/chartDrawing">
    <cdr:from>
      <cdr:x>0.73611</cdr:x>
      <cdr:y>0.09414</cdr:y>
    </cdr:from>
    <cdr:to>
      <cdr:x>0.93958</cdr:x>
      <cdr:y>0.23956</cdr:y>
    </cdr:to>
    <cdr:sp macro="" textlink="">
      <cdr:nvSpPr>
        <cdr:cNvPr id="4" name="TextBox 3">
          <a:extLst xmlns:a="http://schemas.openxmlformats.org/drawingml/2006/main">
            <a:ext uri="{FF2B5EF4-FFF2-40B4-BE49-F238E27FC236}">
              <a16:creationId xmlns:a16="http://schemas.microsoft.com/office/drawing/2014/main" id="{4B6EC498-222D-41D8-A07B-4EDCBEE2C0D0}"/>
            </a:ext>
          </a:extLst>
        </cdr:cNvPr>
        <cdr:cNvSpPr txBox="1"/>
      </cdr:nvSpPr>
      <cdr:spPr>
        <a:xfrm xmlns:a="http://schemas.openxmlformats.org/drawingml/2006/main">
          <a:off x="3260322" y="249095"/>
          <a:ext cx="901194" cy="38478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Security </a:t>
          </a:r>
          <a:r>
            <a:rPr lang="en-US" sz="2000" i="1" dirty="0">
              <a:solidFill>
                <a:schemeClr val="tx1"/>
              </a:solidFill>
            </a:rPr>
            <a:t>b</a:t>
          </a:r>
        </a:p>
      </cdr:txBody>
    </cdr:sp>
  </cdr:relSizeAnchor>
  <cdr:relSizeAnchor xmlns:cdr="http://schemas.openxmlformats.org/drawingml/2006/chartDrawing">
    <cdr:from>
      <cdr:x>0.45444</cdr:x>
      <cdr:y>0.24934</cdr:y>
    </cdr:from>
    <cdr:to>
      <cdr:x>0.6343</cdr:x>
      <cdr:y>0.34512</cdr:y>
    </cdr:to>
    <cdr:sp macro="" textlink="">
      <cdr:nvSpPr>
        <cdr:cNvPr id="5" name="TextBox 3">
          <a:extLst xmlns:a="http://schemas.openxmlformats.org/drawingml/2006/main">
            <a:ext uri="{FF2B5EF4-FFF2-40B4-BE49-F238E27FC236}">
              <a16:creationId xmlns:a16="http://schemas.microsoft.com/office/drawing/2014/main" id="{6FD531EC-9856-4375-99C5-2015E20D0B06}"/>
            </a:ext>
          </a:extLst>
        </cdr:cNvPr>
        <cdr:cNvSpPr txBox="1"/>
      </cdr:nvSpPr>
      <cdr:spPr>
        <a:xfrm xmlns:a="http://schemas.openxmlformats.org/drawingml/2006/main">
          <a:off x="3597033" y="1170478"/>
          <a:ext cx="1423641" cy="44962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rgbClr val="00B050"/>
              </a:solidFill>
            </a:rPr>
            <a:t>50% in each</a:t>
          </a:r>
        </a:p>
      </cdr:txBody>
    </cdr:sp>
  </cdr:relSizeAnchor>
  <cdr:relSizeAnchor xmlns:cdr="http://schemas.openxmlformats.org/drawingml/2006/chartDrawing">
    <cdr:from>
      <cdr:x>0.61918</cdr:x>
      <cdr:y>0.36719</cdr:y>
    </cdr:from>
    <cdr:to>
      <cdr:x>0.79904</cdr:x>
      <cdr:y>0.46297</cdr:y>
    </cdr:to>
    <cdr:sp macro="" textlink="">
      <cdr:nvSpPr>
        <cdr:cNvPr id="6" name="TextBox 3">
          <a:extLst xmlns:a="http://schemas.openxmlformats.org/drawingml/2006/main">
            <a:ext uri="{FF2B5EF4-FFF2-40B4-BE49-F238E27FC236}">
              <a16:creationId xmlns:a16="http://schemas.microsoft.com/office/drawing/2014/main" id="{9E88F23D-7636-444A-B1D6-0F2855982F52}"/>
            </a:ext>
          </a:extLst>
        </cdr:cNvPr>
        <cdr:cNvSpPr txBox="1"/>
      </cdr:nvSpPr>
      <cdr:spPr>
        <a:xfrm xmlns:a="http://schemas.openxmlformats.org/drawingml/2006/main">
          <a:off x="4900968" y="1723747"/>
          <a:ext cx="1423642" cy="44962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rgbClr val="FF0000"/>
              </a:solidFill>
            </a:rPr>
            <a:t>Midpoint</a:t>
          </a:r>
        </a:p>
      </cdr:txBody>
    </cdr:sp>
  </cdr:relSizeAnchor>
</c:userShapes>
</file>

<file path=ppt/drawings/drawing7.xml><?xml version="1.0" encoding="utf-8"?>
<c:userShapes xmlns:c="http://schemas.openxmlformats.org/drawingml/2006/chart">
  <cdr:relSizeAnchor xmlns:cdr="http://schemas.openxmlformats.org/drawingml/2006/chartDrawing">
    <cdr:from>
      <cdr:x>0.39826</cdr:x>
      <cdr:y>0.5</cdr:y>
    </cdr:from>
    <cdr:to>
      <cdr:x>0.60174</cdr:x>
      <cdr:y>0.64542</cdr:y>
    </cdr:to>
    <cdr:sp macro="" textlink="">
      <cdr:nvSpPr>
        <cdr:cNvPr id="2" name="TextBox 3">
          <a:extLst xmlns:a="http://schemas.openxmlformats.org/drawingml/2006/main">
            <a:ext uri="{FF2B5EF4-FFF2-40B4-BE49-F238E27FC236}">
              <a16:creationId xmlns:a16="http://schemas.microsoft.com/office/drawing/2014/main" id="{162DEBD8-797D-4CE7-B58B-9715FF04E9D6}"/>
            </a:ext>
          </a:extLst>
        </cdr:cNvPr>
        <cdr:cNvSpPr txBox="1"/>
      </cdr:nvSpPr>
      <cdr:spPr>
        <a:xfrm xmlns:a="http://schemas.openxmlformats.org/drawingml/2006/main">
          <a:off x="3152338" y="2355056"/>
          <a:ext cx="1610600" cy="68494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Security </a:t>
          </a:r>
          <a:r>
            <a:rPr lang="en-US" sz="2000" i="1" dirty="0">
              <a:solidFill>
                <a:schemeClr val="tx1"/>
              </a:solidFill>
            </a:rPr>
            <a:t>a</a:t>
          </a:r>
        </a:p>
      </cdr:txBody>
    </cdr:sp>
  </cdr:relSizeAnchor>
  <cdr:relSizeAnchor xmlns:cdr="http://schemas.openxmlformats.org/drawingml/2006/chartDrawing">
    <cdr:from>
      <cdr:x>0.73611</cdr:x>
      <cdr:y>0.09414</cdr:y>
    </cdr:from>
    <cdr:to>
      <cdr:x>0.93958</cdr:x>
      <cdr:y>0.23956</cdr:y>
    </cdr:to>
    <cdr:sp macro="" textlink="">
      <cdr:nvSpPr>
        <cdr:cNvPr id="4" name="TextBox 3">
          <a:extLst xmlns:a="http://schemas.openxmlformats.org/drawingml/2006/main">
            <a:ext uri="{FF2B5EF4-FFF2-40B4-BE49-F238E27FC236}">
              <a16:creationId xmlns:a16="http://schemas.microsoft.com/office/drawing/2014/main" id="{4B6EC498-222D-41D8-A07B-4EDCBEE2C0D0}"/>
            </a:ext>
          </a:extLst>
        </cdr:cNvPr>
        <cdr:cNvSpPr txBox="1"/>
      </cdr:nvSpPr>
      <cdr:spPr>
        <a:xfrm xmlns:a="http://schemas.openxmlformats.org/drawingml/2006/main">
          <a:off x="3260322" y="249095"/>
          <a:ext cx="901194" cy="38478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Security </a:t>
          </a:r>
          <a:r>
            <a:rPr lang="en-US" sz="2000" i="1" dirty="0">
              <a:solidFill>
                <a:schemeClr val="tx1"/>
              </a:solidFill>
            </a:rPr>
            <a:t>b</a:t>
          </a:r>
        </a:p>
      </cdr:txBody>
    </cdr:sp>
  </cdr:relSizeAnchor>
</c:userShapes>
</file>

<file path=ppt/drawings/drawing8.xml><?xml version="1.0" encoding="utf-8"?>
<c:userShapes xmlns:c="http://schemas.openxmlformats.org/drawingml/2006/chart">
  <cdr:relSizeAnchor xmlns:cdr="http://schemas.openxmlformats.org/drawingml/2006/chartDrawing">
    <cdr:from>
      <cdr:x>0.41246</cdr:x>
      <cdr:y>0.48077</cdr:y>
    </cdr:from>
    <cdr:to>
      <cdr:x>0.61594</cdr:x>
      <cdr:y>0.62619</cdr:y>
    </cdr:to>
    <cdr:sp macro="" textlink="">
      <cdr:nvSpPr>
        <cdr:cNvPr id="2" name="TextBox 3">
          <a:extLst xmlns:a="http://schemas.openxmlformats.org/drawingml/2006/main">
            <a:ext uri="{FF2B5EF4-FFF2-40B4-BE49-F238E27FC236}">
              <a16:creationId xmlns:a16="http://schemas.microsoft.com/office/drawing/2014/main" id="{162DEBD8-797D-4CE7-B58B-9715FF04E9D6}"/>
            </a:ext>
          </a:extLst>
        </cdr:cNvPr>
        <cdr:cNvSpPr txBox="1"/>
      </cdr:nvSpPr>
      <cdr:spPr>
        <a:xfrm xmlns:a="http://schemas.openxmlformats.org/drawingml/2006/main">
          <a:off x="1826850" y="1272140"/>
          <a:ext cx="901238" cy="38478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Security </a:t>
          </a:r>
          <a:r>
            <a:rPr lang="en-US" sz="2000" i="1" dirty="0">
              <a:solidFill>
                <a:schemeClr val="tx1"/>
              </a:solidFill>
            </a:rPr>
            <a:t>a</a:t>
          </a:r>
        </a:p>
      </cdr:txBody>
    </cdr:sp>
  </cdr:relSizeAnchor>
  <cdr:relSizeAnchor xmlns:cdr="http://schemas.openxmlformats.org/drawingml/2006/chartDrawing">
    <cdr:from>
      <cdr:x>0.3025</cdr:x>
      <cdr:y>0.32358</cdr:y>
    </cdr:from>
    <cdr:to>
      <cdr:x>0.44874</cdr:x>
      <cdr:y>0.46104</cdr:y>
    </cdr:to>
    <cdr:sp macro="" textlink="">
      <cdr:nvSpPr>
        <cdr:cNvPr id="3" name="TextBox 3">
          <a:extLst xmlns:a="http://schemas.openxmlformats.org/drawingml/2006/main">
            <a:ext uri="{FF2B5EF4-FFF2-40B4-BE49-F238E27FC236}">
              <a16:creationId xmlns:a16="http://schemas.microsoft.com/office/drawing/2014/main" id="{9AB600A5-6460-41FA-AA95-9B32D4866D55}"/>
            </a:ext>
          </a:extLst>
        </cdr:cNvPr>
        <cdr:cNvSpPr txBox="1"/>
      </cdr:nvSpPr>
      <cdr:spPr>
        <a:xfrm xmlns:a="http://schemas.openxmlformats.org/drawingml/2006/main" rot="20430893">
          <a:off x="2457792" y="1494816"/>
          <a:ext cx="1188174" cy="63501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l-GR" sz="1600" dirty="0">
              <a:solidFill>
                <a:srgbClr val="0070C0"/>
              </a:solidFill>
            </a:rPr>
            <a:t>ρ</a:t>
          </a:r>
          <a:r>
            <a:rPr lang="en-US" sz="1600" dirty="0">
              <a:solidFill>
                <a:srgbClr val="0070C0"/>
              </a:solidFill>
            </a:rPr>
            <a:t> = –0.5</a:t>
          </a:r>
        </a:p>
      </cdr:txBody>
    </cdr:sp>
  </cdr:relSizeAnchor>
  <cdr:relSizeAnchor xmlns:cdr="http://schemas.openxmlformats.org/drawingml/2006/chartDrawing">
    <cdr:from>
      <cdr:x>0.73611</cdr:x>
      <cdr:y>0.09414</cdr:y>
    </cdr:from>
    <cdr:to>
      <cdr:x>0.93958</cdr:x>
      <cdr:y>0.23956</cdr:y>
    </cdr:to>
    <cdr:sp macro="" textlink="">
      <cdr:nvSpPr>
        <cdr:cNvPr id="4" name="TextBox 3">
          <a:extLst xmlns:a="http://schemas.openxmlformats.org/drawingml/2006/main">
            <a:ext uri="{FF2B5EF4-FFF2-40B4-BE49-F238E27FC236}">
              <a16:creationId xmlns:a16="http://schemas.microsoft.com/office/drawing/2014/main" id="{4B6EC498-222D-41D8-A07B-4EDCBEE2C0D0}"/>
            </a:ext>
          </a:extLst>
        </cdr:cNvPr>
        <cdr:cNvSpPr txBox="1"/>
      </cdr:nvSpPr>
      <cdr:spPr>
        <a:xfrm xmlns:a="http://schemas.openxmlformats.org/drawingml/2006/main">
          <a:off x="3260322" y="249095"/>
          <a:ext cx="901194" cy="38478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Security </a:t>
          </a:r>
          <a:r>
            <a:rPr lang="en-US" sz="2000" i="1" dirty="0">
              <a:solidFill>
                <a:schemeClr val="tx1"/>
              </a:solidFill>
            </a:rPr>
            <a:t>b</a:t>
          </a:r>
        </a:p>
      </cdr:txBody>
    </cdr:sp>
  </cdr:relSizeAnchor>
  <cdr:relSizeAnchor xmlns:cdr="http://schemas.openxmlformats.org/drawingml/2006/chartDrawing">
    <cdr:from>
      <cdr:x>0.57611</cdr:x>
      <cdr:y>0.33796</cdr:y>
    </cdr:from>
    <cdr:to>
      <cdr:x>0.70052</cdr:x>
      <cdr:y>0.48339</cdr:y>
    </cdr:to>
    <cdr:sp macro="" textlink="">
      <cdr:nvSpPr>
        <cdr:cNvPr id="5" name="TextBox 3">
          <a:extLst xmlns:a="http://schemas.openxmlformats.org/drawingml/2006/main">
            <a:ext uri="{FF2B5EF4-FFF2-40B4-BE49-F238E27FC236}">
              <a16:creationId xmlns:a16="http://schemas.microsoft.com/office/drawing/2014/main" id="{307B8257-D3AE-44CF-9C8D-3FCC4F529DB5}"/>
            </a:ext>
          </a:extLst>
        </cdr:cNvPr>
        <cdr:cNvSpPr txBox="1"/>
      </cdr:nvSpPr>
      <cdr:spPr>
        <a:xfrm xmlns:a="http://schemas.openxmlformats.org/drawingml/2006/main" rot="19752046">
          <a:off x="4680763" y="1561271"/>
          <a:ext cx="1010810" cy="67178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l-GR" sz="1600" dirty="0">
              <a:solidFill>
                <a:srgbClr val="FF0000"/>
              </a:solidFill>
            </a:rPr>
            <a:t>ρ</a:t>
          </a:r>
          <a:r>
            <a:rPr lang="en-US" sz="1600" dirty="0">
              <a:solidFill>
                <a:srgbClr val="FF0000"/>
              </a:solidFill>
            </a:rPr>
            <a:t> = 1</a:t>
          </a:r>
        </a:p>
      </cdr:txBody>
    </cdr:sp>
  </cdr:relSizeAnchor>
  <cdr:relSizeAnchor xmlns:cdr="http://schemas.openxmlformats.org/drawingml/2006/chartDrawing">
    <cdr:from>
      <cdr:x>0.41134</cdr:x>
      <cdr:y>0.30203</cdr:y>
    </cdr:from>
    <cdr:to>
      <cdr:x>0.55354</cdr:x>
      <cdr:y>0.41884</cdr:y>
    </cdr:to>
    <cdr:sp macro="" textlink="">
      <cdr:nvSpPr>
        <cdr:cNvPr id="6" name="TextBox 3">
          <a:extLst xmlns:a="http://schemas.openxmlformats.org/drawingml/2006/main">
            <a:ext uri="{FF2B5EF4-FFF2-40B4-BE49-F238E27FC236}">
              <a16:creationId xmlns:a16="http://schemas.microsoft.com/office/drawing/2014/main" id="{53B0A2C2-C0C4-4951-8B12-2F3FC5C2B7CE}"/>
            </a:ext>
          </a:extLst>
        </cdr:cNvPr>
        <cdr:cNvSpPr txBox="1"/>
      </cdr:nvSpPr>
      <cdr:spPr>
        <a:xfrm xmlns:a="http://schemas.openxmlformats.org/drawingml/2006/main" rot="19450230">
          <a:off x="1821896" y="799178"/>
          <a:ext cx="629821" cy="30908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l-GR" sz="1600">
              <a:solidFill>
                <a:schemeClr val="accent2"/>
              </a:solidFill>
            </a:rPr>
            <a:t>ρ</a:t>
          </a:r>
          <a:r>
            <a:rPr lang="en-US" sz="1600">
              <a:solidFill>
                <a:schemeClr val="accent2"/>
              </a:solidFill>
            </a:rPr>
            <a:t> = 0</a:t>
          </a:r>
        </a:p>
      </cdr:txBody>
    </cdr:sp>
  </cdr:relSizeAnchor>
  <cdr:relSizeAnchor xmlns:cdr="http://schemas.openxmlformats.org/drawingml/2006/chartDrawing">
    <cdr:from>
      <cdr:x>0.44658</cdr:x>
      <cdr:y>0.32152</cdr:y>
    </cdr:from>
    <cdr:to>
      <cdr:x>0.61032</cdr:x>
      <cdr:y>0.43832</cdr:y>
    </cdr:to>
    <cdr:sp macro="" textlink="">
      <cdr:nvSpPr>
        <cdr:cNvPr id="7" name="TextBox 3">
          <a:extLst xmlns:a="http://schemas.openxmlformats.org/drawingml/2006/main">
            <a:ext uri="{FF2B5EF4-FFF2-40B4-BE49-F238E27FC236}">
              <a16:creationId xmlns:a16="http://schemas.microsoft.com/office/drawing/2014/main" id="{8EE070E5-C3DB-4AEC-8FE4-89CDF210C235}"/>
            </a:ext>
          </a:extLst>
        </cdr:cNvPr>
        <cdr:cNvSpPr txBox="1"/>
      </cdr:nvSpPr>
      <cdr:spPr>
        <a:xfrm xmlns:a="http://schemas.openxmlformats.org/drawingml/2006/main" rot="19290729">
          <a:off x="1977957" y="850746"/>
          <a:ext cx="725225" cy="30905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l-GR" sz="1600">
              <a:solidFill>
                <a:srgbClr val="00B050"/>
              </a:solidFill>
            </a:rPr>
            <a:t>ρ</a:t>
          </a:r>
          <a:r>
            <a:rPr lang="en-US" sz="1600">
              <a:solidFill>
                <a:srgbClr val="00B050"/>
              </a:solidFill>
            </a:rPr>
            <a:t> = 0.5</a:t>
          </a:r>
        </a:p>
      </cdr:txBody>
    </cdr:sp>
  </cdr:relSizeAnchor>
  <cdr:relSizeAnchor xmlns:cdr="http://schemas.openxmlformats.org/drawingml/2006/chartDrawing">
    <cdr:from>
      <cdr:x>0.36565</cdr:x>
      <cdr:y>0.2236</cdr:y>
    </cdr:from>
    <cdr:to>
      <cdr:x>0.55471</cdr:x>
      <cdr:y>0.36902</cdr:y>
    </cdr:to>
    <cdr:sp macro="" textlink="">
      <cdr:nvSpPr>
        <cdr:cNvPr id="8" name="TextBox 3">
          <a:extLst xmlns:a="http://schemas.openxmlformats.org/drawingml/2006/main">
            <a:ext uri="{FF2B5EF4-FFF2-40B4-BE49-F238E27FC236}">
              <a16:creationId xmlns:a16="http://schemas.microsoft.com/office/drawing/2014/main" id="{C15ED7CD-C4CB-4149-AAD6-7E042534072E}"/>
            </a:ext>
          </a:extLst>
        </cdr:cNvPr>
        <cdr:cNvSpPr txBox="1"/>
      </cdr:nvSpPr>
      <cdr:spPr>
        <a:xfrm xmlns:a="http://schemas.openxmlformats.org/drawingml/2006/main" rot="21045467">
          <a:off x="2970859" y="1032962"/>
          <a:ext cx="1536079" cy="67178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l-GR" sz="1600" dirty="0">
              <a:solidFill>
                <a:srgbClr val="7030A0"/>
              </a:solidFill>
            </a:rPr>
            <a:t>ρ</a:t>
          </a:r>
          <a:r>
            <a:rPr lang="en-US" sz="1600" dirty="0">
              <a:solidFill>
                <a:srgbClr val="7030A0"/>
              </a:solidFill>
            </a:rPr>
            <a:t> = –1</a:t>
          </a:r>
        </a:p>
      </cdr:txBody>
    </cdr:sp>
  </cdr:relSizeAnchor>
  <cdr:relSizeAnchor xmlns:cdr="http://schemas.openxmlformats.org/drawingml/2006/chartDrawing">
    <cdr:from>
      <cdr:x>0.17998</cdr:x>
      <cdr:y>0.12832</cdr:y>
    </cdr:from>
    <cdr:to>
      <cdr:x>0.4416</cdr:x>
      <cdr:y>0.27374</cdr:y>
    </cdr:to>
    <cdr:sp macro="" textlink="">
      <cdr:nvSpPr>
        <cdr:cNvPr id="9" name="TextBox 3">
          <a:extLst xmlns:a="http://schemas.openxmlformats.org/drawingml/2006/main">
            <a:ext uri="{FF2B5EF4-FFF2-40B4-BE49-F238E27FC236}">
              <a16:creationId xmlns:a16="http://schemas.microsoft.com/office/drawing/2014/main" id="{570D8842-3E7F-41BA-ABAD-9AC698F94C89}"/>
            </a:ext>
          </a:extLst>
        </cdr:cNvPr>
        <cdr:cNvSpPr txBox="1"/>
      </cdr:nvSpPr>
      <cdr:spPr>
        <a:xfrm xmlns:a="http://schemas.openxmlformats.org/drawingml/2006/main">
          <a:off x="1462298" y="592798"/>
          <a:ext cx="2125617" cy="67178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600" dirty="0">
              <a:solidFill>
                <a:srgbClr val="7030A0"/>
              </a:solidFill>
            </a:rPr>
            <a:t>2/3 in security </a:t>
          </a:r>
          <a:r>
            <a:rPr lang="en-US" sz="1600" i="1" dirty="0">
              <a:solidFill>
                <a:srgbClr val="7030A0"/>
              </a:solidFill>
            </a:rPr>
            <a:t>a</a:t>
          </a:r>
          <a:r>
            <a:rPr lang="en-US" sz="1600" dirty="0">
              <a:solidFill>
                <a:srgbClr val="7030A0"/>
              </a:solidFill>
            </a:rPr>
            <a:t> and 1/3 in security </a:t>
          </a:r>
          <a:r>
            <a:rPr lang="en-US" sz="1600" i="1" dirty="0">
              <a:solidFill>
                <a:srgbClr val="7030A0"/>
              </a:solidFill>
            </a:rPr>
            <a:t>b</a:t>
          </a:r>
        </a:p>
      </cdr:txBody>
    </cdr:sp>
  </cdr:relSizeAnchor>
  <cdr:relSizeAnchor xmlns:cdr="http://schemas.openxmlformats.org/drawingml/2006/chartDrawing">
    <cdr:from>
      <cdr:x>0.17275</cdr:x>
      <cdr:y>0.24643</cdr:y>
    </cdr:from>
    <cdr:to>
      <cdr:x>0.2156</cdr:x>
      <cdr:y>0.38274</cdr:y>
    </cdr:to>
    <cdr:cxnSp macro="">
      <cdr:nvCxnSpPr>
        <cdr:cNvPr id="11" name="Straight Arrow Connector 10">
          <a:extLst xmlns:a="http://schemas.openxmlformats.org/drawingml/2006/main">
            <a:ext uri="{FF2B5EF4-FFF2-40B4-BE49-F238E27FC236}">
              <a16:creationId xmlns:a16="http://schemas.microsoft.com/office/drawing/2014/main" id="{26B431FF-8C2D-4927-9F52-32B38A6DFF0A}"/>
            </a:ext>
          </a:extLst>
        </cdr:cNvPr>
        <cdr:cNvCxnSpPr/>
      </cdr:nvCxnSpPr>
      <cdr:spPr>
        <a:xfrm xmlns:a="http://schemas.openxmlformats.org/drawingml/2006/main" flipH="1">
          <a:off x="1403528" y="1138397"/>
          <a:ext cx="348149" cy="629701"/>
        </a:xfrm>
        <a:prstGeom xmlns:a="http://schemas.openxmlformats.org/drawingml/2006/main" prst="straightConnector1">
          <a:avLst/>
        </a:prstGeom>
        <a:ln xmlns:a="http://schemas.openxmlformats.org/drawingml/2006/main">
          <a:solidFill>
            <a:srgbClr val="7030A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9.xml><?xml version="1.0" encoding="utf-8"?>
<c:userShapes xmlns:c="http://schemas.openxmlformats.org/drawingml/2006/chart">
  <cdr:relSizeAnchor xmlns:cdr="http://schemas.openxmlformats.org/drawingml/2006/chartDrawing">
    <cdr:from>
      <cdr:x>0.18209</cdr:x>
      <cdr:y>0.67244</cdr:y>
    </cdr:from>
    <cdr:to>
      <cdr:x>0.52402</cdr:x>
      <cdr:y>0.81786</cdr:y>
    </cdr:to>
    <cdr:sp macro="" textlink="">
      <cdr:nvSpPr>
        <cdr:cNvPr id="2" name="TextBox 3">
          <a:extLst xmlns:a="http://schemas.openxmlformats.org/drawingml/2006/main">
            <a:ext uri="{FF2B5EF4-FFF2-40B4-BE49-F238E27FC236}">
              <a16:creationId xmlns:a16="http://schemas.microsoft.com/office/drawing/2014/main" id="{162DEBD8-797D-4CE7-B58B-9715FF04E9D6}"/>
            </a:ext>
          </a:extLst>
        </cdr:cNvPr>
        <cdr:cNvSpPr txBox="1"/>
      </cdr:nvSpPr>
      <cdr:spPr>
        <a:xfrm xmlns:a="http://schemas.openxmlformats.org/drawingml/2006/main">
          <a:off x="1139506" y="2734931"/>
          <a:ext cx="2139748" cy="5914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Risk-free security</a:t>
          </a:r>
        </a:p>
      </cdr:txBody>
    </cdr:sp>
  </cdr:relSizeAnchor>
  <cdr:relSizeAnchor xmlns:cdr="http://schemas.openxmlformats.org/drawingml/2006/chartDrawing">
    <cdr:from>
      <cdr:x>0.6895</cdr:x>
      <cdr:y>0.07686</cdr:y>
    </cdr:from>
    <cdr:to>
      <cdr:x>0.94867</cdr:x>
      <cdr:y>0.22228</cdr:y>
    </cdr:to>
    <cdr:sp macro="" textlink="">
      <cdr:nvSpPr>
        <cdr:cNvPr id="4" name="TextBox 3">
          <a:extLst xmlns:a="http://schemas.openxmlformats.org/drawingml/2006/main">
            <a:ext uri="{FF2B5EF4-FFF2-40B4-BE49-F238E27FC236}">
              <a16:creationId xmlns:a16="http://schemas.microsoft.com/office/drawing/2014/main" id="{4B6EC498-222D-41D8-A07B-4EDCBEE2C0D0}"/>
            </a:ext>
          </a:extLst>
        </cdr:cNvPr>
        <cdr:cNvSpPr txBox="1"/>
      </cdr:nvSpPr>
      <cdr:spPr>
        <a:xfrm xmlns:a="http://schemas.openxmlformats.org/drawingml/2006/main">
          <a:off x="4314839" y="312603"/>
          <a:ext cx="1621890" cy="5914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dirty="0">
              <a:solidFill>
                <a:schemeClr val="tx1"/>
              </a:solidFill>
            </a:rPr>
            <a:t>Risky security</a:t>
          </a:r>
        </a:p>
      </cdr:txBody>
    </cdr:sp>
  </cdr:relSizeAnchor>
</c:userShapes>
</file>

<file path=ppt/drawings/drawing10.xml><?xml version="1.0" encoding="utf-8"?>
<c:userShapes xmlns:c="http://schemas.openxmlformats.org/drawingml/2006/chart">
  <cdr:relSizeAnchor xmlns:cdr="http://schemas.openxmlformats.org/drawingml/2006/chartDrawing">
    <cdr:from>
      <cdr:x>0.7303</cdr:x>
      <cdr:y>0.55006</cdr:y>
    </cdr:from>
    <cdr:to>
      <cdr:x>0.81702</cdr:x>
      <cdr:y>0.70109</cdr:y>
    </cdr:to>
    <cdr:sp macro="" textlink="">
      <cdr:nvSpPr>
        <cdr:cNvPr id="6146" name="Text Box 2"/>
        <cdr:cNvSpPr txBox="1">
          <a:spLocks xmlns:a="http://schemas.openxmlformats.org/drawingml/2006/main" noChangeArrowheads="1"/>
        </cdr:cNvSpPr>
      </cdr:nvSpPr>
      <cdr:spPr bwMode="auto">
        <a:xfrm xmlns:a="http://schemas.openxmlformats.org/drawingml/2006/main">
          <a:off x="3874615" y="1809426"/>
          <a:ext cx="460089" cy="49681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A</a:t>
          </a:r>
        </a:p>
      </cdr:txBody>
    </cdr:sp>
  </cdr:relSizeAnchor>
  <cdr:relSizeAnchor xmlns:cdr="http://schemas.openxmlformats.org/drawingml/2006/chartDrawing">
    <cdr:from>
      <cdr:x>0.80301</cdr:x>
      <cdr:y>0.28703</cdr:y>
    </cdr:from>
    <cdr:to>
      <cdr:x>0.88457</cdr:x>
      <cdr:y>0.40515</cdr:y>
    </cdr:to>
    <cdr:sp macro="" textlink="">
      <cdr:nvSpPr>
        <cdr:cNvPr id="6147" name="Text Box 3"/>
        <cdr:cNvSpPr txBox="1">
          <a:spLocks xmlns:a="http://schemas.openxmlformats.org/drawingml/2006/main" noChangeArrowheads="1"/>
        </cdr:cNvSpPr>
      </cdr:nvSpPr>
      <cdr:spPr bwMode="auto">
        <a:xfrm xmlns:a="http://schemas.openxmlformats.org/drawingml/2006/main">
          <a:off x="4260357" y="944169"/>
          <a:ext cx="432720" cy="38857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B</a:t>
          </a:r>
        </a:p>
      </cdr:txBody>
    </cdr:sp>
  </cdr:relSizeAnchor>
  <cdr:relSizeAnchor xmlns:cdr="http://schemas.openxmlformats.org/drawingml/2006/chartDrawing">
    <cdr:from>
      <cdr:x>0.79682</cdr:x>
      <cdr:y>0.05922</cdr:y>
    </cdr:from>
    <cdr:to>
      <cdr:x>0.87379</cdr:x>
      <cdr:y>0.16541</cdr:y>
    </cdr:to>
    <cdr:sp macro="" textlink="">
      <cdr:nvSpPr>
        <cdr:cNvPr id="6148" name="Text Box 4"/>
        <cdr:cNvSpPr txBox="1">
          <a:spLocks xmlns:a="http://schemas.openxmlformats.org/drawingml/2006/main" noChangeArrowheads="1"/>
        </cdr:cNvSpPr>
      </cdr:nvSpPr>
      <cdr:spPr bwMode="auto">
        <a:xfrm xmlns:a="http://schemas.openxmlformats.org/drawingml/2006/main">
          <a:off x="4227532" y="194819"/>
          <a:ext cx="408395" cy="34930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C</a:t>
          </a:r>
        </a:p>
      </cdr:txBody>
    </cdr:sp>
  </cdr:relSizeAnchor>
  <cdr:relSizeAnchor xmlns:cdr="http://schemas.openxmlformats.org/drawingml/2006/chartDrawing">
    <cdr:from>
      <cdr:x>0.31597</cdr:x>
      <cdr:y>0.10688</cdr:y>
    </cdr:from>
    <cdr:to>
      <cdr:x>0.65656</cdr:x>
      <cdr:y>0.5621</cdr:y>
    </cdr:to>
    <cdr:sp macro="" textlink="">
      <cdr:nvSpPr>
        <cdr:cNvPr id="6149" name="Text Box 5"/>
        <cdr:cNvSpPr txBox="1">
          <a:spLocks xmlns:a="http://schemas.openxmlformats.org/drawingml/2006/main" noChangeArrowheads="1"/>
        </cdr:cNvSpPr>
      </cdr:nvSpPr>
      <cdr:spPr bwMode="auto">
        <a:xfrm xmlns:a="http://schemas.openxmlformats.org/drawingml/2006/main">
          <a:off x="1676358" y="351594"/>
          <a:ext cx="1807044" cy="149744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1800" b="0" i="0" u="sng" strike="noStrike" baseline="0" dirty="0">
              <a:solidFill>
                <a:srgbClr val="000000"/>
              </a:solidFill>
              <a:latin typeface="+mn-lt"/>
              <a:cs typeface="Times New Roman"/>
            </a:rPr>
            <a:t>Correlations</a:t>
          </a:r>
        </a:p>
        <a:p xmlns:a="http://schemas.openxmlformats.org/drawingml/2006/main">
          <a:pPr algn="l" rtl="0">
            <a:defRPr sz="1000"/>
          </a:pPr>
          <a:r>
            <a:rPr lang="en-US" sz="1800" b="0" i="0" u="none" strike="noStrike" baseline="0" dirty="0">
              <a:solidFill>
                <a:srgbClr val="000000"/>
              </a:solidFill>
              <a:latin typeface="+mn-lt"/>
              <a:cs typeface="Times New Roman"/>
            </a:rPr>
            <a:t>A and B: 0.62</a:t>
          </a:r>
        </a:p>
        <a:p xmlns:a="http://schemas.openxmlformats.org/drawingml/2006/main">
          <a:pPr algn="l" rtl="0">
            <a:defRPr sz="1000"/>
          </a:pPr>
          <a:r>
            <a:rPr lang="en-US" sz="1800" b="0" i="0" u="none" strike="noStrike" baseline="0" dirty="0">
              <a:solidFill>
                <a:srgbClr val="000000"/>
              </a:solidFill>
              <a:latin typeface="+mn-lt"/>
              <a:cs typeface="Times New Roman"/>
            </a:rPr>
            <a:t>A and C: 0.54</a:t>
          </a:r>
        </a:p>
        <a:p xmlns:a="http://schemas.openxmlformats.org/drawingml/2006/main">
          <a:pPr algn="l" rtl="0">
            <a:defRPr sz="1000"/>
          </a:pPr>
          <a:r>
            <a:rPr lang="en-US" sz="1800" b="0" i="0" u="none" strike="noStrike" baseline="0" dirty="0">
              <a:solidFill>
                <a:srgbClr val="000000"/>
              </a:solidFill>
              <a:latin typeface="+mn-lt"/>
              <a:cs typeface="Times New Roman"/>
            </a:rPr>
            <a:t>B and C: 0.40</a:t>
          </a:r>
        </a:p>
      </cdr:txBody>
    </cdr:sp>
  </cdr:relSizeAnchor>
</c:userShapes>
</file>

<file path=ppt/drawings/drawing11.xml><?xml version="1.0" encoding="utf-8"?>
<c:userShapes xmlns:c="http://schemas.openxmlformats.org/drawingml/2006/chart">
  <cdr:relSizeAnchor xmlns:cdr="http://schemas.openxmlformats.org/drawingml/2006/chartDrawing">
    <cdr:from>
      <cdr:x>0.56152</cdr:x>
      <cdr:y>0.24106</cdr:y>
    </cdr:from>
    <cdr:to>
      <cdr:x>0.63435</cdr:x>
      <cdr:y>0.33583</cdr:y>
    </cdr:to>
    <cdr:sp macro="" textlink="">
      <cdr:nvSpPr>
        <cdr:cNvPr id="6145" name="Line 1"/>
        <cdr:cNvSpPr>
          <a:spLocks xmlns:a="http://schemas.openxmlformats.org/drawingml/2006/main" noChangeShapeType="1"/>
        </cdr:cNvSpPr>
      </cdr:nvSpPr>
      <cdr:spPr bwMode="auto">
        <a:xfrm xmlns:a="http://schemas.openxmlformats.org/drawingml/2006/main">
          <a:off x="2979165" y="792976"/>
          <a:ext cx="386401" cy="311746"/>
        </a:xfrm>
        <a:prstGeom xmlns:a="http://schemas.openxmlformats.org/drawingml/2006/main" prst="line">
          <a:avLst/>
        </a:prstGeom>
        <a:noFill xmlns:a="http://schemas.openxmlformats.org/drawingml/2006/main"/>
        <a:ln xmlns:a="http://schemas.openxmlformats.org/drawingml/2006/main" w="15875">
          <a:solidFill>
            <a:srgbClr val="000000"/>
          </a:solidFill>
          <a:round/>
          <a:headEnd/>
          <a:tailEnd type="arrow"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0.74287</cdr:x>
      <cdr:y>0.55296</cdr:y>
    </cdr:from>
    <cdr:to>
      <cdr:x>0.81145</cdr:x>
      <cdr:y>0.66924</cdr:y>
    </cdr:to>
    <cdr:sp macro="" textlink="">
      <cdr:nvSpPr>
        <cdr:cNvPr id="6146" name="Text Box 2"/>
        <cdr:cNvSpPr txBox="1">
          <a:spLocks xmlns:a="http://schemas.openxmlformats.org/drawingml/2006/main" noChangeArrowheads="1"/>
        </cdr:cNvSpPr>
      </cdr:nvSpPr>
      <cdr:spPr bwMode="auto">
        <a:xfrm xmlns:a="http://schemas.openxmlformats.org/drawingml/2006/main">
          <a:off x="3941289" y="1818951"/>
          <a:ext cx="363889" cy="38251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A</a:t>
          </a:r>
        </a:p>
      </cdr:txBody>
    </cdr:sp>
  </cdr:relSizeAnchor>
  <cdr:relSizeAnchor xmlns:cdr="http://schemas.openxmlformats.org/drawingml/2006/chartDrawing">
    <cdr:from>
      <cdr:x>0.79942</cdr:x>
      <cdr:y>0.31309</cdr:y>
    </cdr:from>
    <cdr:to>
      <cdr:x>0.87429</cdr:x>
      <cdr:y>0.43121</cdr:y>
    </cdr:to>
    <cdr:sp macro="" textlink="">
      <cdr:nvSpPr>
        <cdr:cNvPr id="6147" name="Text Box 3"/>
        <cdr:cNvSpPr txBox="1">
          <a:spLocks xmlns:a="http://schemas.openxmlformats.org/drawingml/2006/main" noChangeArrowheads="1"/>
        </cdr:cNvSpPr>
      </cdr:nvSpPr>
      <cdr:spPr bwMode="auto">
        <a:xfrm xmlns:a="http://schemas.openxmlformats.org/drawingml/2006/main">
          <a:off x="4241307" y="1029894"/>
          <a:ext cx="397247" cy="38857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B</a:t>
          </a:r>
        </a:p>
      </cdr:txBody>
    </cdr:sp>
  </cdr:relSizeAnchor>
  <cdr:relSizeAnchor xmlns:cdr="http://schemas.openxmlformats.org/drawingml/2006/chartDrawing">
    <cdr:from>
      <cdr:x>0.78784</cdr:x>
      <cdr:y>0.04809</cdr:y>
    </cdr:from>
    <cdr:to>
      <cdr:x>0.86531</cdr:x>
      <cdr:y>0.17165</cdr:y>
    </cdr:to>
    <cdr:sp macro="" textlink="">
      <cdr:nvSpPr>
        <cdr:cNvPr id="6148" name="Text Box 4"/>
        <cdr:cNvSpPr txBox="1">
          <a:spLocks xmlns:a="http://schemas.openxmlformats.org/drawingml/2006/main" noChangeArrowheads="1"/>
        </cdr:cNvSpPr>
      </cdr:nvSpPr>
      <cdr:spPr bwMode="auto">
        <a:xfrm xmlns:a="http://schemas.openxmlformats.org/drawingml/2006/main">
          <a:off x="4179907" y="158199"/>
          <a:ext cx="411022" cy="4064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C</a:t>
          </a:r>
        </a:p>
      </cdr:txBody>
    </cdr:sp>
  </cdr:relSizeAnchor>
  <cdr:relSizeAnchor xmlns:cdr="http://schemas.openxmlformats.org/drawingml/2006/chartDrawing">
    <cdr:from>
      <cdr:x>0.20007</cdr:x>
      <cdr:y>0.03861</cdr:y>
    </cdr:from>
    <cdr:to>
      <cdr:x>0.61356</cdr:x>
      <cdr:y>0.26974</cdr:y>
    </cdr:to>
    <cdr:sp macro="" textlink="">
      <cdr:nvSpPr>
        <cdr:cNvPr id="6149" name="Text Box 5"/>
        <cdr:cNvSpPr txBox="1">
          <a:spLocks xmlns:a="http://schemas.openxmlformats.org/drawingml/2006/main" noChangeArrowheads="1"/>
        </cdr:cNvSpPr>
      </cdr:nvSpPr>
      <cdr:spPr bwMode="auto">
        <a:xfrm xmlns:a="http://schemas.openxmlformats.org/drawingml/2006/main">
          <a:off x="1061475" y="127000"/>
          <a:ext cx="2193776" cy="76030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1600" b="0" i="0" u="none" strike="noStrike" baseline="0" dirty="0">
              <a:solidFill>
                <a:srgbClr val="000000"/>
              </a:solidFill>
              <a:latin typeface="+mn-lt"/>
              <a:cs typeface="Times New Roman"/>
            </a:rPr>
            <a:t>Lowest risk portfolio </a:t>
          </a:r>
          <a:br>
            <a:rPr lang="en-US" sz="1600" b="0" i="0" u="none" strike="noStrike" baseline="0" dirty="0">
              <a:solidFill>
                <a:srgbClr val="000000"/>
              </a:solidFill>
              <a:latin typeface="+mn-lt"/>
              <a:cs typeface="Times New Roman"/>
            </a:rPr>
          </a:br>
          <a:r>
            <a:rPr lang="en-US" sz="1600" b="0" i="0" u="none" strike="noStrike" baseline="0" dirty="0">
              <a:solidFill>
                <a:srgbClr val="000000"/>
              </a:solidFill>
              <a:latin typeface="+mn-lt"/>
              <a:cs typeface="Times New Roman"/>
            </a:rPr>
            <a:t>(30% A, 30% B, 40% C)</a:t>
          </a:r>
        </a:p>
      </cdr:txBody>
    </cdr:sp>
  </cdr:relSizeAnchor>
</c:userShapes>
</file>

<file path=ppt/drawings/drawing12.xml><?xml version="1.0" encoding="utf-8"?>
<c:userShapes xmlns:c="http://schemas.openxmlformats.org/drawingml/2006/chart">
  <cdr:relSizeAnchor xmlns:cdr="http://schemas.openxmlformats.org/drawingml/2006/chartDrawing">
    <cdr:from>
      <cdr:x>0.48481</cdr:x>
      <cdr:y>0.24173</cdr:y>
    </cdr:from>
    <cdr:to>
      <cdr:x>0.84812</cdr:x>
      <cdr:y>0.37527</cdr:y>
    </cdr:to>
    <cdr:sp macro="" textlink="">
      <cdr:nvSpPr>
        <cdr:cNvPr id="2" name="TextBox 3">
          <a:extLst xmlns:a="http://schemas.openxmlformats.org/drawingml/2006/main">
            <a:ext uri="{FF2B5EF4-FFF2-40B4-BE49-F238E27FC236}">
              <a16:creationId xmlns:a16="http://schemas.microsoft.com/office/drawing/2014/main" id="{3D56EFC8-B1CC-4793-8E73-1F66DF1B1B0D}"/>
            </a:ext>
          </a:extLst>
        </cdr:cNvPr>
        <cdr:cNvSpPr txBox="1"/>
      </cdr:nvSpPr>
      <cdr:spPr>
        <a:xfrm xmlns:a="http://schemas.openxmlformats.org/drawingml/2006/main" rot="19671228">
          <a:off x="2138385" y="701979"/>
          <a:ext cx="1602513" cy="38780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dirty="0">
              <a:solidFill>
                <a:schemeClr val="accent6">
                  <a:lumMod val="75000"/>
                </a:schemeClr>
              </a:solidFill>
            </a:rPr>
            <a:t>Return (10% per year)</a:t>
          </a:r>
        </a:p>
      </cdr:txBody>
    </cdr:sp>
  </cdr:relSizeAnchor>
  <cdr:relSizeAnchor xmlns:cdr="http://schemas.openxmlformats.org/drawingml/2006/chartDrawing">
    <cdr:from>
      <cdr:x>0.48778</cdr:x>
      <cdr:y>0.45055</cdr:y>
    </cdr:from>
    <cdr:to>
      <cdr:x>0.9486</cdr:x>
      <cdr:y>0.54737</cdr:y>
    </cdr:to>
    <cdr:sp macro="" textlink="">
      <cdr:nvSpPr>
        <cdr:cNvPr id="3" name="TextBox 3">
          <a:extLst xmlns:a="http://schemas.openxmlformats.org/drawingml/2006/main">
            <a:ext uri="{FF2B5EF4-FFF2-40B4-BE49-F238E27FC236}">
              <a16:creationId xmlns:a16="http://schemas.microsoft.com/office/drawing/2014/main" id="{E138CC46-5483-40F9-884C-FF5B5EDF2BAA}"/>
            </a:ext>
          </a:extLst>
        </cdr:cNvPr>
        <cdr:cNvSpPr txBox="1"/>
      </cdr:nvSpPr>
      <cdr:spPr>
        <a:xfrm xmlns:a="http://schemas.openxmlformats.org/drawingml/2006/main" rot="20488614">
          <a:off x="2151494" y="1308396"/>
          <a:ext cx="2032599" cy="28116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dirty="0">
              <a:solidFill>
                <a:schemeClr val="tx1"/>
              </a:solidFill>
            </a:rPr>
            <a:t>Linear</a:t>
          </a:r>
          <a:r>
            <a:rPr lang="en-US" sz="1800" baseline="0" dirty="0">
              <a:solidFill>
                <a:schemeClr val="tx1"/>
              </a:solidFill>
            </a:rPr>
            <a:t> benchmark</a:t>
          </a:r>
          <a:r>
            <a:rPr lang="en-US" sz="1800" dirty="0">
              <a:solidFill>
                <a:schemeClr val="tx1"/>
              </a:solidFill>
            </a:rPr>
            <a:t> (10% × years)</a:t>
          </a:r>
        </a:p>
      </cdr:txBody>
    </cdr:sp>
  </cdr:relSizeAnchor>
  <cdr:relSizeAnchor xmlns:cdr="http://schemas.openxmlformats.org/drawingml/2006/chartDrawing">
    <cdr:from>
      <cdr:x>0.4243</cdr:x>
      <cdr:y>0.67991</cdr:y>
    </cdr:from>
    <cdr:to>
      <cdr:x>0.94811</cdr:x>
      <cdr:y>0.77672</cdr:y>
    </cdr:to>
    <cdr:sp macro="" textlink="">
      <cdr:nvSpPr>
        <cdr:cNvPr id="4" name="TextBox 3">
          <a:extLst xmlns:a="http://schemas.openxmlformats.org/drawingml/2006/main">
            <a:ext uri="{FF2B5EF4-FFF2-40B4-BE49-F238E27FC236}">
              <a16:creationId xmlns:a16="http://schemas.microsoft.com/office/drawing/2014/main" id="{B32C4A7D-E2D0-4B11-B555-DC89BDEA653D}"/>
            </a:ext>
          </a:extLst>
        </cdr:cNvPr>
        <cdr:cNvSpPr txBox="1"/>
      </cdr:nvSpPr>
      <cdr:spPr>
        <a:xfrm xmlns:a="http://schemas.openxmlformats.org/drawingml/2006/main" rot="21416646">
          <a:off x="3083620" y="3183000"/>
          <a:ext cx="3806828" cy="45322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dirty="0">
              <a:solidFill>
                <a:srgbClr val="FF0000"/>
              </a:solidFill>
            </a:rPr>
            <a:t>Standard deviation (10% per year)</a:t>
          </a:r>
        </a:p>
      </cdr:txBody>
    </cdr:sp>
  </cdr:relSizeAnchor>
</c:userShapes>
</file>

<file path=ppt/drawings/drawing13.xml><?xml version="1.0" encoding="utf-8"?>
<c:userShapes xmlns:c="http://schemas.openxmlformats.org/drawingml/2006/chart">
  <cdr:relSizeAnchor xmlns:cdr="http://schemas.openxmlformats.org/drawingml/2006/chartDrawing">
    <cdr:from>
      <cdr:x>0.61689</cdr:x>
      <cdr:y>0.43408</cdr:y>
    </cdr:from>
    <cdr:to>
      <cdr:x>0.96843</cdr:x>
      <cdr:y>0.69804</cdr:y>
    </cdr:to>
    <cdr:sp macro="" textlink="">
      <cdr:nvSpPr>
        <cdr:cNvPr id="2" name="TextBox 1">
          <a:extLst xmlns:a="http://schemas.openxmlformats.org/drawingml/2006/main">
            <a:ext uri="{FF2B5EF4-FFF2-40B4-BE49-F238E27FC236}">
              <a16:creationId xmlns:a16="http://schemas.microsoft.com/office/drawing/2014/main" id="{A1C768EA-AC43-4E6E-96FE-B9A44CC5DE35}"/>
            </a:ext>
          </a:extLst>
        </cdr:cNvPr>
        <cdr:cNvSpPr txBox="1"/>
      </cdr:nvSpPr>
      <cdr:spPr>
        <a:xfrm xmlns:a="http://schemas.openxmlformats.org/drawingml/2006/main">
          <a:off x="5000182" y="2113251"/>
          <a:ext cx="2849379" cy="12850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a:t>High-risk</a:t>
          </a:r>
          <a:r>
            <a:rPr lang="en-US" sz="1800" baseline="0" dirty="0"/>
            <a:t> investment (expected return is 10% and standard deviation is 15%)</a:t>
          </a:r>
          <a:endParaRPr lang="en-US" sz="1800" dirty="0"/>
        </a:p>
      </cdr:txBody>
    </cdr:sp>
  </cdr:relSizeAnchor>
  <cdr:relSizeAnchor xmlns:cdr="http://schemas.openxmlformats.org/drawingml/2006/chartDrawing">
    <cdr:from>
      <cdr:x>0.17711</cdr:x>
      <cdr:y>0.21101</cdr:y>
    </cdr:from>
    <cdr:to>
      <cdr:x>0.57103</cdr:x>
      <cdr:y>0.42471</cdr:y>
    </cdr:to>
    <cdr:sp macro="" textlink="">
      <cdr:nvSpPr>
        <cdr:cNvPr id="3" name="TextBox 1">
          <a:extLst xmlns:a="http://schemas.openxmlformats.org/drawingml/2006/main">
            <a:ext uri="{FF2B5EF4-FFF2-40B4-BE49-F238E27FC236}">
              <a16:creationId xmlns:a16="http://schemas.microsoft.com/office/drawing/2014/main" id="{695B3340-9215-4174-83C2-B57E5714B548}"/>
            </a:ext>
          </a:extLst>
        </cdr:cNvPr>
        <cdr:cNvSpPr txBox="1"/>
      </cdr:nvSpPr>
      <cdr:spPr>
        <a:xfrm xmlns:a="http://schemas.openxmlformats.org/drawingml/2006/main">
          <a:off x="1435551" y="1027289"/>
          <a:ext cx="3192893" cy="10403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t>Low-risk</a:t>
          </a:r>
          <a:r>
            <a:rPr lang="en-US" sz="1800" baseline="0" dirty="0"/>
            <a:t> investment (expected return is 4% and standard deviation is 3%)</a:t>
          </a:r>
          <a:endParaRPr lang="en-US" sz="1800" dirty="0"/>
        </a:p>
      </cdr:txBody>
    </cdr:sp>
  </cdr:relSizeAnchor>
  <cdr:relSizeAnchor xmlns:cdr="http://schemas.openxmlformats.org/drawingml/2006/chartDrawing">
    <cdr:from>
      <cdr:x>0.40612</cdr:x>
      <cdr:y>0.42723</cdr:y>
    </cdr:from>
    <cdr:to>
      <cdr:x>0.50187</cdr:x>
      <cdr:y>0.69758</cdr:y>
    </cdr:to>
    <cdr:cxnSp macro="">
      <cdr:nvCxnSpPr>
        <cdr:cNvPr id="5" name="Straight Connector 4">
          <a:extLst xmlns:a="http://schemas.openxmlformats.org/drawingml/2006/main">
            <a:ext uri="{FF2B5EF4-FFF2-40B4-BE49-F238E27FC236}">
              <a16:creationId xmlns:a16="http://schemas.microsoft.com/office/drawing/2014/main" id="{BA88E4E5-D140-4CBF-B63C-7244F55CBE93}"/>
            </a:ext>
          </a:extLst>
        </cdr:cNvPr>
        <cdr:cNvCxnSpPr/>
      </cdr:nvCxnSpPr>
      <cdr:spPr>
        <a:xfrm xmlns:a="http://schemas.openxmlformats.org/drawingml/2006/main">
          <a:off x="1923568" y="1323757"/>
          <a:ext cx="453514" cy="837672"/>
        </a:xfrm>
        <a:prstGeom xmlns:a="http://schemas.openxmlformats.org/drawingml/2006/main" prst="line">
          <a:avLst/>
        </a:prstGeom>
        <a:ln xmlns:a="http://schemas.openxmlformats.org/drawingml/2006/main" w="9525">
          <a:solidFill>
            <a:schemeClr val="tx1"/>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4.xml><?xml version="1.0" encoding="utf-8"?>
<c:userShapes xmlns:c="http://schemas.openxmlformats.org/drawingml/2006/chart">
  <cdr:relSizeAnchor xmlns:cdr="http://schemas.openxmlformats.org/drawingml/2006/chartDrawing">
    <cdr:from>
      <cdr:x>0.56863</cdr:x>
      <cdr:y>0.21059</cdr:y>
    </cdr:from>
    <cdr:to>
      <cdr:x>0.63577</cdr:x>
      <cdr:y>0.24915</cdr:y>
    </cdr:to>
    <cdr:sp macro="" textlink="">
      <cdr:nvSpPr>
        <cdr:cNvPr id="6145" name="Line 1"/>
        <cdr:cNvSpPr>
          <a:spLocks xmlns:a="http://schemas.openxmlformats.org/drawingml/2006/main" noChangeShapeType="1"/>
        </cdr:cNvSpPr>
      </cdr:nvSpPr>
      <cdr:spPr bwMode="auto">
        <a:xfrm xmlns:a="http://schemas.openxmlformats.org/drawingml/2006/main">
          <a:off x="2946797" y="577453"/>
          <a:ext cx="347916" cy="105712"/>
        </a:xfrm>
        <a:prstGeom xmlns:a="http://schemas.openxmlformats.org/drawingml/2006/main" prst="line">
          <a:avLst/>
        </a:prstGeom>
        <a:noFill xmlns:a="http://schemas.openxmlformats.org/drawingml/2006/main"/>
        <a:ln xmlns:a="http://schemas.openxmlformats.org/drawingml/2006/main" w="6350">
          <a:solidFill>
            <a:srgbClr val="7030A0"/>
          </a:solidFill>
          <a:round/>
          <a:headEnd/>
          <a:tailEnd type="arrow" w="med" len="me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0.72907</cdr:x>
      <cdr:y>0.54764</cdr:y>
    </cdr:from>
    <cdr:to>
      <cdr:x>0.7886</cdr:x>
      <cdr:y>0.66563</cdr:y>
    </cdr:to>
    <cdr:sp macro="" textlink="">
      <cdr:nvSpPr>
        <cdr:cNvPr id="6146" name="Text Box 2"/>
        <cdr:cNvSpPr txBox="1">
          <a:spLocks xmlns:a="http://schemas.openxmlformats.org/drawingml/2006/main" noChangeArrowheads="1"/>
        </cdr:cNvSpPr>
      </cdr:nvSpPr>
      <cdr:spPr bwMode="auto">
        <a:xfrm xmlns:a="http://schemas.openxmlformats.org/drawingml/2006/main">
          <a:off x="3547719" y="1495274"/>
          <a:ext cx="284415" cy="32151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A</a:t>
          </a:r>
        </a:p>
      </cdr:txBody>
    </cdr:sp>
  </cdr:relSizeAnchor>
  <cdr:relSizeAnchor xmlns:cdr="http://schemas.openxmlformats.org/drawingml/2006/chartDrawing">
    <cdr:from>
      <cdr:x>0.79737</cdr:x>
      <cdr:y>0.29461</cdr:y>
    </cdr:from>
    <cdr:to>
      <cdr:x>0.85117</cdr:x>
      <cdr:y>0.40211</cdr:y>
    </cdr:to>
    <cdr:sp macro="" textlink="">
      <cdr:nvSpPr>
        <cdr:cNvPr id="6147" name="Text Box 3"/>
        <cdr:cNvSpPr txBox="1">
          <a:spLocks xmlns:a="http://schemas.openxmlformats.org/drawingml/2006/main" noChangeArrowheads="1"/>
        </cdr:cNvSpPr>
      </cdr:nvSpPr>
      <cdr:spPr bwMode="auto">
        <a:xfrm xmlns:a="http://schemas.openxmlformats.org/drawingml/2006/main">
          <a:off x="3874761" y="806087"/>
          <a:ext cx="257777" cy="29266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B</a:t>
          </a:r>
        </a:p>
      </cdr:txBody>
    </cdr:sp>
  </cdr:relSizeAnchor>
  <cdr:relSizeAnchor xmlns:cdr="http://schemas.openxmlformats.org/drawingml/2006/chartDrawing">
    <cdr:from>
      <cdr:x>0.77348</cdr:x>
      <cdr:y>0.06212</cdr:y>
    </cdr:from>
    <cdr:to>
      <cdr:x>0.83409</cdr:x>
      <cdr:y>0.16791</cdr:y>
    </cdr:to>
    <cdr:sp macro="" textlink="">
      <cdr:nvSpPr>
        <cdr:cNvPr id="6148" name="Text Box 4"/>
        <cdr:cNvSpPr txBox="1">
          <a:spLocks xmlns:a="http://schemas.openxmlformats.org/drawingml/2006/main" noChangeArrowheads="1"/>
        </cdr:cNvSpPr>
      </cdr:nvSpPr>
      <cdr:spPr bwMode="auto">
        <a:xfrm xmlns:a="http://schemas.openxmlformats.org/drawingml/2006/main">
          <a:off x="3757503" y="170665"/>
          <a:ext cx="294440" cy="29064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2000" b="0" i="0" u="none" strike="noStrike" baseline="0" dirty="0">
              <a:solidFill>
                <a:srgbClr val="000000"/>
              </a:solidFill>
              <a:latin typeface="+mn-lt"/>
              <a:cs typeface="Times New Roman"/>
            </a:rPr>
            <a:t>C</a:t>
          </a:r>
        </a:p>
      </cdr:txBody>
    </cdr:sp>
  </cdr:relSizeAnchor>
  <cdr:relSizeAnchor xmlns:cdr="http://schemas.openxmlformats.org/drawingml/2006/chartDrawing">
    <cdr:from>
      <cdr:x>0.42175</cdr:x>
      <cdr:y>0.10576</cdr:y>
    </cdr:from>
    <cdr:to>
      <cdr:x>0.60534</cdr:x>
      <cdr:y>0.28687</cdr:y>
    </cdr:to>
    <cdr:sp macro="" textlink="">
      <cdr:nvSpPr>
        <cdr:cNvPr id="6149" name="Text Box 5"/>
        <cdr:cNvSpPr txBox="1">
          <a:spLocks xmlns:a="http://schemas.openxmlformats.org/drawingml/2006/main" noChangeArrowheads="1"/>
        </cdr:cNvSpPr>
      </cdr:nvSpPr>
      <cdr:spPr bwMode="auto">
        <a:xfrm xmlns:a="http://schemas.openxmlformats.org/drawingml/2006/main">
          <a:off x="2952749" y="456269"/>
          <a:ext cx="1285338" cy="78134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2000" b="0" i="0" u="none" strike="noStrike" baseline="0" dirty="0">
              <a:solidFill>
                <a:srgbClr val="7030A0"/>
              </a:solidFill>
              <a:latin typeface="+mn-lt"/>
              <a:cs typeface="Times New Roman"/>
            </a:rPr>
            <a:t>Efficient frontier</a:t>
          </a:r>
        </a:p>
      </cdr:txBody>
    </cdr:sp>
  </cdr:relSizeAnchor>
</c:userShapes>
</file>

<file path=ppt/drawings/drawing15.xml><?xml version="1.0" encoding="utf-8"?>
<c:userShapes xmlns:c="http://schemas.openxmlformats.org/drawingml/2006/chart">
  <cdr:relSizeAnchor xmlns:cdr="http://schemas.openxmlformats.org/drawingml/2006/chartDrawing">
    <cdr:from>
      <cdr:x>0.92103</cdr:x>
      <cdr:y>0.23788</cdr:y>
    </cdr:from>
    <cdr:to>
      <cdr:x>0.96779</cdr:x>
      <cdr:y>0.32817</cdr:y>
    </cdr:to>
    <cdr:pic>
      <cdr:nvPicPr>
        <cdr:cNvPr id="2" name="chart">
          <a:extLst xmlns:a="http://schemas.openxmlformats.org/drawingml/2006/main">
            <a:ext uri="{FF2B5EF4-FFF2-40B4-BE49-F238E27FC236}">
              <a16:creationId xmlns:a16="http://schemas.microsoft.com/office/drawing/2014/main" id="{3A9CB04C-1653-46F7-A50F-34DE11D2058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8378047" y="1230313"/>
          <a:ext cx="425346" cy="466986"/>
        </a:xfrm>
        <a:prstGeom xmlns:a="http://schemas.openxmlformats.org/drawingml/2006/main" prst="rect">
          <a:avLst/>
        </a:prstGeom>
      </cdr:spPr>
    </cdr:pic>
  </cdr:relSizeAnchor>
  <cdr:relSizeAnchor xmlns:cdr="http://schemas.openxmlformats.org/drawingml/2006/chartDrawing">
    <cdr:from>
      <cdr:x>0.53838</cdr:x>
      <cdr:y>0.68261</cdr:y>
    </cdr:from>
    <cdr:to>
      <cdr:x>0.67435</cdr:x>
      <cdr:y>0.7367</cdr:y>
    </cdr:to>
    <cdr:pic>
      <cdr:nvPicPr>
        <cdr:cNvPr id="3" name="chart">
          <a:extLst xmlns:a="http://schemas.openxmlformats.org/drawingml/2006/main">
            <a:ext uri="{FF2B5EF4-FFF2-40B4-BE49-F238E27FC236}">
              <a16:creationId xmlns:a16="http://schemas.microsoft.com/office/drawing/2014/main" id="{3B14A945-81FC-4587-95B3-5D4C6F60003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4897266" y="3530511"/>
          <a:ext cx="1236834" cy="279757"/>
        </a:xfrm>
        <a:prstGeom xmlns:a="http://schemas.openxmlformats.org/drawingml/2006/main" prst="rect">
          <a:avLst/>
        </a:prstGeom>
      </cdr:spPr>
    </cdr:pic>
  </cdr:relSizeAnchor>
  <cdr:relSizeAnchor xmlns:cdr="http://schemas.openxmlformats.org/drawingml/2006/chartDrawing">
    <cdr:from>
      <cdr:x>0.34059</cdr:x>
      <cdr:y>0.61604</cdr:y>
    </cdr:from>
    <cdr:to>
      <cdr:x>0.48987</cdr:x>
      <cdr:y>0.67213</cdr:y>
    </cdr:to>
    <cdr:pic>
      <cdr:nvPicPr>
        <cdr:cNvPr id="4" name="chart">
          <a:extLst xmlns:a="http://schemas.openxmlformats.org/drawingml/2006/main">
            <a:ext uri="{FF2B5EF4-FFF2-40B4-BE49-F238E27FC236}">
              <a16:creationId xmlns:a16="http://schemas.microsoft.com/office/drawing/2014/main" id="{64129815-731C-401E-A0C3-56CAA7DDFA7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stretch xmlns:a="http://schemas.openxmlformats.org/drawingml/2006/main">
          <a:fillRect/>
        </a:stretch>
      </cdr:blipFill>
      <cdr:spPr>
        <a:xfrm xmlns:a="http://schemas.openxmlformats.org/drawingml/2006/main">
          <a:off x="3098162" y="3186202"/>
          <a:ext cx="1357907" cy="290102"/>
        </a:xfrm>
        <a:prstGeom xmlns:a="http://schemas.openxmlformats.org/drawingml/2006/main" prst="rect">
          <a:avLst/>
        </a:prstGeom>
      </cdr:spPr>
    </cdr:pic>
  </cdr:relSizeAnchor>
  <cdr:relSizeAnchor xmlns:cdr="http://schemas.openxmlformats.org/drawingml/2006/chartDrawing">
    <cdr:from>
      <cdr:x>0.81335</cdr:x>
      <cdr:y>0.12125</cdr:y>
    </cdr:from>
    <cdr:to>
      <cdr:x>0.9824</cdr:x>
      <cdr:y>0.19156</cdr:y>
    </cdr:to>
    <cdr:pic>
      <cdr:nvPicPr>
        <cdr:cNvPr id="5" name="chart">
          <a:extLst xmlns:a="http://schemas.openxmlformats.org/drawingml/2006/main">
            <a:ext uri="{FF2B5EF4-FFF2-40B4-BE49-F238E27FC236}">
              <a16:creationId xmlns:a16="http://schemas.microsoft.com/office/drawing/2014/main" id="{24656251-C31C-434C-A1EF-06B12ABC35A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4"/>
        <a:stretch xmlns:a="http://schemas.openxmlformats.org/drawingml/2006/main">
          <a:fillRect/>
        </a:stretch>
      </cdr:blipFill>
      <cdr:spPr>
        <a:xfrm xmlns:a="http://schemas.openxmlformats.org/drawingml/2006/main">
          <a:off x="4407309" y="361465"/>
          <a:ext cx="916014" cy="209598"/>
        </a:xfrm>
        <a:prstGeom xmlns:a="http://schemas.openxmlformats.org/drawingml/2006/main" prst="rect">
          <a:avLst/>
        </a:prstGeom>
      </cdr:spPr>
    </cdr:pic>
  </cdr:relSizeAnchor>
  <cdr:relSizeAnchor xmlns:cdr="http://schemas.openxmlformats.org/drawingml/2006/chartDrawing">
    <cdr:from>
      <cdr:x>0.36652</cdr:x>
      <cdr:y>0.0738</cdr:y>
    </cdr:from>
    <cdr:to>
      <cdr:x>0.54776</cdr:x>
      <cdr:y>0.23137</cdr:y>
    </cdr:to>
    <cdr:sp macro="" textlink="">
      <cdr:nvSpPr>
        <cdr:cNvPr id="6" name="TextBox 5">
          <a:extLst xmlns:a="http://schemas.openxmlformats.org/drawingml/2006/main">
            <a:ext uri="{FF2B5EF4-FFF2-40B4-BE49-F238E27FC236}">
              <a16:creationId xmlns:a16="http://schemas.microsoft.com/office/drawing/2014/main" id="{F07B4E12-2662-4599-B0A9-780094946285}"/>
            </a:ext>
          </a:extLst>
        </cdr:cNvPr>
        <cdr:cNvSpPr txBox="1"/>
      </cdr:nvSpPr>
      <cdr:spPr>
        <a:xfrm xmlns:a="http://schemas.openxmlformats.org/drawingml/2006/main">
          <a:off x="3079135" y="381695"/>
          <a:ext cx="1522606" cy="8149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dirty="0">
              <a:solidFill>
                <a:srgbClr val="00B050"/>
              </a:solidFill>
            </a:rPr>
            <a:t>Stock market portfolio</a:t>
          </a:r>
        </a:p>
      </cdr:txBody>
    </cdr:sp>
  </cdr:relSizeAnchor>
  <cdr:relSizeAnchor xmlns:cdr="http://schemas.openxmlformats.org/drawingml/2006/chartDrawing">
    <cdr:from>
      <cdr:x>0.47402</cdr:x>
      <cdr:y>0.20882</cdr:y>
    </cdr:from>
    <cdr:to>
      <cdr:x>0.48895</cdr:x>
      <cdr:y>0.30867</cdr:y>
    </cdr:to>
    <cdr:cxnSp macro="">
      <cdr:nvCxnSpPr>
        <cdr:cNvPr id="9" name="Straight Arrow Connector 8">
          <a:extLst xmlns:a="http://schemas.openxmlformats.org/drawingml/2006/main">
            <a:ext uri="{FF2B5EF4-FFF2-40B4-BE49-F238E27FC236}">
              <a16:creationId xmlns:a16="http://schemas.microsoft.com/office/drawing/2014/main" id="{595D5E4E-748C-41F2-9CF8-B46740686F90}"/>
            </a:ext>
          </a:extLst>
        </cdr:cNvPr>
        <cdr:cNvCxnSpPr/>
      </cdr:nvCxnSpPr>
      <cdr:spPr>
        <a:xfrm xmlns:a="http://schemas.openxmlformats.org/drawingml/2006/main">
          <a:off x="3982234" y="1080047"/>
          <a:ext cx="125428" cy="516431"/>
        </a:xfrm>
        <a:prstGeom xmlns:a="http://schemas.openxmlformats.org/drawingml/2006/main" prst="straightConnector1">
          <a:avLst/>
        </a:prstGeom>
        <a:ln xmlns:a="http://schemas.openxmlformats.org/drawingml/2006/main" w="12700">
          <a:solidFill>
            <a:srgbClr val="00B05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0.17952</cdr:x>
      <cdr:y>0.39864</cdr:y>
    </cdr:from>
    <cdr:to>
      <cdr:x>0.47881</cdr:x>
      <cdr:y>0.60136</cdr:y>
    </cdr:to>
    <cdr:sp macro="" textlink="">
      <cdr:nvSpPr>
        <cdr:cNvPr id="23" name="TextBox 1">
          <a:extLst xmlns:a="http://schemas.openxmlformats.org/drawingml/2006/main">
            <a:ext uri="{FF2B5EF4-FFF2-40B4-BE49-F238E27FC236}">
              <a16:creationId xmlns:a16="http://schemas.microsoft.com/office/drawing/2014/main" id="{79196350-B2E0-48B1-A2AF-1465EC3D012C}"/>
            </a:ext>
          </a:extLst>
        </cdr:cNvPr>
        <cdr:cNvSpPr txBox="1"/>
      </cdr:nvSpPr>
      <cdr:spPr>
        <a:xfrm xmlns:a="http://schemas.openxmlformats.org/drawingml/2006/main" rot="18945776">
          <a:off x="1632957" y="2061796"/>
          <a:ext cx="2722516" cy="104848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solidFill>
                <a:sysClr val="windowText" lastClr="000000"/>
              </a:solidFill>
            </a:rPr>
            <a:t>Combinations</a:t>
          </a:r>
          <a:r>
            <a:rPr lang="en-US" sz="1400" baseline="0" dirty="0">
              <a:solidFill>
                <a:sysClr val="windowText" lastClr="000000"/>
              </a:solidFill>
            </a:rPr>
            <a:t> of the s</a:t>
          </a:r>
          <a:r>
            <a:rPr lang="en-US" sz="1400" dirty="0">
              <a:solidFill>
                <a:sysClr val="windowText" lastClr="000000"/>
              </a:solidFill>
            </a:rPr>
            <a:t>tock market portfolio and risk-free securities</a:t>
          </a:r>
        </a:p>
      </cdr:txBody>
    </cdr:sp>
  </cdr:relSizeAnchor>
  <cdr:relSizeAnchor xmlns:cdr="http://schemas.openxmlformats.org/drawingml/2006/chartDrawing">
    <cdr:from>
      <cdr:x>0.63818</cdr:x>
      <cdr:y>0.05307</cdr:y>
    </cdr:from>
    <cdr:to>
      <cdr:x>0.86858</cdr:x>
      <cdr:y>0.12936</cdr:y>
    </cdr:to>
    <cdr:sp macro="" textlink="">
      <cdr:nvSpPr>
        <cdr:cNvPr id="24" name="TextBox 1">
          <a:extLst xmlns:a="http://schemas.openxmlformats.org/drawingml/2006/main">
            <a:ext uri="{FF2B5EF4-FFF2-40B4-BE49-F238E27FC236}">
              <a16:creationId xmlns:a16="http://schemas.microsoft.com/office/drawing/2014/main" id="{A96B93A1-A490-4DB5-BD99-5D038AC402B9}"/>
            </a:ext>
          </a:extLst>
        </cdr:cNvPr>
        <cdr:cNvSpPr txBox="1"/>
      </cdr:nvSpPr>
      <cdr:spPr>
        <a:xfrm xmlns:a="http://schemas.openxmlformats.org/drawingml/2006/main" rot="20928878">
          <a:off x="5361346" y="274478"/>
          <a:ext cx="1935602" cy="39457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rgbClr val="7030A0"/>
              </a:solidFill>
            </a:rPr>
            <a:t>Efficient frontier</a:t>
          </a:r>
        </a:p>
      </cdr:txBody>
    </cdr:sp>
  </cdr:relSizeAnchor>
  <cdr:relSizeAnchor xmlns:cdr="http://schemas.openxmlformats.org/drawingml/2006/chartDrawing">
    <cdr:from>
      <cdr:x>0.1205</cdr:x>
      <cdr:y>0.52956</cdr:y>
    </cdr:from>
    <cdr:to>
      <cdr:x>0.5308</cdr:x>
      <cdr:y>0.58987</cdr:y>
    </cdr:to>
    <cdr:sp macro="" textlink="">
      <cdr:nvSpPr>
        <cdr:cNvPr id="13" name="Left Brace 12">
          <a:extLst xmlns:a="http://schemas.openxmlformats.org/drawingml/2006/main">
            <a:ext uri="{FF2B5EF4-FFF2-40B4-BE49-F238E27FC236}">
              <a16:creationId xmlns:a16="http://schemas.microsoft.com/office/drawing/2014/main" id="{3A2DEF05-818E-4F63-ACF9-A59E443B2749}"/>
            </a:ext>
          </a:extLst>
        </cdr:cNvPr>
        <cdr:cNvSpPr/>
      </cdr:nvSpPr>
      <cdr:spPr>
        <a:xfrm xmlns:a="http://schemas.openxmlformats.org/drawingml/2006/main" rot="2719736">
          <a:off x="2806278" y="1028793"/>
          <a:ext cx="311928" cy="3732237"/>
        </a:xfrm>
        <a:prstGeom xmlns:a="http://schemas.openxmlformats.org/drawingml/2006/main" prst="leftBrace">
          <a:avLst>
            <a:gd name="adj1" fmla="val 47222"/>
            <a:gd name="adj2" fmla="val 50000"/>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0.12145</cdr:x>
      <cdr:y>0.81785</cdr:y>
    </cdr:from>
    <cdr:to>
      <cdr:x>0.186</cdr:x>
      <cdr:y>0.84752</cdr:y>
    </cdr:to>
    <cdr:cxnSp macro="">
      <cdr:nvCxnSpPr>
        <cdr:cNvPr id="25" name="Straight Arrow Connector 24">
          <a:extLst xmlns:a="http://schemas.openxmlformats.org/drawingml/2006/main">
            <a:ext uri="{FF2B5EF4-FFF2-40B4-BE49-F238E27FC236}">
              <a16:creationId xmlns:a16="http://schemas.microsoft.com/office/drawing/2014/main" id="{94D426CB-E854-4F2C-B183-D5DE5EF0F20D}"/>
            </a:ext>
          </a:extLst>
        </cdr:cNvPr>
        <cdr:cNvCxnSpPr/>
      </cdr:nvCxnSpPr>
      <cdr:spPr>
        <a:xfrm xmlns:a="http://schemas.openxmlformats.org/drawingml/2006/main">
          <a:off x="1020276" y="4229988"/>
          <a:ext cx="542287" cy="153456"/>
        </a:xfrm>
        <a:prstGeom xmlns:a="http://schemas.openxmlformats.org/drawingml/2006/main" prst="straightConnector1">
          <a:avLst/>
        </a:prstGeom>
        <a:ln xmlns:a="http://schemas.openxmlformats.org/drawingml/2006/main" w="6350">
          <a:solidFill>
            <a:schemeClr val="accent6">
              <a:lumMod val="75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0.73208</cdr:y>
    </cdr:from>
    <cdr:to>
      <cdr:x>0.18652</cdr:x>
      <cdr:y>0.90402</cdr:y>
    </cdr:to>
    <cdr:sp macro="" textlink="">
      <cdr:nvSpPr>
        <cdr:cNvPr id="26" name="TextBox 1">
          <a:extLst xmlns:a="http://schemas.openxmlformats.org/drawingml/2006/main">
            <a:ext uri="{FF2B5EF4-FFF2-40B4-BE49-F238E27FC236}">
              <a16:creationId xmlns:a16="http://schemas.microsoft.com/office/drawing/2014/main" id="{EF2E27E0-A5A5-4AAC-BF50-61435C2CCC48}"/>
            </a:ext>
          </a:extLst>
        </cdr:cNvPr>
        <cdr:cNvSpPr txBox="1"/>
      </cdr:nvSpPr>
      <cdr:spPr>
        <a:xfrm xmlns:a="http://schemas.openxmlformats.org/drawingml/2006/main">
          <a:off x="0" y="3786366"/>
          <a:ext cx="1566964" cy="8892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chemeClr val="accent6">
                  <a:lumMod val="75000"/>
                </a:schemeClr>
              </a:solidFill>
            </a:rPr>
            <a:t>Risk-free security</a:t>
          </a:r>
        </a:p>
      </cdr:txBody>
    </cdr:sp>
  </cdr:relSizeAnchor>
</c:userShapes>
</file>

<file path=ppt/drawings/drawing16.xml><?xml version="1.0" encoding="utf-8"?>
<c:userShapes xmlns:c="http://schemas.openxmlformats.org/drawingml/2006/chart">
  <cdr:relSizeAnchor xmlns:cdr="http://schemas.openxmlformats.org/drawingml/2006/chartDrawing">
    <cdr:from>
      <cdr:x>0.46152</cdr:x>
      <cdr:y>0.62617</cdr:y>
    </cdr:from>
    <cdr:to>
      <cdr:x>0.61478</cdr:x>
      <cdr:y>0.8345</cdr:y>
    </cdr:to>
    <cdr:sp macro="" textlink="">
      <cdr:nvSpPr>
        <cdr:cNvPr id="2" name="TextBox 1">
          <a:extLst xmlns:a="http://schemas.openxmlformats.org/drawingml/2006/main">
            <a:ext uri="{FF2B5EF4-FFF2-40B4-BE49-F238E27FC236}">
              <a16:creationId xmlns:a16="http://schemas.microsoft.com/office/drawing/2014/main" id="{82F01DF7-B8A1-4489-B7A2-3009FC0ACCF5}"/>
            </a:ext>
          </a:extLst>
        </cdr:cNvPr>
        <cdr:cNvSpPr txBox="1"/>
      </cdr:nvSpPr>
      <cdr:spPr>
        <a:xfrm xmlns:a="http://schemas.openxmlformats.org/drawingml/2006/main">
          <a:off x="2401648" y="1487427"/>
          <a:ext cx="797516" cy="49488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dirty="0"/>
            <a:t>US stocks</a:t>
          </a:r>
          <a:br>
            <a:rPr lang="en-US" sz="1800" dirty="0"/>
          </a:br>
          <a:r>
            <a:rPr lang="en-US" sz="1800" dirty="0"/>
            <a:t>(e.g., VTI)</a:t>
          </a:r>
        </a:p>
      </cdr:txBody>
    </cdr:sp>
  </cdr:relSizeAnchor>
  <cdr:relSizeAnchor xmlns:cdr="http://schemas.openxmlformats.org/drawingml/2006/chartDrawing">
    <cdr:from>
      <cdr:x>0.23314</cdr:x>
      <cdr:y>0.31577</cdr:y>
    </cdr:from>
    <cdr:to>
      <cdr:x>0.40212</cdr:x>
      <cdr:y>0.5241</cdr:y>
    </cdr:to>
    <cdr:sp macro="" textlink="">
      <cdr:nvSpPr>
        <cdr:cNvPr id="3" name="TextBox 1">
          <a:extLst xmlns:a="http://schemas.openxmlformats.org/drawingml/2006/main">
            <a:ext uri="{FF2B5EF4-FFF2-40B4-BE49-F238E27FC236}">
              <a16:creationId xmlns:a16="http://schemas.microsoft.com/office/drawing/2014/main" id="{600462C0-41C8-4D48-A55F-59B08E13F410}"/>
            </a:ext>
          </a:extLst>
        </cdr:cNvPr>
        <cdr:cNvSpPr txBox="1"/>
      </cdr:nvSpPr>
      <cdr:spPr>
        <a:xfrm xmlns:a="http://schemas.openxmlformats.org/drawingml/2006/main">
          <a:off x="1213195" y="750092"/>
          <a:ext cx="879359" cy="4948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dirty="0"/>
            <a:t>Bonds</a:t>
          </a:r>
          <a:br>
            <a:rPr lang="en-US" sz="1800" baseline="0" dirty="0"/>
          </a:br>
          <a:r>
            <a:rPr lang="en-US" sz="1800" dirty="0"/>
            <a:t>(e.g., BND)</a:t>
          </a:r>
        </a:p>
      </cdr:txBody>
    </cdr:sp>
  </cdr:relSizeAnchor>
  <cdr:relSizeAnchor xmlns:cdr="http://schemas.openxmlformats.org/drawingml/2006/chartDrawing">
    <cdr:from>
      <cdr:x>0.59969</cdr:x>
      <cdr:y>0.61591</cdr:y>
    </cdr:from>
    <cdr:to>
      <cdr:x>0.74254</cdr:x>
      <cdr:y>0.68189</cdr:y>
    </cdr:to>
    <cdr:cxnSp macro="">
      <cdr:nvCxnSpPr>
        <cdr:cNvPr id="5" name="Straight Connector 4">
          <a:extLst xmlns:a="http://schemas.openxmlformats.org/drawingml/2006/main">
            <a:ext uri="{FF2B5EF4-FFF2-40B4-BE49-F238E27FC236}">
              <a16:creationId xmlns:a16="http://schemas.microsoft.com/office/drawing/2014/main" id="{C32ABF02-D4D1-48C5-BC50-7CD4A8EC1E49}"/>
            </a:ext>
          </a:extLst>
        </cdr:cNvPr>
        <cdr:cNvCxnSpPr/>
      </cdr:nvCxnSpPr>
      <cdr:spPr>
        <a:xfrm xmlns:a="http://schemas.openxmlformats.org/drawingml/2006/main" flipV="1">
          <a:off x="3120673" y="1463065"/>
          <a:ext cx="743362" cy="156716"/>
        </a:xfrm>
        <a:prstGeom xmlns:a="http://schemas.openxmlformats.org/drawingml/2006/main" prst="line">
          <a:avLst/>
        </a:prstGeom>
        <a:ln xmlns:a="http://schemas.openxmlformats.org/drawingml/2006/main" w="31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0.37065</cdr:x>
      <cdr:y>0.24606</cdr:y>
    </cdr:from>
    <cdr:to>
      <cdr:x>0.48874</cdr:x>
      <cdr:y>0.37398</cdr:y>
    </cdr:to>
    <cdr:cxnSp macro="">
      <cdr:nvCxnSpPr>
        <cdr:cNvPr id="7" name="Straight Connector 6">
          <a:extLst xmlns:a="http://schemas.openxmlformats.org/drawingml/2006/main">
            <a:ext uri="{FF2B5EF4-FFF2-40B4-BE49-F238E27FC236}">
              <a16:creationId xmlns:a16="http://schemas.microsoft.com/office/drawing/2014/main" id="{2550D034-E2AB-4FC3-A4BC-6A3DB18DAD2B}"/>
            </a:ext>
          </a:extLst>
        </cdr:cNvPr>
        <cdr:cNvCxnSpPr/>
      </cdr:nvCxnSpPr>
      <cdr:spPr>
        <a:xfrm xmlns:a="http://schemas.openxmlformats.org/drawingml/2006/main">
          <a:off x="3389266" y="1018705"/>
          <a:ext cx="1079815" cy="529601"/>
        </a:xfrm>
        <a:prstGeom xmlns:a="http://schemas.openxmlformats.org/drawingml/2006/main" prst="line">
          <a:avLst/>
        </a:prstGeom>
        <a:ln xmlns:a="http://schemas.openxmlformats.org/drawingml/2006/main" w="31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0.59015</cdr:x>
      <cdr:y>0.34342</cdr:y>
    </cdr:from>
    <cdr:to>
      <cdr:x>0.73658</cdr:x>
      <cdr:y>0.40796</cdr:y>
    </cdr:to>
    <cdr:cxnSp macro="">
      <cdr:nvCxnSpPr>
        <cdr:cNvPr id="8" name="Straight Connector 7">
          <a:extLst xmlns:a="http://schemas.openxmlformats.org/drawingml/2006/main">
            <a:ext uri="{FF2B5EF4-FFF2-40B4-BE49-F238E27FC236}">
              <a16:creationId xmlns:a16="http://schemas.microsoft.com/office/drawing/2014/main" id="{2550D034-E2AB-4FC3-A4BC-6A3DB18DAD2B}"/>
            </a:ext>
          </a:extLst>
        </cdr:cNvPr>
        <cdr:cNvCxnSpPr/>
      </cdr:nvCxnSpPr>
      <cdr:spPr>
        <a:xfrm xmlns:a="http://schemas.openxmlformats.org/drawingml/2006/main" flipV="1">
          <a:off x="3065952" y="824539"/>
          <a:ext cx="760734" cy="154960"/>
        </a:xfrm>
        <a:prstGeom xmlns:a="http://schemas.openxmlformats.org/drawingml/2006/main" prst="line">
          <a:avLst/>
        </a:prstGeom>
        <a:ln xmlns:a="http://schemas.openxmlformats.org/drawingml/2006/main" w="31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0.3614</cdr:x>
      <cdr:y>0.19453</cdr:y>
    </cdr:from>
    <cdr:to>
      <cdr:x>0.45337</cdr:x>
      <cdr:y>0.20822</cdr:y>
    </cdr:to>
    <cdr:cxnSp macro="">
      <cdr:nvCxnSpPr>
        <cdr:cNvPr id="9" name="Straight Connector 8">
          <a:extLst xmlns:a="http://schemas.openxmlformats.org/drawingml/2006/main">
            <a:ext uri="{FF2B5EF4-FFF2-40B4-BE49-F238E27FC236}">
              <a16:creationId xmlns:a16="http://schemas.microsoft.com/office/drawing/2014/main" id="{2550D034-E2AB-4FC3-A4BC-6A3DB18DAD2B}"/>
            </a:ext>
          </a:extLst>
        </cdr:cNvPr>
        <cdr:cNvCxnSpPr/>
      </cdr:nvCxnSpPr>
      <cdr:spPr>
        <a:xfrm xmlns:a="http://schemas.openxmlformats.org/drawingml/2006/main" flipV="1">
          <a:off x="3304685" y="805372"/>
          <a:ext cx="840973" cy="56678"/>
        </a:xfrm>
        <a:prstGeom xmlns:a="http://schemas.openxmlformats.org/drawingml/2006/main" prst="line">
          <a:avLst/>
        </a:prstGeom>
        <a:ln xmlns:a="http://schemas.openxmlformats.org/drawingml/2006/main" w="31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0.62676</cdr:x>
      <cdr:y>0.21369</cdr:y>
    </cdr:from>
    <cdr:to>
      <cdr:x>0.72944</cdr:x>
      <cdr:y>0.23912</cdr:y>
    </cdr:to>
    <cdr:cxnSp macro="">
      <cdr:nvCxnSpPr>
        <cdr:cNvPr id="10" name="Straight Connector 9">
          <a:extLst xmlns:a="http://schemas.openxmlformats.org/drawingml/2006/main">
            <a:ext uri="{FF2B5EF4-FFF2-40B4-BE49-F238E27FC236}">
              <a16:creationId xmlns:a16="http://schemas.microsoft.com/office/drawing/2014/main" id="{2550D034-E2AB-4FC3-A4BC-6A3DB18DAD2B}"/>
            </a:ext>
          </a:extLst>
        </cdr:cNvPr>
        <cdr:cNvCxnSpPr/>
      </cdr:nvCxnSpPr>
      <cdr:spPr>
        <a:xfrm xmlns:a="http://schemas.openxmlformats.org/drawingml/2006/main">
          <a:off x="3261499" y="507613"/>
          <a:ext cx="534330" cy="60402"/>
        </a:xfrm>
        <a:prstGeom xmlns:a="http://schemas.openxmlformats.org/drawingml/2006/main" prst="line">
          <a:avLst/>
        </a:prstGeom>
        <a:ln xmlns:a="http://schemas.openxmlformats.org/drawingml/2006/main" w="31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0.33143</cdr:x>
      <cdr:y>0.68046</cdr:y>
    </cdr:from>
    <cdr:to>
      <cdr:x>0.47271</cdr:x>
      <cdr:y>0.70492</cdr:y>
    </cdr:to>
    <cdr:cxnSp macro="">
      <cdr:nvCxnSpPr>
        <cdr:cNvPr id="11" name="Straight Connector 10">
          <a:extLst xmlns:a="http://schemas.openxmlformats.org/drawingml/2006/main">
            <a:ext uri="{FF2B5EF4-FFF2-40B4-BE49-F238E27FC236}">
              <a16:creationId xmlns:a16="http://schemas.microsoft.com/office/drawing/2014/main" id="{2550D034-E2AB-4FC3-A4BC-6A3DB18DAD2B}"/>
            </a:ext>
          </a:extLst>
        </cdr:cNvPr>
        <cdr:cNvCxnSpPr/>
      </cdr:nvCxnSpPr>
      <cdr:spPr>
        <a:xfrm xmlns:a="http://schemas.openxmlformats.org/drawingml/2006/main" flipV="1">
          <a:off x="1721827" y="1633782"/>
          <a:ext cx="734000" cy="58737"/>
        </a:xfrm>
        <a:prstGeom xmlns:a="http://schemas.openxmlformats.org/drawingml/2006/main" prst="line">
          <a:avLst/>
        </a:prstGeom>
        <a:ln xmlns:a="http://schemas.openxmlformats.org/drawingml/2006/main" w="31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0.4416</cdr:x>
      <cdr:y>0.13716</cdr:y>
    </cdr:from>
    <cdr:to>
      <cdr:x>0.64974</cdr:x>
      <cdr:y>0.34549</cdr:y>
    </cdr:to>
    <cdr:sp macro="" textlink="">
      <cdr:nvSpPr>
        <cdr:cNvPr id="16" name="TextBox 1">
          <a:extLst xmlns:a="http://schemas.openxmlformats.org/drawingml/2006/main">
            <a:ext uri="{FF2B5EF4-FFF2-40B4-BE49-F238E27FC236}">
              <a16:creationId xmlns:a16="http://schemas.microsoft.com/office/drawing/2014/main" id="{F4944D0F-CDC0-4D4F-8309-D3A74464F9B4}"/>
            </a:ext>
          </a:extLst>
        </cdr:cNvPr>
        <cdr:cNvSpPr txBox="1"/>
      </cdr:nvSpPr>
      <cdr:spPr>
        <a:xfrm xmlns:a="http://schemas.openxmlformats.org/drawingml/2006/main">
          <a:off x="4037967" y="567848"/>
          <a:ext cx="1903232" cy="86250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dirty="0"/>
            <a:t>Foreign stocks (e.g., VEA)</a:t>
          </a:r>
        </a:p>
      </cdr:txBody>
    </cdr:sp>
  </cdr:relSizeAnchor>
  <cdr:relSizeAnchor xmlns:cdr="http://schemas.openxmlformats.org/drawingml/2006/chartDrawing">
    <cdr:from>
      <cdr:x>0.46235</cdr:x>
      <cdr:y>0.36042</cdr:y>
    </cdr:from>
    <cdr:to>
      <cdr:x>0.61783</cdr:x>
      <cdr:y>0.56875</cdr:y>
    </cdr:to>
    <cdr:sp macro="" textlink="">
      <cdr:nvSpPr>
        <cdr:cNvPr id="17" name="TextBox 1">
          <a:extLst xmlns:a="http://schemas.openxmlformats.org/drawingml/2006/main">
            <a:ext uri="{FF2B5EF4-FFF2-40B4-BE49-F238E27FC236}">
              <a16:creationId xmlns:a16="http://schemas.microsoft.com/office/drawing/2014/main" id="{F4944D0F-CDC0-4D4F-8309-D3A74464F9B4}"/>
            </a:ext>
          </a:extLst>
        </cdr:cNvPr>
        <cdr:cNvSpPr txBox="1"/>
      </cdr:nvSpPr>
      <cdr:spPr>
        <a:xfrm xmlns:a="http://schemas.openxmlformats.org/drawingml/2006/main">
          <a:off x="2405961" y="856149"/>
          <a:ext cx="809075" cy="4948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dirty="0"/>
            <a:t>REITS</a:t>
          </a:r>
          <a:br>
            <a:rPr lang="en-US" sz="1800" dirty="0"/>
          </a:br>
          <a:r>
            <a:rPr lang="en-US" sz="1800" dirty="0"/>
            <a:t>(e.g., VNQ)</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638F9F7-8D96-EE4F-B481-53E9313549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57D48E3-BC6D-5B4E-A9C5-60E36B6717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6C4987-DF77-BE49-BF04-CDBDFFF4D79F}" type="datetimeFigureOut">
              <a:rPr lang="en-US" smtClean="0"/>
              <a:t>11/10/2023</a:t>
            </a:fld>
            <a:endParaRPr lang="en-US"/>
          </a:p>
        </p:txBody>
      </p:sp>
      <p:sp>
        <p:nvSpPr>
          <p:cNvPr id="4" name="Footer Placeholder 3">
            <a:extLst>
              <a:ext uri="{FF2B5EF4-FFF2-40B4-BE49-F238E27FC236}">
                <a16:creationId xmlns:a16="http://schemas.microsoft.com/office/drawing/2014/main" id="{F64B267D-674B-0949-AB1A-701A5A293B8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84C089D-7CD5-E844-82A3-1929BD00170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9D6C2B-F5BA-554B-BCFF-B60E6691D804}" type="slidenum">
              <a:rPr lang="en-US" smtClean="0"/>
              <a:t>‹#›</a:t>
            </a:fld>
            <a:endParaRPr lang="en-US"/>
          </a:p>
        </p:txBody>
      </p:sp>
    </p:spTree>
    <p:extLst>
      <p:ext uri="{BB962C8B-B14F-4D97-AF65-F5344CB8AC3E}">
        <p14:creationId xmlns:p14="http://schemas.microsoft.com/office/powerpoint/2010/main" val="163411561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84386-F4BB-4DCA-BB80-E33C7F767DC4}"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A44D08-DAB1-4684-8689-2EFC8CBFD381}" type="slidenum">
              <a:rPr lang="en-US" smtClean="0"/>
              <a:t>‹#›</a:t>
            </a:fld>
            <a:endParaRPr lang="en-US"/>
          </a:p>
        </p:txBody>
      </p:sp>
    </p:spTree>
    <p:extLst>
      <p:ext uri="{BB962C8B-B14F-4D97-AF65-F5344CB8AC3E}">
        <p14:creationId xmlns:p14="http://schemas.microsoft.com/office/powerpoint/2010/main" val="43360346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driving force behind accumulating wealth</a:t>
            </a:r>
          </a:p>
        </p:txBody>
      </p:sp>
    </p:spTree>
    <p:extLst>
      <p:ext uri="{BB962C8B-B14F-4D97-AF65-F5344CB8AC3E}">
        <p14:creationId xmlns:p14="http://schemas.microsoft.com/office/powerpoint/2010/main" val="3185622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5262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risk-return tradeoff is at the foundation of the capital markets</a:t>
            </a:r>
          </a:p>
        </p:txBody>
      </p:sp>
    </p:spTree>
    <p:extLst>
      <p:ext uri="{BB962C8B-B14F-4D97-AF65-F5344CB8AC3E}">
        <p14:creationId xmlns:p14="http://schemas.microsoft.com/office/powerpoint/2010/main" val="361353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35608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88523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based on a real case. I disagree with this promotion. </a:t>
            </a:r>
            <a:r>
              <a:rPr lang="en-US" u="sng" dirty="0"/>
              <a:t>All</a:t>
            </a:r>
            <a:r>
              <a:rPr lang="en-US" dirty="0"/>
              <a:t> clients should have a diversified portfolio. Those with greater risk tolerance should invest a larger portion of their diversified portfolio in stocks (and a smaller portion </a:t>
            </a:r>
            <a:r>
              <a:rPr lang="en-US"/>
              <a:t>in bonds) than </a:t>
            </a:r>
            <a:r>
              <a:rPr lang="en-US" dirty="0"/>
              <a:t>those with smaller risk tolerance.</a:t>
            </a:r>
          </a:p>
        </p:txBody>
      </p:sp>
      <p:sp>
        <p:nvSpPr>
          <p:cNvPr id="4" name="Slide Number Placeholder 3"/>
          <p:cNvSpPr>
            <a:spLocks noGrp="1"/>
          </p:cNvSpPr>
          <p:nvPr>
            <p:ph type="sldNum" sz="quarter" idx="5"/>
          </p:nvPr>
        </p:nvSpPr>
        <p:spPr/>
        <p:txBody>
          <a:bodyPr/>
          <a:lstStyle/>
          <a:p>
            <a:fld id="{E6A44D08-DAB1-4684-8689-2EFC8CBFD381}" type="slidenum">
              <a:rPr lang="en-US" smtClean="0"/>
              <a:t>31</a:t>
            </a:fld>
            <a:endParaRPr lang="en-US"/>
          </a:p>
        </p:txBody>
      </p:sp>
    </p:spTree>
    <p:extLst>
      <p:ext uri="{BB962C8B-B14F-4D97-AF65-F5344CB8AC3E}">
        <p14:creationId xmlns:p14="http://schemas.microsoft.com/office/powerpoint/2010/main" val="4167084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based on real cases.</a:t>
            </a:r>
          </a:p>
          <a:p>
            <a:endParaRPr lang="en-US" dirty="0"/>
          </a:p>
          <a:p>
            <a:r>
              <a:rPr lang="en-US" dirty="0"/>
              <a:t>Sue ignores the correlation across investments. Depending on the magnitude of the correlation, it is likely that much (and probably even more than half) of the standard deviation of the obscure companies washes out when held as part of a diversified portfolio.</a:t>
            </a:r>
          </a:p>
        </p:txBody>
      </p:sp>
      <p:sp>
        <p:nvSpPr>
          <p:cNvPr id="4" name="Slide Number Placeholder 3"/>
          <p:cNvSpPr>
            <a:spLocks noGrp="1"/>
          </p:cNvSpPr>
          <p:nvPr>
            <p:ph type="sldNum" sz="quarter" idx="5"/>
          </p:nvPr>
        </p:nvSpPr>
        <p:spPr/>
        <p:txBody>
          <a:bodyPr/>
          <a:lstStyle/>
          <a:p>
            <a:fld id="{E6A44D08-DAB1-4684-8689-2EFC8CBFD381}" type="slidenum">
              <a:rPr lang="en-US" smtClean="0"/>
              <a:t>32</a:t>
            </a:fld>
            <a:endParaRPr lang="en-US"/>
          </a:p>
        </p:txBody>
      </p:sp>
    </p:spTree>
    <p:extLst>
      <p:ext uri="{BB962C8B-B14F-4D97-AF65-F5344CB8AC3E}">
        <p14:creationId xmlns:p14="http://schemas.microsoft.com/office/powerpoint/2010/main" val="2093336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Ned misses out on diversification opportunities (because non-dividend paying stocks tend to be clustered in certain high-growth sectors) and easy ways to dial down risk (by, e.g., investing in safe fixed income securities). So, it might be better to just accept that some securities come with interest payments and dividends to obtain the proper level of diversification and risk.</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A44D08-DAB1-4684-8689-2EFC8CBFD381}" type="slidenum">
              <a:rPr lang="en-US" smtClean="0"/>
              <a:t>33</a:t>
            </a:fld>
            <a:endParaRPr lang="en-US"/>
          </a:p>
        </p:txBody>
      </p:sp>
    </p:spTree>
    <p:extLst>
      <p:ext uri="{BB962C8B-B14F-4D97-AF65-F5344CB8AC3E}">
        <p14:creationId xmlns:p14="http://schemas.microsoft.com/office/powerpoint/2010/main" val="3325113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lnSpc>
                <a:spcPct val="107000"/>
              </a:lnSpc>
              <a:spcBef>
                <a:spcPts val="0"/>
              </a:spcBef>
              <a:spcAft>
                <a:spcPts val="0"/>
              </a:spcAft>
              <a:buFont typeface="+mj-lt"/>
              <a:buAutoNum type="alphaLcPeriod"/>
            </a:pPr>
            <a:r>
              <a:rPr lang="en-US" sz="20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Over the long-term, she will do at least as well (even in the worst-case scenario) with the high-risk portfolio, so that is the better choice.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0"/>
              </a:spcAft>
              <a:buFont typeface="+mj-lt"/>
              <a:buAutoNum type="alphaLcPeriod"/>
            </a:pPr>
            <a:r>
              <a:rPr lang="en-US" sz="20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With the shorter investment horizon, she should dial down the risk by investing at least partially in the low-risk index fund.</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11113" indent="0">
              <a:buNone/>
            </a:pP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A44D08-DAB1-4684-8689-2EFC8CBFD381}" type="slidenum">
              <a:rPr lang="en-US" smtClean="0"/>
              <a:t>34</a:t>
            </a:fld>
            <a:endParaRPr lang="en-US"/>
          </a:p>
        </p:txBody>
      </p:sp>
    </p:spTree>
    <p:extLst>
      <p:ext uri="{BB962C8B-B14F-4D97-AF65-F5344CB8AC3E}">
        <p14:creationId xmlns:p14="http://schemas.microsoft.com/office/powerpoint/2010/main" val="3287605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marR="0" indent="-342900">
              <a:lnSpc>
                <a:spcPct val="107000"/>
              </a:lnSpc>
              <a:spcBef>
                <a:spcPts val="0"/>
              </a:spcBef>
              <a:spcAft>
                <a:spcPts val="0"/>
              </a:spcAft>
              <a:buAutoNum type="alphaLcPeriod"/>
            </a:pP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Same</a:t>
            </a:r>
          </a:p>
          <a:p>
            <a:pPr marL="571500" marR="0" indent="-342900">
              <a:lnSpc>
                <a:spcPct val="107000"/>
              </a:lnSpc>
              <a:spcBef>
                <a:spcPts val="0"/>
              </a:spcBef>
              <a:spcAft>
                <a:spcPts val="0"/>
              </a:spcAft>
              <a:buAutoNum type="alphaLcPeriod"/>
            </a:pPr>
            <a:r>
              <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Less</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A44D08-DAB1-4684-8689-2EFC8CBFD381}" type="slidenum">
              <a:rPr lang="en-US" smtClean="0"/>
              <a:t>35</a:t>
            </a:fld>
            <a:endParaRPr lang="en-US"/>
          </a:p>
        </p:txBody>
      </p:sp>
    </p:spTree>
    <p:extLst>
      <p:ext uri="{BB962C8B-B14F-4D97-AF65-F5344CB8AC3E}">
        <p14:creationId xmlns:p14="http://schemas.microsoft.com/office/powerpoint/2010/main" val="2190950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C903-DAAA-4DA4-B68E-D86C483491FB}"/>
              </a:ext>
            </a:extLst>
          </p:cNvPr>
          <p:cNvSpPr>
            <a:spLocks noGrp="1"/>
          </p:cNvSpPr>
          <p:nvPr>
            <p:ph type="ctrTitle"/>
          </p:nvPr>
        </p:nvSpPr>
        <p:spPr>
          <a:xfrm>
            <a:off x="7366000" y="2730500"/>
            <a:ext cx="4419600" cy="2908299"/>
          </a:xfrm>
        </p:spPr>
        <p:txBody>
          <a:bodyPr anchor="t">
            <a:normAutofit/>
          </a:bodyPr>
          <a:lstStyle>
            <a:lvl1pPr algn="l">
              <a:defRPr sz="5400" b="0">
                <a:latin typeface="+mn-lt"/>
              </a:defRPr>
            </a:lvl1pPr>
          </a:lstStyle>
          <a:p>
            <a:r>
              <a:rPr lang="en-US"/>
              <a:t>Click to edit Master title style</a:t>
            </a:r>
          </a:p>
        </p:txBody>
      </p:sp>
    </p:spTree>
    <p:extLst>
      <p:ext uri="{BB962C8B-B14F-4D97-AF65-F5344CB8AC3E}">
        <p14:creationId xmlns:p14="http://schemas.microsoft.com/office/powerpoint/2010/main" val="130981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1137-64E9-442F-A85C-C3ACD1609BE9}"/>
              </a:ext>
            </a:extLst>
          </p:cNvPr>
          <p:cNvSpPr>
            <a:spLocks noGrp="1"/>
          </p:cNvSpPr>
          <p:nvPr>
            <p:ph type="title"/>
          </p:nvPr>
        </p:nvSpPr>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A3125305-2556-45A3-AF70-1868B22DD7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0779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1137-64E9-442F-A85C-C3ACD1609BE9}"/>
              </a:ext>
            </a:extLst>
          </p:cNvPr>
          <p:cNvSpPr>
            <a:spLocks noGrp="1"/>
          </p:cNvSpPr>
          <p:nvPr>
            <p:ph type="title"/>
          </p:nvPr>
        </p:nvSpPr>
        <p:spPr>
          <a:xfrm>
            <a:off x="838200" y="228601"/>
            <a:ext cx="8023167" cy="1155700"/>
          </a:xfrm>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A3125305-2556-45A3-AF70-1868B22DD741}"/>
              </a:ext>
            </a:extLst>
          </p:cNvPr>
          <p:cNvSpPr>
            <a:spLocks noGrp="1"/>
          </p:cNvSpPr>
          <p:nvPr>
            <p:ph idx="1"/>
          </p:nvPr>
        </p:nvSpPr>
        <p:spPr>
          <a:xfrm>
            <a:off x="838201" y="1816100"/>
            <a:ext cx="6197600" cy="4360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118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1137-64E9-442F-A85C-C3ACD1609BE9}"/>
              </a:ext>
            </a:extLst>
          </p:cNvPr>
          <p:cNvSpPr>
            <a:spLocks noGrp="1"/>
          </p:cNvSpPr>
          <p:nvPr>
            <p:ph type="title"/>
          </p:nvPr>
        </p:nvSpPr>
        <p:spPr>
          <a:xfrm>
            <a:off x="838200" y="228601"/>
            <a:ext cx="8023167" cy="1155700"/>
          </a:xfrm>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A3125305-2556-45A3-AF70-1868B22DD741}"/>
              </a:ext>
            </a:extLst>
          </p:cNvPr>
          <p:cNvSpPr>
            <a:spLocks noGrp="1"/>
          </p:cNvSpPr>
          <p:nvPr>
            <p:ph idx="1"/>
          </p:nvPr>
        </p:nvSpPr>
        <p:spPr>
          <a:xfrm>
            <a:off x="838200" y="1587500"/>
            <a:ext cx="7073900" cy="4589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695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BFE5-1A74-4FDA-9709-DDDAC99712EF}"/>
              </a:ext>
            </a:extLst>
          </p:cNvPr>
          <p:cNvSpPr>
            <a:spLocks noGrp="1"/>
          </p:cNvSpPr>
          <p:nvPr>
            <p:ph type="title"/>
          </p:nvPr>
        </p:nvSpPr>
        <p:spPr>
          <a:xfrm>
            <a:off x="838200" y="380999"/>
            <a:ext cx="10515600" cy="1003301"/>
          </a:xfrm>
        </p:spPr>
        <p:txBody>
          <a:bodyPr anchor="ctr" anchorCtr="0"/>
          <a:lstStyle>
            <a:lvl1pPr algn="l">
              <a:defRPr/>
            </a:lvl1pPr>
          </a:lstStyle>
          <a:p>
            <a:r>
              <a:rPr lang="en-US"/>
              <a:t>Click to edit Master title style</a:t>
            </a:r>
          </a:p>
        </p:txBody>
      </p:sp>
      <p:sp>
        <p:nvSpPr>
          <p:cNvPr id="3" name="Content Placeholder 2">
            <a:extLst>
              <a:ext uri="{FF2B5EF4-FFF2-40B4-BE49-F238E27FC236}">
                <a16:creationId xmlns:a16="http://schemas.microsoft.com/office/drawing/2014/main" id="{8178683D-DB85-4286-A54B-364FBB0D65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5C79A4-38B6-4886-B911-2D7B769935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445D5A5D-D594-4346-B369-D677614A9174}"/>
              </a:ext>
            </a:extLst>
          </p:cNvPr>
          <p:cNvCxnSpPr>
            <a:cxnSpLocks/>
          </p:cNvCxnSpPr>
          <p:nvPr userDrawn="1"/>
        </p:nvCxnSpPr>
        <p:spPr>
          <a:xfrm>
            <a:off x="3390811" y="1386940"/>
            <a:ext cx="5676400" cy="0"/>
          </a:xfrm>
          <a:prstGeom prst="line">
            <a:avLst/>
          </a:prstGeom>
          <a:ln w="31750">
            <a:solidFill>
              <a:srgbClr val="3449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39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9A71-A8F6-4758-9BDD-06C81538C35A}"/>
              </a:ext>
            </a:extLst>
          </p:cNvPr>
          <p:cNvSpPr>
            <a:spLocks noGrp="1"/>
          </p:cNvSpPr>
          <p:nvPr>
            <p:ph type="title"/>
          </p:nvPr>
        </p:nvSpPr>
        <p:spPr>
          <a:xfrm>
            <a:off x="839788" y="419100"/>
            <a:ext cx="10515600" cy="944187"/>
          </a:xfrm>
        </p:spPr>
        <p:txBody>
          <a:bodyPr anchor="ctr" anchorCtr="0"/>
          <a:lstStyle/>
          <a:p>
            <a:r>
              <a:rPr lang="en-US"/>
              <a:t>Click to edit Master title style</a:t>
            </a:r>
          </a:p>
        </p:txBody>
      </p:sp>
      <p:sp>
        <p:nvSpPr>
          <p:cNvPr id="3" name="Text Placeholder 2">
            <a:extLst>
              <a:ext uri="{FF2B5EF4-FFF2-40B4-BE49-F238E27FC236}">
                <a16:creationId xmlns:a16="http://schemas.microsoft.com/office/drawing/2014/main" id="{DE8C5BC8-FDBE-4BD9-976F-C293EA0DF6C7}"/>
              </a:ext>
            </a:extLst>
          </p:cNvPr>
          <p:cNvSpPr>
            <a:spLocks noGrp="1"/>
          </p:cNvSpPr>
          <p:nvPr>
            <p:ph type="body" idx="1"/>
          </p:nvPr>
        </p:nvSpPr>
        <p:spPr>
          <a:xfrm>
            <a:off x="839788" y="158141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19578-D711-40DB-BF07-8698BC70CA57}"/>
              </a:ext>
            </a:extLst>
          </p:cNvPr>
          <p:cNvSpPr>
            <a:spLocks noGrp="1"/>
          </p:cNvSpPr>
          <p:nvPr>
            <p:ph sz="half" idx="2"/>
          </p:nvPr>
        </p:nvSpPr>
        <p:spPr>
          <a:xfrm>
            <a:off x="839788" y="240532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851801-A04B-4349-920C-3CFED383E1A7}"/>
              </a:ext>
            </a:extLst>
          </p:cNvPr>
          <p:cNvSpPr>
            <a:spLocks noGrp="1"/>
          </p:cNvSpPr>
          <p:nvPr>
            <p:ph type="body" sz="quarter" idx="3"/>
          </p:nvPr>
        </p:nvSpPr>
        <p:spPr>
          <a:xfrm>
            <a:off x="6172200" y="158141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9BA02E-E722-437F-B144-D668D788B16C}"/>
              </a:ext>
            </a:extLst>
          </p:cNvPr>
          <p:cNvSpPr>
            <a:spLocks noGrp="1"/>
          </p:cNvSpPr>
          <p:nvPr>
            <p:ph sz="quarter" idx="4"/>
          </p:nvPr>
        </p:nvSpPr>
        <p:spPr>
          <a:xfrm>
            <a:off x="6172200" y="240532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64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80A-B3DC-41C7-B85D-CF5ED9F3EB36}"/>
              </a:ext>
            </a:extLst>
          </p:cNvPr>
          <p:cNvSpPr>
            <a:spLocks noGrp="1"/>
          </p:cNvSpPr>
          <p:nvPr>
            <p:ph type="title"/>
          </p:nvPr>
        </p:nvSpPr>
        <p:spPr/>
        <p:txBody>
          <a:bodyPr anchor="ctr" anchorCtr="0"/>
          <a:lstStyle/>
          <a:p>
            <a:r>
              <a:rPr lang="en-US"/>
              <a:t>Click to edit Master title style</a:t>
            </a:r>
          </a:p>
        </p:txBody>
      </p:sp>
    </p:spTree>
    <p:extLst>
      <p:ext uri="{BB962C8B-B14F-4D97-AF65-F5344CB8AC3E}">
        <p14:creationId xmlns:p14="http://schemas.microsoft.com/office/powerpoint/2010/main" val="197549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7629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414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1277600" cy="990600"/>
          </a:xfrm>
        </p:spPr>
        <p:txBody>
          <a:bodyPr/>
          <a:lstStyle/>
          <a:p>
            <a:r>
              <a:rPr lang="en-US"/>
              <a:t>Click to edit Master title style</a:t>
            </a:r>
          </a:p>
        </p:txBody>
      </p:sp>
      <p:sp>
        <p:nvSpPr>
          <p:cNvPr id="3" name="Text Placeholder 2"/>
          <p:cNvSpPr>
            <a:spLocks noGrp="1"/>
          </p:cNvSpPr>
          <p:nvPr>
            <p:ph type="body" sz="half" idx="1"/>
          </p:nvPr>
        </p:nvSpPr>
        <p:spPr>
          <a:xfrm>
            <a:off x="609600" y="1219200"/>
            <a:ext cx="5554133"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6933" y="1219200"/>
            <a:ext cx="5556251"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588985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08D76B-E7A5-425D-BCFD-CC42D9B17234}"/>
              </a:ext>
            </a:extLst>
          </p:cNvPr>
          <p:cNvSpPr>
            <a:spLocks noGrp="1"/>
          </p:cNvSpPr>
          <p:nvPr>
            <p:ph type="title"/>
          </p:nvPr>
        </p:nvSpPr>
        <p:spPr>
          <a:xfrm>
            <a:off x="838200" y="228601"/>
            <a:ext cx="10515600" cy="11557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1A2BFC-6B35-415F-865D-F5731AC454C1}"/>
              </a:ext>
            </a:extLst>
          </p:cNvPr>
          <p:cNvSpPr>
            <a:spLocks noGrp="1"/>
          </p:cNvSpPr>
          <p:nvPr>
            <p:ph type="body" idx="1"/>
          </p:nvPr>
        </p:nvSpPr>
        <p:spPr>
          <a:xfrm>
            <a:off x="838200" y="1587500"/>
            <a:ext cx="10515600" cy="4589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A3AF40C0-638D-4D03-99D9-12B87A243A00}"/>
              </a:ext>
            </a:extLst>
          </p:cNvPr>
          <p:cNvCxnSpPr>
            <a:cxnSpLocks/>
          </p:cNvCxnSpPr>
          <p:nvPr userDrawn="1"/>
        </p:nvCxnSpPr>
        <p:spPr>
          <a:xfrm>
            <a:off x="-11870" y="1399177"/>
            <a:ext cx="5676400" cy="0"/>
          </a:xfrm>
          <a:prstGeom prst="line">
            <a:avLst/>
          </a:prstGeom>
          <a:ln w="31750">
            <a:solidFill>
              <a:srgbClr val="3F3F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214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9" r:id="rId4"/>
    <p:sldLayoutId id="2147483652" r:id="rId5"/>
    <p:sldLayoutId id="2147483653" r:id="rId6"/>
    <p:sldLayoutId id="2147483654" r:id="rId7"/>
    <p:sldLayoutId id="2147483655" r:id="rId8"/>
    <p:sldLayoutId id="2147483658" r:id="rId9"/>
    <p:sldLayoutId id="2147483662"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0.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8.png"/><Relationship Id="rId4" Type="http://schemas.openxmlformats.org/officeDocument/2006/relationships/image" Target="../media/image15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chart" Target="../charts/chart1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49B6-4461-4621-99D6-11F6010E9FBF}"/>
              </a:ext>
            </a:extLst>
          </p:cNvPr>
          <p:cNvSpPr>
            <a:spLocks noGrp="1"/>
          </p:cNvSpPr>
          <p:nvPr>
            <p:ph type="ctrTitle"/>
          </p:nvPr>
        </p:nvSpPr>
        <p:spPr>
          <a:xfrm>
            <a:off x="7150099" y="2730500"/>
            <a:ext cx="5041899" cy="2908300"/>
          </a:xfrm>
        </p:spPr>
        <p:txBody>
          <a:bodyPr anchor="t">
            <a:normAutofit/>
          </a:bodyPr>
          <a:lstStyle/>
          <a:p>
            <a:r>
              <a:rPr lang="en-US" sz="4400"/>
              <a:t>Investment Returns &amp; Investment Principles</a:t>
            </a:r>
          </a:p>
        </p:txBody>
      </p:sp>
      <p:pic>
        <p:nvPicPr>
          <p:cNvPr id="5" name="Picture 4" descr="A picture containing text, book&#10;&#10;Description automatically generated">
            <a:extLst>
              <a:ext uri="{FF2B5EF4-FFF2-40B4-BE49-F238E27FC236}">
                <a16:creationId xmlns:a16="http://schemas.microsoft.com/office/drawing/2014/main" id="{1D354887-054C-4FB9-A4B0-93E0E162C269}"/>
              </a:ext>
            </a:extLst>
          </p:cNvPr>
          <p:cNvPicPr>
            <a:picLocks noChangeAspect="1"/>
          </p:cNvPicPr>
          <p:nvPr/>
        </p:nvPicPr>
        <p:blipFill rotWithShape="1">
          <a:blip r:embed="rId2">
            <a:extLst>
              <a:ext uri="{28A0092B-C50C-407E-A947-70E740481C1C}">
                <a14:useLocalDpi xmlns:a14="http://schemas.microsoft.com/office/drawing/2010/main" val="0"/>
              </a:ext>
            </a:extLst>
          </a:blip>
          <a:srcRect t="26802" b="11484"/>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21093736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3D469-BA44-4937-90BD-05F7FD1CC471}"/>
              </a:ext>
            </a:extLst>
          </p:cNvPr>
          <p:cNvSpPr>
            <a:spLocks noGrp="1"/>
          </p:cNvSpPr>
          <p:nvPr>
            <p:ph type="title"/>
          </p:nvPr>
        </p:nvSpPr>
        <p:spPr/>
        <p:txBody>
          <a:bodyPr/>
          <a:lstStyle/>
          <a:p>
            <a:r>
              <a:rPr lang="en-US"/>
              <a:t>Investment Returns</a:t>
            </a:r>
          </a:p>
        </p:txBody>
      </p:sp>
      <p:sp>
        <p:nvSpPr>
          <p:cNvPr id="5" name="Text Box 2">
            <a:extLst>
              <a:ext uri="{FF2B5EF4-FFF2-40B4-BE49-F238E27FC236}">
                <a16:creationId xmlns:a16="http://schemas.microsoft.com/office/drawing/2014/main" id="{3AF552D8-088F-47A9-A75D-413B7EB84A3F}"/>
              </a:ext>
            </a:extLst>
          </p:cNvPr>
          <p:cNvSpPr txBox="1">
            <a:spLocks noChangeArrowheads="1"/>
          </p:cNvSpPr>
          <p:nvPr/>
        </p:nvSpPr>
        <p:spPr bwMode="auto">
          <a:xfrm>
            <a:off x="3789078" y="1862037"/>
            <a:ext cx="2396395" cy="6326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ea typeface="DengXian" panose="02010600030101010101" pitchFamily="2" charset="-122"/>
                <a:cs typeface="Arial" panose="020B0604020202020204" pitchFamily="34" charset="0"/>
              </a:rPr>
              <a:t>Capital gain (or loss)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6" name="Rectangle 3">
                <a:extLst>
                  <a:ext uri="{FF2B5EF4-FFF2-40B4-BE49-F238E27FC236}">
                    <a16:creationId xmlns:a16="http://schemas.microsoft.com/office/drawing/2014/main" id="{DCCC8F56-13B1-4965-8002-FDABE34C252D}"/>
                  </a:ext>
                </a:extLst>
              </p:cNvPr>
              <p:cNvSpPr>
                <a:spLocks noChangeArrowheads="1"/>
              </p:cNvSpPr>
              <p:nvPr/>
            </p:nvSpPr>
            <p:spPr bwMode="auto">
              <a:xfrm>
                <a:off x="838200" y="2622315"/>
                <a:ext cx="9892645" cy="100841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m:rPr>
                          <m:sty m:val="p"/>
                        </m:rPr>
                        <a:rPr lang="en-US" sz="2000" smtClean="0">
                          <a:effectLst/>
                          <a:latin typeface="Cambria Math" panose="02040503050406030204" pitchFamily="18" charset="0"/>
                          <a:ea typeface="DengXian" panose="02010600030101010101" pitchFamily="2" charset="-122"/>
                          <a:cs typeface="Calibri" panose="020F0502020204030204" pitchFamily="34" charset="0"/>
                        </a:rPr>
                        <m:t>Investment</m:t>
                      </m:r>
                      <m:r>
                        <a:rPr lang="en-US" sz="2000" smtClean="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smtClean="0">
                          <a:effectLst/>
                          <a:latin typeface="Cambria Math" panose="02040503050406030204" pitchFamily="18" charset="0"/>
                          <a:ea typeface="DengXian" panose="02010600030101010101" pitchFamily="2" charset="-122"/>
                          <a:cs typeface="Calibri" panose="020F0502020204030204" pitchFamily="34" charset="0"/>
                        </a:rPr>
                        <m:t>return</m:t>
                      </m:r>
                      <m:r>
                        <a:rPr lang="en-US" sz="2000" smtClean="0">
                          <a:effectLst/>
                          <a:latin typeface="Cambria Math" panose="02040503050406030204" pitchFamily="18" charset="0"/>
                          <a:ea typeface="DengXian" panose="02010600030101010101" pitchFamily="2" charset="-122"/>
                          <a:cs typeface="Calibri" panose="020F0502020204030204" pitchFamily="34" charset="0"/>
                        </a:rPr>
                        <m:t>=</m:t>
                      </m:r>
                      <m:f>
                        <m:fPr>
                          <m:ctrlPr>
                            <a:rPr lang="en-US" sz="2000" i="1">
                              <a:effectLst/>
                              <a:latin typeface="Cambria Math" panose="02040503050406030204" pitchFamily="18" charset="0"/>
                              <a:ea typeface="DengXian" panose="02010600030101010101" pitchFamily="2" charset="-122"/>
                              <a:cs typeface="Calibri" panose="020F0502020204030204" pitchFamily="34" charset="0"/>
                            </a:rPr>
                          </m:ctrlPr>
                        </m:fPr>
                        <m:num>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End</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price</m:t>
                          </m:r>
                          <m:r>
                            <a:rPr lang="en-US" sz="2000" i="1">
                              <a:effectLst/>
                              <a:latin typeface="Cambria Math" panose="02040503050406030204" pitchFamily="18" charset="0"/>
                              <a:ea typeface="DengXian" panose="02010600030101010101" pitchFamily="2" charset="-122"/>
                              <a:cs typeface="Calibri" panose="020F0502020204030204" pitchFamily="34" charset="0"/>
                            </a:rPr>
                            <m:t>−</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Beginning</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price</m:t>
                          </m:r>
                        </m:num>
                        <m:den>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Beginning</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price</m:t>
                          </m:r>
                        </m:den>
                      </m:f>
                      <m:r>
                        <a:rPr lang="en-US" sz="2000">
                          <a:effectLst/>
                          <a:latin typeface="Cambria Math" panose="02040503050406030204" pitchFamily="18" charset="0"/>
                          <a:ea typeface="DengXian" panose="02010600030101010101" pitchFamily="2" charset="-122"/>
                          <a:cs typeface="Calibri" panose="020F0502020204030204" pitchFamily="34" charset="0"/>
                        </a:rPr>
                        <m:t>+</m:t>
                      </m:r>
                      <m:f>
                        <m:fPr>
                          <m:ctrlPr>
                            <a:rPr lang="en-US" sz="2000" i="1">
                              <a:effectLst/>
                              <a:latin typeface="Cambria Math" panose="02040503050406030204" pitchFamily="18" charset="0"/>
                              <a:ea typeface="DengXian" panose="02010600030101010101" pitchFamily="2" charset="-122"/>
                              <a:cs typeface="Calibri" panose="020F0502020204030204" pitchFamily="34" charset="0"/>
                            </a:rPr>
                          </m:ctrlPr>
                        </m:fPr>
                        <m:num>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Cash</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distributions</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from</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the</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security</m:t>
                          </m:r>
                        </m:num>
                        <m:den>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Beginning</m:t>
                          </m:r>
                          <m:r>
                            <a:rPr lang="en-US" sz="2000">
                              <a:effectLst/>
                              <a:latin typeface="Cambria Math" panose="02040503050406030204" pitchFamily="18" charset="0"/>
                              <a:ea typeface="DengXian" panose="02010600030101010101" pitchFamily="2" charset="-122"/>
                              <a:cs typeface="Calibri" panose="020F0502020204030204" pitchFamily="34" charset="0"/>
                            </a:rPr>
                            <m:t> </m:t>
                          </m:r>
                          <m:r>
                            <m:rPr>
                              <m:sty m:val="p"/>
                            </m:rPr>
                            <a:rPr lang="en-US" sz="2000">
                              <a:effectLst/>
                              <a:latin typeface="Cambria Math" panose="02040503050406030204" pitchFamily="18" charset="0"/>
                              <a:ea typeface="DengXian" panose="02010600030101010101" pitchFamily="2" charset="-122"/>
                              <a:cs typeface="Calibri" panose="020F0502020204030204" pitchFamily="34" charset="0"/>
                            </a:rPr>
                            <m:t>price</m:t>
                          </m:r>
                        </m:den>
                      </m:f>
                    </m:oMath>
                  </m:oMathPara>
                </a14:m>
                <a:endParaRPr lang="en-US" sz="2000" dirty="0">
                  <a:effectLst/>
                  <a:ea typeface="DengXian"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mc:Choice>
        <mc:Fallback xmlns="">
          <p:sp>
            <p:nvSpPr>
              <p:cNvPr id="6" name="Rectangle 3">
                <a:extLst>
                  <a:ext uri="{FF2B5EF4-FFF2-40B4-BE49-F238E27FC236}">
                    <a16:creationId xmlns:a16="http://schemas.microsoft.com/office/drawing/2014/main" id="{DCCC8F56-13B1-4965-8002-FDABE34C252D}"/>
                  </a:ext>
                </a:extLst>
              </p:cNvPr>
              <p:cNvSpPr>
                <a:spLocks noRot="1" noChangeAspect="1" noMove="1" noResize="1" noEditPoints="1" noAdjustHandles="1" noChangeArrowheads="1" noChangeShapeType="1" noTextEdit="1"/>
              </p:cNvSpPr>
              <p:nvPr/>
            </p:nvSpPr>
            <p:spPr bwMode="auto">
              <a:xfrm>
                <a:off x="838200" y="2622315"/>
                <a:ext cx="9892645" cy="1008418"/>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7" name="Rectangle 5">
            <a:extLst>
              <a:ext uri="{FF2B5EF4-FFF2-40B4-BE49-F238E27FC236}">
                <a16:creationId xmlns:a16="http://schemas.microsoft.com/office/drawing/2014/main" id="{D4BF2147-89A5-4EE2-85E7-68E846C6E8CD}"/>
              </a:ext>
            </a:extLst>
          </p:cNvPr>
          <p:cNvSpPr>
            <a:spLocks noChangeArrowheads="1"/>
          </p:cNvSpPr>
          <p:nvPr/>
        </p:nvSpPr>
        <p:spPr bwMode="auto">
          <a:xfrm>
            <a:off x="1514475" y="24574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ight Brace 3">
            <a:extLst>
              <a:ext uri="{FF2B5EF4-FFF2-40B4-BE49-F238E27FC236}">
                <a16:creationId xmlns:a16="http://schemas.microsoft.com/office/drawing/2014/main" id="{9DCCBD66-6324-446A-85C9-BD666BFC138B}"/>
              </a:ext>
            </a:extLst>
          </p:cNvPr>
          <p:cNvSpPr/>
          <p:nvPr/>
        </p:nvSpPr>
        <p:spPr>
          <a:xfrm rot="16200000">
            <a:off x="4658311" y="906715"/>
            <a:ext cx="339593" cy="3091603"/>
          </a:xfrm>
          <a:prstGeom prst="rightBrace">
            <a:avLst>
              <a:gd name="adj1" fmla="val 36913"/>
              <a:gd name="adj2" fmla="val 5135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TextBox 8">
            <a:extLst>
              <a:ext uri="{FF2B5EF4-FFF2-40B4-BE49-F238E27FC236}">
                <a16:creationId xmlns:a16="http://schemas.microsoft.com/office/drawing/2014/main" id="{61E65A34-5A52-2D4D-B1E8-3235F904FBAB}"/>
              </a:ext>
            </a:extLst>
          </p:cNvPr>
          <p:cNvSpPr txBox="1"/>
          <p:nvPr/>
        </p:nvSpPr>
        <p:spPr>
          <a:xfrm>
            <a:off x="4157428" y="4062556"/>
            <a:ext cx="1627094" cy="400110"/>
          </a:xfrm>
          <a:prstGeom prst="rect">
            <a:avLst/>
          </a:prstGeom>
          <a:noFill/>
        </p:spPr>
        <p:txBody>
          <a:bodyPr wrap="square" rtlCol="0">
            <a:spAutoFit/>
          </a:bodyPr>
          <a:lstStyle/>
          <a:p>
            <a:r>
              <a:rPr lang="en-US" sz="2000" dirty="0">
                <a:solidFill>
                  <a:srgbClr val="FF0000"/>
                </a:solidFill>
              </a:rPr>
              <a:t>Volatile</a:t>
            </a:r>
          </a:p>
        </p:txBody>
      </p:sp>
      <p:sp>
        <p:nvSpPr>
          <p:cNvPr id="10" name="Freeform 9">
            <a:extLst>
              <a:ext uri="{FF2B5EF4-FFF2-40B4-BE49-F238E27FC236}">
                <a16:creationId xmlns:a16="http://schemas.microsoft.com/office/drawing/2014/main" id="{FB881F50-DAC7-0443-A540-A3996C058E59}"/>
              </a:ext>
            </a:extLst>
          </p:cNvPr>
          <p:cNvSpPr/>
          <p:nvPr/>
        </p:nvSpPr>
        <p:spPr>
          <a:xfrm>
            <a:off x="3454231" y="3624238"/>
            <a:ext cx="2437522" cy="501932"/>
          </a:xfrm>
          <a:custGeom>
            <a:avLst/>
            <a:gdLst>
              <a:gd name="connsiteX0" fmla="*/ 0 w 2380129"/>
              <a:gd name="connsiteY0" fmla="*/ 779930 h 779930"/>
              <a:gd name="connsiteX1" fmla="*/ 591671 w 2380129"/>
              <a:gd name="connsiteY1" fmla="*/ 0 h 779930"/>
              <a:gd name="connsiteX2" fmla="*/ 779929 w 2380129"/>
              <a:gd name="connsiteY2" fmla="*/ 470648 h 779930"/>
              <a:gd name="connsiteX3" fmla="*/ 1075765 w 2380129"/>
              <a:gd name="connsiteY3" fmla="*/ 174812 h 779930"/>
              <a:gd name="connsiteX4" fmla="*/ 1506071 w 2380129"/>
              <a:gd name="connsiteY4" fmla="*/ 658906 h 779930"/>
              <a:gd name="connsiteX5" fmla="*/ 1775012 w 2380129"/>
              <a:gd name="connsiteY5" fmla="*/ 40342 h 779930"/>
              <a:gd name="connsiteX6" fmla="*/ 2030506 w 2380129"/>
              <a:gd name="connsiteY6" fmla="*/ 470648 h 779930"/>
              <a:gd name="connsiteX7" fmla="*/ 2380129 w 2380129"/>
              <a:gd name="connsiteY7" fmla="*/ 121024 h 779930"/>
              <a:gd name="connsiteX8" fmla="*/ 2380129 w 2380129"/>
              <a:gd name="connsiteY8" fmla="*/ 121024 h 77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129" h="779930">
                <a:moveTo>
                  <a:pt x="0" y="779930"/>
                </a:moveTo>
                <a:lnTo>
                  <a:pt x="591671" y="0"/>
                </a:lnTo>
                <a:lnTo>
                  <a:pt x="779929" y="470648"/>
                </a:lnTo>
                <a:lnTo>
                  <a:pt x="1075765" y="174812"/>
                </a:lnTo>
                <a:lnTo>
                  <a:pt x="1506071" y="658906"/>
                </a:lnTo>
                <a:lnTo>
                  <a:pt x="1775012" y="40342"/>
                </a:lnTo>
                <a:lnTo>
                  <a:pt x="2030506" y="470648"/>
                </a:lnTo>
                <a:lnTo>
                  <a:pt x="2380129" y="121024"/>
                </a:lnTo>
                <a:lnTo>
                  <a:pt x="2380129" y="121024"/>
                </a:lnTo>
              </a:path>
            </a:pathLst>
          </a:custGeom>
          <a:ln w="19050">
            <a:solidFill>
              <a:srgbClr val="FF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1DD5ECC-53DF-0E42-BB66-D957461338C1}"/>
              </a:ext>
            </a:extLst>
          </p:cNvPr>
          <p:cNvSpPr/>
          <p:nvPr/>
        </p:nvSpPr>
        <p:spPr>
          <a:xfrm>
            <a:off x="7460242" y="3875204"/>
            <a:ext cx="2283329" cy="101628"/>
          </a:xfrm>
          <a:custGeom>
            <a:avLst/>
            <a:gdLst>
              <a:gd name="connsiteX0" fmla="*/ 0 w 1885360"/>
              <a:gd name="connsiteY0" fmla="*/ 0 h 66024"/>
              <a:gd name="connsiteX1" fmla="*/ 301657 w 1885360"/>
              <a:gd name="connsiteY1" fmla="*/ 18854 h 66024"/>
              <a:gd name="connsiteX2" fmla="*/ 735290 w 1885360"/>
              <a:gd name="connsiteY2" fmla="*/ 65988 h 66024"/>
              <a:gd name="connsiteX3" fmla="*/ 1074655 w 1885360"/>
              <a:gd name="connsiteY3" fmla="*/ 18854 h 66024"/>
              <a:gd name="connsiteX4" fmla="*/ 1263191 w 1885360"/>
              <a:gd name="connsiteY4" fmla="*/ 9427 h 66024"/>
              <a:gd name="connsiteX5" fmla="*/ 1545995 w 1885360"/>
              <a:gd name="connsiteY5" fmla="*/ 65988 h 66024"/>
              <a:gd name="connsiteX6" fmla="*/ 1885360 w 1885360"/>
              <a:gd name="connsiteY6" fmla="*/ 0 h 6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5360" h="66024">
                <a:moveTo>
                  <a:pt x="0" y="0"/>
                </a:moveTo>
                <a:cubicBezTo>
                  <a:pt x="89554" y="3928"/>
                  <a:pt x="179109" y="7856"/>
                  <a:pt x="301657" y="18854"/>
                </a:cubicBezTo>
                <a:cubicBezTo>
                  <a:pt x="424205" y="29852"/>
                  <a:pt x="606457" y="65988"/>
                  <a:pt x="735290" y="65988"/>
                </a:cubicBezTo>
                <a:cubicBezTo>
                  <a:pt x="864123" y="65988"/>
                  <a:pt x="986672" y="28281"/>
                  <a:pt x="1074655" y="18854"/>
                </a:cubicBezTo>
                <a:cubicBezTo>
                  <a:pt x="1162639" y="9427"/>
                  <a:pt x="1184634" y="1571"/>
                  <a:pt x="1263191" y="9427"/>
                </a:cubicBezTo>
                <a:cubicBezTo>
                  <a:pt x="1341748" y="17283"/>
                  <a:pt x="1442300" y="67559"/>
                  <a:pt x="1545995" y="65988"/>
                </a:cubicBezTo>
                <a:cubicBezTo>
                  <a:pt x="1649690" y="64417"/>
                  <a:pt x="1767525" y="32208"/>
                  <a:pt x="1885360" y="0"/>
                </a:cubicBezTo>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2C811D8-F7B0-CD44-A3BF-5DAFAA9AE194}"/>
              </a:ext>
            </a:extLst>
          </p:cNvPr>
          <p:cNvSpPr txBox="1"/>
          <p:nvPr/>
        </p:nvSpPr>
        <p:spPr>
          <a:xfrm>
            <a:off x="8116478" y="4057978"/>
            <a:ext cx="1627094" cy="400110"/>
          </a:xfrm>
          <a:prstGeom prst="rect">
            <a:avLst/>
          </a:prstGeom>
          <a:noFill/>
        </p:spPr>
        <p:txBody>
          <a:bodyPr wrap="square" rtlCol="0">
            <a:spAutoFit/>
          </a:bodyPr>
          <a:lstStyle/>
          <a:p>
            <a:r>
              <a:rPr lang="en-US" sz="2000" dirty="0">
                <a:solidFill>
                  <a:schemeClr val="accent6"/>
                </a:solidFill>
              </a:rPr>
              <a:t>Stable</a:t>
            </a:r>
          </a:p>
        </p:txBody>
      </p:sp>
    </p:spTree>
    <p:extLst>
      <p:ext uri="{BB962C8B-B14F-4D97-AF65-F5344CB8AC3E}">
        <p14:creationId xmlns:p14="http://schemas.microsoft.com/office/powerpoint/2010/main" val="122386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3D469-BA44-4937-90BD-05F7FD1CC471}"/>
              </a:ext>
            </a:extLst>
          </p:cNvPr>
          <p:cNvSpPr>
            <a:spLocks noGrp="1"/>
          </p:cNvSpPr>
          <p:nvPr>
            <p:ph type="title"/>
          </p:nvPr>
        </p:nvSpPr>
        <p:spPr/>
        <p:txBody>
          <a:bodyPr/>
          <a:lstStyle/>
          <a:p>
            <a:r>
              <a:rPr lang="en-US" dirty="0"/>
              <a:t>Investment Returns for Bonds and Stocks</a:t>
            </a:r>
          </a:p>
        </p:txBody>
      </p:sp>
      <p:sp>
        <p:nvSpPr>
          <p:cNvPr id="7" name="Rectangle 5">
            <a:extLst>
              <a:ext uri="{FF2B5EF4-FFF2-40B4-BE49-F238E27FC236}">
                <a16:creationId xmlns:a16="http://schemas.microsoft.com/office/drawing/2014/main" id="{D4BF2147-89A5-4EE2-85E7-68E846C6E8CD}"/>
              </a:ext>
            </a:extLst>
          </p:cNvPr>
          <p:cNvSpPr>
            <a:spLocks noChangeArrowheads="1"/>
          </p:cNvSpPr>
          <p:nvPr/>
        </p:nvSpPr>
        <p:spPr bwMode="auto">
          <a:xfrm>
            <a:off x="1514475" y="24574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61E65A34-5A52-2D4D-B1E8-3235F904FBAB}"/>
              </a:ext>
            </a:extLst>
          </p:cNvPr>
          <p:cNvSpPr txBox="1"/>
          <p:nvPr/>
        </p:nvSpPr>
        <p:spPr>
          <a:xfrm>
            <a:off x="9779426" y="3531447"/>
            <a:ext cx="1627094" cy="400110"/>
          </a:xfrm>
          <a:prstGeom prst="rect">
            <a:avLst/>
          </a:prstGeom>
          <a:noFill/>
        </p:spPr>
        <p:txBody>
          <a:bodyPr wrap="square" rtlCol="0">
            <a:spAutoFit/>
          </a:bodyPr>
          <a:lstStyle/>
          <a:p>
            <a:r>
              <a:rPr lang="en-US" sz="2000" dirty="0">
                <a:solidFill>
                  <a:srgbClr val="FF0000"/>
                </a:solidFill>
              </a:rPr>
              <a:t>Volatile</a:t>
            </a:r>
          </a:p>
        </p:txBody>
      </p:sp>
      <p:sp>
        <p:nvSpPr>
          <p:cNvPr id="10" name="Freeform 9">
            <a:extLst>
              <a:ext uri="{FF2B5EF4-FFF2-40B4-BE49-F238E27FC236}">
                <a16:creationId xmlns:a16="http://schemas.microsoft.com/office/drawing/2014/main" id="{FB881F50-DAC7-0443-A540-A3996C058E59}"/>
              </a:ext>
            </a:extLst>
          </p:cNvPr>
          <p:cNvSpPr/>
          <p:nvPr/>
        </p:nvSpPr>
        <p:spPr>
          <a:xfrm>
            <a:off x="9076229" y="3093129"/>
            <a:ext cx="2437522" cy="501932"/>
          </a:xfrm>
          <a:custGeom>
            <a:avLst/>
            <a:gdLst>
              <a:gd name="connsiteX0" fmla="*/ 0 w 2380129"/>
              <a:gd name="connsiteY0" fmla="*/ 779930 h 779930"/>
              <a:gd name="connsiteX1" fmla="*/ 591671 w 2380129"/>
              <a:gd name="connsiteY1" fmla="*/ 0 h 779930"/>
              <a:gd name="connsiteX2" fmla="*/ 779929 w 2380129"/>
              <a:gd name="connsiteY2" fmla="*/ 470648 h 779930"/>
              <a:gd name="connsiteX3" fmla="*/ 1075765 w 2380129"/>
              <a:gd name="connsiteY3" fmla="*/ 174812 h 779930"/>
              <a:gd name="connsiteX4" fmla="*/ 1506071 w 2380129"/>
              <a:gd name="connsiteY4" fmla="*/ 658906 h 779930"/>
              <a:gd name="connsiteX5" fmla="*/ 1775012 w 2380129"/>
              <a:gd name="connsiteY5" fmla="*/ 40342 h 779930"/>
              <a:gd name="connsiteX6" fmla="*/ 2030506 w 2380129"/>
              <a:gd name="connsiteY6" fmla="*/ 470648 h 779930"/>
              <a:gd name="connsiteX7" fmla="*/ 2380129 w 2380129"/>
              <a:gd name="connsiteY7" fmla="*/ 121024 h 779930"/>
              <a:gd name="connsiteX8" fmla="*/ 2380129 w 2380129"/>
              <a:gd name="connsiteY8" fmla="*/ 121024 h 77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0129" h="779930">
                <a:moveTo>
                  <a:pt x="0" y="779930"/>
                </a:moveTo>
                <a:lnTo>
                  <a:pt x="591671" y="0"/>
                </a:lnTo>
                <a:lnTo>
                  <a:pt x="779929" y="470648"/>
                </a:lnTo>
                <a:lnTo>
                  <a:pt x="1075765" y="174812"/>
                </a:lnTo>
                <a:lnTo>
                  <a:pt x="1506071" y="658906"/>
                </a:lnTo>
                <a:lnTo>
                  <a:pt x="1775012" y="40342"/>
                </a:lnTo>
                <a:lnTo>
                  <a:pt x="2030506" y="470648"/>
                </a:lnTo>
                <a:lnTo>
                  <a:pt x="2380129" y="121024"/>
                </a:lnTo>
                <a:lnTo>
                  <a:pt x="2380129" y="121024"/>
                </a:lnTo>
              </a:path>
            </a:pathLst>
          </a:custGeom>
          <a:ln w="19050">
            <a:solidFill>
              <a:srgbClr val="FF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p>
        </p:txBody>
      </p:sp>
      <p:sp>
        <p:nvSpPr>
          <p:cNvPr id="11" name="Freeform 10">
            <a:extLst>
              <a:ext uri="{FF2B5EF4-FFF2-40B4-BE49-F238E27FC236}">
                <a16:creationId xmlns:a16="http://schemas.microsoft.com/office/drawing/2014/main" id="{61DD5ECC-53DF-0E42-BB66-D957461338C1}"/>
              </a:ext>
            </a:extLst>
          </p:cNvPr>
          <p:cNvSpPr/>
          <p:nvPr/>
        </p:nvSpPr>
        <p:spPr>
          <a:xfrm>
            <a:off x="9189621" y="4292809"/>
            <a:ext cx="2283329" cy="101628"/>
          </a:xfrm>
          <a:custGeom>
            <a:avLst/>
            <a:gdLst>
              <a:gd name="connsiteX0" fmla="*/ 0 w 1885360"/>
              <a:gd name="connsiteY0" fmla="*/ 0 h 66024"/>
              <a:gd name="connsiteX1" fmla="*/ 301657 w 1885360"/>
              <a:gd name="connsiteY1" fmla="*/ 18854 h 66024"/>
              <a:gd name="connsiteX2" fmla="*/ 735290 w 1885360"/>
              <a:gd name="connsiteY2" fmla="*/ 65988 h 66024"/>
              <a:gd name="connsiteX3" fmla="*/ 1074655 w 1885360"/>
              <a:gd name="connsiteY3" fmla="*/ 18854 h 66024"/>
              <a:gd name="connsiteX4" fmla="*/ 1263191 w 1885360"/>
              <a:gd name="connsiteY4" fmla="*/ 9427 h 66024"/>
              <a:gd name="connsiteX5" fmla="*/ 1545995 w 1885360"/>
              <a:gd name="connsiteY5" fmla="*/ 65988 h 66024"/>
              <a:gd name="connsiteX6" fmla="*/ 1885360 w 1885360"/>
              <a:gd name="connsiteY6" fmla="*/ 0 h 6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5360" h="66024">
                <a:moveTo>
                  <a:pt x="0" y="0"/>
                </a:moveTo>
                <a:cubicBezTo>
                  <a:pt x="89554" y="3928"/>
                  <a:pt x="179109" y="7856"/>
                  <a:pt x="301657" y="18854"/>
                </a:cubicBezTo>
                <a:cubicBezTo>
                  <a:pt x="424205" y="29852"/>
                  <a:pt x="606457" y="65988"/>
                  <a:pt x="735290" y="65988"/>
                </a:cubicBezTo>
                <a:cubicBezTo>
                  <a:pt x="864123" y="65988"/>
                  <a:pt x="986672" y="28281"/>
                  <a:pt x="1074655" y="18854"/>
                </a:cubicBezTo>
                <a:cubicBezTo>
                  <a:pt x="1162639" y="9427"/>
                  <a:pt x="1184634" y="1571"/>
                  <a:pt x="1263191" y="9427"/>
                </a:cubicBezTo>
                <a:cubicBezTo>
                  <a:pt x="1341748" y="17283"/>
                  <a:pt x="1442300" y="67559"/>
                  <a:pt x="1545995" y="65988"/>
                </a:cubicBezTo>
                <a:cubicBezTo>
                  <a:pt x="1649690" y="64417"/>
                  <a:pt x="1767525" y="32208"/>
                  <a:pt x="1885360" y="0"/>
                </a:cubicBezTo>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2C811D8-F7B0-CD44-A3BF-5DAFAA9AE194}"/>
              </a:ext>
            </a:extLst>
          </p:cNvPr>
          <p:cNvSpPr txBox="1"/>
          <p:nvPr/>
        </p:nvSpPr>
        <p:spPr>
          <a:xfrm>
            <a:off x="9845857" y="4475583"/>
            <a:ext cx="1627094" cy="400110"/>
          </a:xfrm>
          <a:prstGeom prst="rect">
            <a:avLst/>
          </a:prstGeom>
          <a:noFill/>
        </p:spPr>
        <p:txBody>
          <a:bodyPr wrap="square" rtlCol="0">
            <a:spAutoFit/>
          </a:bodyPr>
          <a:lstStyle/>
          <a:p>
            <a:r>
              <a:rPr lang="en-US" sz="2000" dirty="0">
                <a:solidFill>
                  <a:schemeClr val="accent6"/>
                </a:solidFill>
              </a:rPr>
              <a:t>Stable</a:t>
            </a:r>
          </a:p>
        </p:txBody>
      </p:sp>
      <p:sp>
        <p:nvSpPr>
          <p:cNvPr id="13" name="Pie 12">
            <a:extLst>
              <a:ext uri="{FF2B5EF4-FFF2-40B4-BE49-F238E27FC236}">
                <a16:creationId xmlns:a16="http://schemas.microsoft.com/office/drawing/2014/main" id="{B7D573CC-37DF-A14E-B698-D551CA8C29E1}"/>
              </a:ext>
            </a:extLst>
          </p:cNvPr>
          <p:cNvSpPr/>
          <p:nvPr/>
        </p:nvSpPr>
        <p:spPr>
          <a:xfrm>
            <a:off x="1685693" y="3251437"/>
            <a:ext cx="2286000" cy="2286000"/>
          </a:xfrm>
          <a:prstGeom prst="pie">
            <a:avLst>
              <a:gd name="adj1" fmla="val 7612193"/>
              <a:gd name="adj2" fmla="val 7600243"/>
            </a:avLst>
          </a:prstGeom>
          <a:solidFill>
            <a:srgbClr val="F47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Pie 13">
            <a:extLst>
              <a:ext uri="{FF2B5EF4-FFF2-40B4-BE49-F238E27FC236}">
                <a16:creationId xmlns:a16="http://schemas.microsoft.com/office/drawing/2014/main" id="{61CB0746-D259-B943-BE34-73CB8D2B50EF}"/>
              </a:ext>
            </a:extLst>
          </p:cNvPr>
          <p:cNvSpPr/>
          <p:nvPr/>
        </p:nvSpPr>
        <p:spPr>
          <a:xfrm>
            <a:off x="1685693" y="3251735"/>
            <a:ext cx="2286000" cy="2286000"/>
          </a:xfrm>
          <a:prstGeom prst="pie">
            <a:avLst>
              <a:gd name="adj1" fmla="val 19860563"/>
              <a:gd name="adj2" fmla="val 16200000"/>
            </a:avLst>
          </a:prstGeom>
          <a:solidFill>
            <a:srgbClr val="CEE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Box 14">
            <a:extLst>
              <a:ext uri="{FF2B5EF4-FFF2-40B4-BE49-F238E27FC236}">
                <a16:creationId xmlns:a16="http://schemas.microsoft.com/office/drawing/2014/main" id="{34B8F3B6-3ACD-A343-84FB-33E490657E92}"/>
              </a:ext>
            </a:extLst>
          </p:cNvPr>
          <p:cNvSpPr txBox="1"/>
          <p:nvPr/>
        </p:nvSpPr>
        <p:spPr>
          <a:xfrm>
            <a:off x="1975738" y="4396585"/>
            <a:ext cx="1583334" cy="923330"/>
          </a:xfrm>
          <a:prstGeom prst="rect">
            <a:avLst/>
          </a:prstGeom>
          <a:noFill/>
        </p:spPr>
        <p:txBody>
          <a:bodyPr wrap="square" rtlCol="0">
            <a:spAutoFit/>
          </a:bodyPr>
          <a:lstStyle/>
          <a:p>
            <a:pPr algn="ctr"/>
            <a:r>
              <a:rPr lang="en-US" dirty="0"/>
              <a:t>Distributions (coupon payments)</a:t>
            </a:r>
          </a:p>
        </p:txBody>
      </p:sp>
      <p:sp>
        <p:nvSpPr>
          <p:cNvPr id="16" name="TextBox 15">
            <a:extLst>
              <a:ext uri="{FF2B5EF4-FFF2-40B4-BE49-F238E27FC236}">
                <a16:creationId xmlns:a16="http://schemas.microsoft.com/office/drawing/2014/main" id="{9A98F225-4A99-BE4C-AEA1-3869BC82227F}"/>
              </a:ext>
            </a:extLst>
          </p:cNvPr>
          <p:cNvSpPr txBox="1"/>
          <p:nvPr/>
        </p:nvSpPr>
        <p:spPr>
          <a:xfrm>
            <a:off x="2828693" y="3466320"/>
            <a:ext cx="1282535" cy="646331"/>
          </a:xfrm>
          <a:prstGeom prst="rect">
            <a:avLst/>
          </a:prstGeom>
          <a:noFill/>
        </p:spPr>
        <p:txBody>
          <a:bodyPr wrap="square" rtlCol="0">
            <a:spAutoFit/>
          </a:bodyPr>
          <a:lstStyle/>
          <a:p>
            <a:r>
              <a:rPr lang="en-US" dirty="0"/>
              <a:t>Capital gains</a:t>
            </a:r>
          </a:p>
        </p:txBody>
      </p:sp>
      <p:sp>
        <p:nvSpPr>
          <p:cNvPr id="17" name="TextBox 16">
            <a:extLst>
              <a:ext uri="{FF2B5EF4-FFF2-40B4-BE49-F238E27FC236}">
                <a16:creationId xmlns:a16="http://schemas.microsoft.com/office/drawing/2014/main" id="{9394735B-0A39-5B47-9581-C731640F5A59}"/>
              </a:ext>
            </a:extLst>
          </p:cNvPr>
          <p:cNvSpPr txBox="1"/>
          <p:nvPr/>
        </p:nvSpPr>
        <p:spPr>
          <a:xfrm>
            <a:off x="1891886" y="2736671"/>
            <a:ext cx="1873614" cy="369332"/>
          </a:xfrm>
          <a:prstGeom prst="rect">
            <a:avLst/>
          </a:prstGeom>
          <a:noFill/>
        </p:spPr>
        <p:txBody>
          <a:bodyPr wrap="square" rtlCol="0">
            <a:spAutoFit/>
          </a:bodyPr>
          <a:lstStyle/>
          <a:p>
            <a:r>
              <a:rPr lang="en-US" dirty="0"/>
              <a:t>Returns for bonds</a:t>
            </a:r>
          </a:p>
        </p:txBody>
      </p:sp>
      <p:sp>
        <p:nvSpPr>
          <p:cNvPr id="18" name="Pie 17">
            <a:extLst>
              <a:ext uri="{FF2B5EF4-FFF2-40B4-BE49-F238E27FC236}">
                <a16:creationId xmlns:a16="http://schemas.microsoft.com/office/drawing/2014/main" id="{8A2D701F-3C28-384B-8085-703FFD48DC3A}"/>
              </a:ext>
            </a:extLst>
          </p:cNvPr>
          <p:cNvSpPr/>
          <p:nvPr/>
        </p:nvSpPr>
        <p:spPr>
          <a:xfrm>
            <a:off x="4729785" y="3251437"/>
            <a:ext cx="2286000" cy="2286000"/>
          </a:xfrm>
          <a:prstGeom prst="pie">
            <a:avLst>
              <a:gd name="adj1" fmla="val 14649729"/>
              <a:gd name="adj2" fmla="val 14606233"/>
            </a:avLst>
          </a:prstGeom>
          <a:solidFill>
            <a:srgbClr val="F47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Pie 18">
            <a:extLst>
              <a:ext uri="{FF2B5EF4-FFF2-40B4-BE49-F238E27FC236}">
                <a16:creationId xmlns:a16="http://schemas.microsoft.com/office/drawing/2014/main" id="{4054AC3F-EB8C-B74E-8D6D-2AD028BF5E56}"/>
              </a:ext>
            </a:extLst>
          </p:cNvPr>
          <p:cNvSpPr/>
          <p:nvPr/>
        </p:nvSpPr>
        <p:spPr>
          <a:xfrm>
            <a:off x="4729785" y="3251735"/>
            <a:ext cx="2286000" cy="2286000"/>
          </a:xfrm>
          <a:prstGeom prst="pie">
            <a:avLst>
              <a:gd name="adj1" fmla="val 12194316"/>
              <a:gd name="adj2" fmla="val 16200000"/>
            </a:avLst>
          </a:prstGeom>
          <a:solidFill>
            <a:srgbClr val="CEE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extBox 19">
            <a:extLst>
              <a:ext uri="{FF2B5EF4-FFF2-40B4-BE49-F238E27FC236}">
                <a16:creationId xmlns:a16="http://schemas.microsoft.com/office/drawing/2014/main" id="{850A8569-AB31-2641-BD17-E22ACD1EADEF}"/>
              </a:ext>
            </a:extLst>
          </p:cNvPr>
          <p:cNvSpPr txBox="1"/>
          <p:nvPr/>
        </p:nvSpPr>
        <p:spPr>
          <a:xfrm>
            <a:off x="5231517" y="4594573"/>
            <a:ext cx="1385283" cy="369332"/>
          </a:xfrm>
          <a:prstGeom prst="rect">
            <a:avLst/>
          </a:prstGeom>
          <a:noFill/>
        </p:spPr>
        <p:txBody>
          <a:bodyPr wrap="square" rtlCol="0">
            <a:spAutoFit/>
          </a:bodyPr>
          <a:lstStyle/>
          <a:p>
            <a:r>
              <a:rPr lang="en-US" dirty="0"/>
              <a:t>Capital gains</a:t>
            </a:r>
          </a:p>
        </p:txBody>
      </p:sp>
      <p:sp>
        <p:nvSpPr>
          <p:cNvPr id="21" name="TextBox 20">
            <a:extLst>
              <a:ext uri="{FF2B5EF4-FFF2-40B4-BE49-F238E27FC236}">
                <a16:creationId xmlns:a16="http://schemas.microsoft.com/office/drawing/2014/main" id="{4651A520-056F-F54A-A03C-20C889552769}"/>
              </a:ext>
            </a:extLst>
          </p:cNvPr>
          <p:cNvSpPr txBox="1"/>
          <p:nvPr/>
        </p:nvSpPr>
        <p:spPr>
          <a:xfrm>
            <a:off x="4851781" y="3690563"/>
            <a:ext cx="1282535" cy="369332"/>
          </a:xfrm>
          <a:prstGeom prst="rect">
            <a:avLst/>
          </a:prstGeom>
          <a:noFill/>
        </p:spPr>
        <p:txBody>
          <a:bodyPr wrap="square" rtlCol="0">
            <a:spAutoFit/>
          </a:bodyPr>
          <a:lstStyle/>
          <a:p>
            <a:r>
              <a:rPr lang="en-US" dirty="0"/>
              <a:t>Dividends</a:t>
            </a:r>
          </a:p>
        </p:txBody>
      </p:sp>
      <p:sp>
        <p:nvSpPr>
          <p:cNvPr id="22" name="TextBox 21">
            <a:extLst>
              <a:ext uri="{FF2B5EF4-FFF2-40B4-BE49-F238E27FC236}">
                <a16:creationId xmlns:a16="http://schemas.microsoft.com/office/drawing/2014/main" id="{381EC248-754A-5E4F-AD58-4DF6A1CC22E4}"/>
              </a:ext>
            </a:extLst>
          </p:cNvPr>
          <p:cNvSpPr txBox="1"/>
          <p:nvPr/>
        </p:nvSpPr>
        <p:spPr>
          <a:xfrm>
            <a:off x="4935978" y="2736671"/>
            <a:ext cx="1873614" cy="369332"/>
          </a:xfrm>
          <a:prstGeom prst="rect">
            <a:avLst/>
          </a:prstGeom>
          <a:noFill/>
        </p:spPr>
        <p:txBody>
          <a:bodyPr wrap="square" rtlCol="0">
            <a:spAutoFit/>
          </a:bodyPr>
          <a:lstStyle/>
          <a:p>
            <a:r>
              <a:rPr lang="en-US" dirty="0"/>
              <a:t>Returns for stocks</a:t>
            </a:r>
          </a:p>
        </p:txBody>
      </p:sp>
    </p:spTree>
    <p:extLst>
      <p:ext uri="{BB962C8B-B14F-4D97-AF65-F5344CB8AC3E}">
        <p14:creationId xmlns:p14="http://schemas.microsoft.com/office/powerpoint/2010/main" val="403590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95FC6-C785-4F2C-9FEE-D5CDD354E466}"/>
              </a:ext>
            </a:extLst>
          </p:cNvPr>
          <p:cNvSpPr>
            <a:spLocks noGrp="1"/>
          </p:cNvSpPr>
          <p:nvPr>
            <p:ph type="title"/>
          </p:nvPr>
        </p:nvSpPr>
        <p:spPr/>
        <p:txBody>
          <a:bodyPr/>
          <a:lstStyle/>
          <a:p>
            <a:r>
              <a:rPr lang="en-US" dirty="0"/>
              <a:t>Bonds – Capital Gains</a:t>
            </a:r>
          </a:p>
        </p:txBody>
      </p:sp>
      <p:graphicFrame>
        <p:nvGraphicFramePr>
          <p:cNvPr id="4" name="Chart 3">
            <a:extLst>
              <a:ext uri="{FF2B5EF4-FFF2-40B4-BE49-F238E27FC236}">
                <a16:creationId xmlns:a16="http://schemas.microsoft.com/office/drawing/2014/main" id="{E2AC38B9-5DCD-4AF4-8728-77A76CC2EABA}"/>
              </a:ext>
            </a:extLst>
          </p:cNvPr>
          <p:cNvGraphicFramePr/>
          <p:nvPr>
            <p:extLst>
              <p:ext uri="{D42A27DB-BD31-4B8C-83A1-F6EECF244321}">
                <p14:modId xmlns:p14="http://schemas.microsoft.com/office/powerpoint/2010/main" val="3536872342"/>
              </p:ext>
            </p:extLst>
          </p:nvPr>
        </p:nvGraphicFramePr>
        <p:xfrm>
          <a:off x="2209801" y="1876425"/>
          <a:ext cx="7515224" cy="4133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9596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95FC6-C785-4F2C-9FEE-D5CDD354E466}"/>
              </a:ext>
            </a:extLst>
          </p:cNvPr>
          <p:cNvSpPr>
            <a:spLocks noGrp="1"/>
          </p:cNvSpPr>
          <p:nvPr>
            <p:ph type="title"/>
          </p:nvPr>
        </p:nvSpPr>
        <p:spPr/>
        <p:txBody>
          <a:bodyPr/>
          <a:lstStyle/>
          <a:p>
            <a:r>
              <a:rPr lang="en-US" dirty="0"/>
              <a:t>Bonds – Capital Gains (cont’d.)</a:t>
            </a:r>
          </a:p>
        </p:txBody>
      </p:sp>
      <p:graphicFrame>
        <p:nvGraphicFramePr>
          <p:cNvPr id="5" name="Chart 4">
            <a:extLst>
              <a:ext uri="{FF2B5EF4-FFF2-40B4-BE49-F238E27FC236}">
                <a16:creationId xmlns:a16="http://schemas.microsoft.com/office/drawing/2014/main" id="{799184C0-FC26-4524-AF0B-B7A8DD32BB30}"/>
              </a:ext>
            </a:extLst>
          </p:cNvPr>
          <p:cNvGraphicFramePr/>
          <p:nvPr>
            <p:extLst>
              <p:ext uri="{D42A27DB-BD31-4B8C-83A1-F6EECF244321}">
                <p14:modId xmlns:p14="http://schemas.microsoft.com/office/powerpoint/2010/main" val="2887283952"/>
              </p:ext>
            </p:extLst>
          </p:nvPr>
        </p:nvGraphicFramePr>
        <p:xfrm>
          <a:off x="1434913" y="2011020"/>
          <a:ext cx="6953250" cy="38481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F9437D5E-295E-9E4F-88CB-B1DE1A92BDBB}"/>
              </a:ext>
            </a:extLst>
          </p:cNvPr>
          <p:cNvSpPr/>
          <p:nvPr/>
        </p:nvSpPr>
        <p:spPr>
          <a:xfrm>
            <a:off x="8847604" y="2977514"/>
            <a:ext cx="3173506" cy="1323439"/>
          </a:xfrm>
          <a:prstGeom prst="rect">
            <a:avLst/>
          </a:prstGeom>
        </p:spPr>
        <p:txBody>
          <a:bodyPr wrap="square">
            <a:spAutoFit/>
          </a:bodyPr>
          <a:lstStyle/>
          <a:p>
            <a:r>
              <a:rPr lang="en-US" sz="2000" dirty="0">
                <a:latin typeface="Calibri" panose="020F0502020204030204" pitchFamily="34" charset="0"/>
                <a:ea typeface="DengXian" panose="02010600030101010101" pitchFamily="2" charset="-122"/>
                <a:cs typeface="Arial" panose="020B0604020202020204" pitchFamily="34" charset="0"/>
              </a:rPr>
              <a:t>BUT…</a:t>
            </a:r>
          </a:p>
          <a:p>
            <a:r>
              <a:rPr lang="en-US" sz="2000" dirty="0">
                <a:latin typeface="Calibri" panose="020F0502020204030204" pitchFamily="34" charset="0"/>
                <a:ea typeface="DengXian" panose="02010600030101010101" pitchFamily="2" charset="-122"/>
                <a:cs typeface="Arial" panose="020B0604020202020204" pitchFamily="34" charset="0"/>
              </a:rPr>
              <a:t>a pro-rated portion of their price gain must be reported as interest for tax purposes</a:t>
            </a:r>
            <a:endParaRPr lang="en-US" sz="2000" dirty="0"/>
          </a:p>
        </p:txBody>
      </p:sp>
    </p:spTree>
    <p:extLst>
      <p:ext uri="{BB962C8B-B14F-4D97-AF65-F5344CB8AC3E}">
        <p14:creationId xmlns:p14="http://schemas.microsoft.com/office/powerpoint/2010/main" val="1999828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95FC6-C785-4F2C-9FEE-D5CDD354E466}"/>
              </a:ext>
            </a:extLst>
          </p:cNvPr>
          <p:cNvSpPr>
            <a:spLocks noGrp="1"/>
          </p:cNvSpPr>
          <p:nvPr>
            <p:ph type="title"/>
          </p:nvPr>
        </p:nvSpPr>
        <p:spPr/>
        <p:txBody>
          <a:bodyPr/>
          <a:lstStyle/>
          <a:p>
            <a:r>
              <a:rPr lang="en-US" dirty="0"/>
              <a:t>Stocks – Capital Gains and Dividends</a:t>
            </a:r>
          </a:p>
        </p:txBody>
      </p:sp>
      <p:graphicFrame>
        <p:nvGraphicFramePr>
          <p:cNvPr id="4" name="Chart 3">
            <a:extLst>
              <a:ext uri="{FF2B5EF4-FFF2-40B4-BE49-F238E27FC236}">
                <a16:creationId xmlns:a16="http://schemas.microsoft.com/office/drawing/2014/main" id="{FF29E50A-1996-054E-9483-E104EDAE7D5F}"/>
              </a:ext>
            </a:extLst>
          </p:cNvPr>
          <p:cNvGraphicFramePr>
            <a:graphicFrameLocks/>
          </p:cNvGraphicFramePr>
          <p:nvPr>
            <p:extLst>
              <p:ext uri="{D42A27DB-BD31-4B8C-83A1-F6EECF244321}">
                <p14:modId xmlns:p14="http://schemas.microsoft.com/office/powerpoint/2010/main" val="728535893"/>
              </p:ext>
            </p:extLst>
          </p:nvPr>
        </p:nvGraphicFramePr>
        <p:xfrm>
          <a:off x="1590262" y="1848678"/>
          <a:ext cx="7374834" cy="42340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5487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4CAFC-4B4C-4CF9-9AC5-E5E42AFCA8BB}"/>
              </a:ext>
            </a:extLst>
          </p:cNvPr>
          <p:cNvSpPr>
            <a:spLocks noGrp="1"/>
          </p:cNvSpPr>
          <p:nvPr>
            <p:ph type="title"/>
          </p:nvPr>
        </p:nvSpPr>
        <p:spPr/>
        <p:txBody>
          <a:bodyPr/>
          <a:lstStyle/>
          <a:p>
            <a:r>
              <a:rPr lang="en-US"/>
              <a:t>The Historical Record</a:t>
            </a:r>
          </a:p>
        </p:txBody>
      </p:sp>
      <p:graphicFrame>
        <p:nvGraphicFramePr>
          <p:cNvPr id="6" name="Chart 5">
            <a:extLst>
              <a:ext uri="{FF2B5EF4-FFF2-40B4-BE49-F238E27FC236}">
                <a16:creationId xmlns:a16="http://schemas.microsoft.com/office/drawing/2014/main" id="{A5655E16-A6E2-8546-A0F8-78EF0467487A}"/>
              </a:ext>
            </a:extLst>
          </p:cNvPr>
          <p:cNvGraphicFramePr/>
          <p:nvPr>
            <p:extLst>
              <p:ext uri="{D42A27DB-BD31-4B8C-83A1-F6EECF244321}">
                <p14:modId xmlns:p14="http://schemas.microsoft.com/office/powerpoint/2010/main" val="1156647837"/>
              </p:ext>
            </p:extLst>
          </p:nvPr>
        </p:nvGraphicFramePr>
        <p:xfrm>
          <a:off x="1271752" y="1786758"/>
          <a:ext cx="9049407" cy="46560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867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2DF7A-0D13-4838-AAAD-5421F01FF0FC}"/>
              </a:ext>
            </a:extLst>
          </p:cNvPr>
          <p:cNvSpPr>
            <a:spLocks noGrp="1"/>
          </p:cNvSpPr>
          <p:nvPr>
            <p:ph type="title"/>
          </p:nvPr>
        </p:nvSpPr>
        <p:spPr/>
        <p:txBody>
          <a:bodyPr/>
          <a:lstStyle/>
          <a:p>
            <a:r>
              <a:rPr lang="en-US"/>
              <a:t>The Historical Record (cont’d.)</a:t>
            </a:r>
          </a:p>
        </p:txBody>
      </p:sp>
      <p:graphicFrame>
        <p:nvGraphicFramePr>
          <p:cNvPr id="4" name="Chart 3">
            <a:extLst>
              <a:ext uri="{FF2B5EF4-FFF2-40B4-BE49-F238E27FC236}">
                <a16:creationId xmlns:a16="http://schemas.microsoft.com/office/drawing/2014/main" id="{31842672-A13C-4F48-8D7B-806147D85619}"/>
              </a:ext>
            </a:extLst>
          </p:cNvPr>
          <p:cNvGraphicFramePr/>
          <p:nvPr>
            <p:extLst>
              <p:ext uri="{D42A27DB-BD31-4B8C-83A1-F6EECF244321}">
                <p14:modId xmlns:p14="http://schemas.microsoft.com/office/powerpoint/2010/main" val="391427944"/>
              </p:ext>
            </p:extLst>
          </p:nvPr>
        </p:nvGraphicFramePr>
        <p:xfrm>
          <a:off x="2000250" y="1748815"/>
          <a:ext cx="7600950" cy="43672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2653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A0EDF-CFE5-424C-A3C4-EB3247D51FF3}"/>
              </a:ext>
            </a:extLst>
          </p:cNvPr>
          <p:cNvSpPr>
            <a:spLocks noGrp="1"/>
          </p:cNvSpPr>
          <p:nvPr>
            <p:ph type="title"/>
          </p:nvPr>
        </p:nvSpPr>
        <p:spPr/>
        <p:txBody>
          <a:bodyPr/>
          <a:lstStyle/>
          <a:p>
            <a:r>
              <a:rPr lang="en-US"/>
              <a:t>The Magic of Sigma (</a:t>
            </a:r>
            <a:r>
              <a:rPr lang="el-GR"/>
              <a:t>σ</a:t>
            </a:r>
            <a:r>
              <a:rPr lang="en-US"/>
              <a:t>)</a:t>
            </a:r>
          </a:p>
        </p:txBody>
      </p:sp>
      <p:sp>
        <p:nvSpPr>
          <p:cNvPr id="3" name="Content Placeholder 2">
            <a:extLst>
              <a:ext uri="{FF2B5EF4-FFF2-40B4-BE49-F238E27FC236}">
                <a16:creationId xmlns:a16="http://schemas.microsoft.com/office/drawing/2014/main" id="{649EEC18-A5EB-404F-96DA-1D4D788B2C95}"/>
              </a:ext>
            </a:extLst>
          </p:cNvPr>
          <p:cNvSpPr>
            <a:spLocks noGrp="1"/>
          </p:cNvSpPr>
          <p:nvPr>
            <p:ph idx="1"/>
          </p:nvPr>
        </p:nvSpPr>
        <p:spPr>
          <a:xfrm>
            <a:off x="838201" y="1816100"/>
            <a:ext cx="8234688" cy="4360863"/>
          </a:xfrm>
        </p:spPr>
        <p:txBody>
          <a:bodyPr>
            <a:normAutofit/>
          </a:bodyPr>
          <a:lstStyle/>
          <a:p>
            <a:r>
              <a:rPr lang="en-US" dirty="0"/>
              <a:t>The standard deviation of security returns (usually denoted by the Greek letter </a:t>
            </a:r>
            <a:r>
              <a:rPr lang="el-GR" dirty="0"/>
              <a:t>σ</a:t>
            </a:r>
            <a:r>
              <a:rPr lang="en-US" dirty="0"/>
              <a:t>) behaves in curious ways, across both </a:t>
            </a:r>
          </a:p>
          <a:p>
            <a:pPr lvl="1"/>
            <a:r>
              <a:rPr lang="en-US" sz="2800" dirty="0"/>
              <a:t>securities (i.e., when we form portfolios), and</a:t>
            </a:r>
          </a:p>
          <a:p>
            <a:pPr lvl="1"/>
            <a:r>
              <a:rPr lang="en-US" sz="2800" dirty="0"/>
              <a:t>time (i.e., when we invest for the longer term).</a:t>
            </a:r>
          </a:p>
          <a:p>
            <a:r>
              <a:rPr lang="en-US" dirty="0"/>
              <a:t>These behaviors have important implications for how we should invest.</a:t>
            </a:r>
          </a:p>
        </p:txBody>
      </p:sp>
      <p:pic>
        <p:nvPicPr>
          <p:cNvPr id="5" name="Picture 4" descr="A close-up of a pair of glasses&#10;&#10;Description automatically generated with low confidence">
            <a:extLst>
              <a:ext uri="{FF2B5EF4-FFF2-40B4-BE49-F238E27FC236}">
                <a16:creationId xmlns:a16="http://schemas.microsoft.com/office/drawing/2014/main" id="{528B4BB0-F0BA-456E-A826-0F9B0DF07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2889" y="209518"/>
            <a:ext cx="2909824" cy="1636776"/>
          </a:xfrm>
          <a:prstGeom prst="rect">
            <a:avLst/>
          </a:prstGeom>
        </p:spPr>
      </p:pic>
      <p:pic>
        <p:nvPicPr>
          <p:cNvPr id="7" name="Picture 6" descr="Icon&#10;&#10;Description automatically generated">
            <a:extLst>
              <a:ext uri="{FF2B5EF4-FFF2-40B4-BE49-F238E27FC236}">
                <a16:creationId xmlns:a16="http://schemas.microsoft.com/office/drawing/2014/main" id="{9E793443-BEED-4AF7-9A2A-6DBC59C9D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9331" y="2743200"/>
            <a:ext cx="663869" cy="827845"/>
          </a:xfrm>
          <a:prstGeom prst="rect">
            <a:avLst/>
          </a:prstGeom>
        </p:spPr>
      </p:pic>
      <p:pic>
        <p:nvPicPr>
          <p:cNvPr id="10" name="Picture 9" descr="Icon&#10;&#10;Description automatically generated">
            <a:extLst>
              <a:ext uri="{FF2B5EF4-FFF2-40B4-BE49-F238E27FC236}">
                <a16:creationId xmlns:a16="http://schemas.microsoft.com/office/drawing/2014/main" id="{33A797C8-FFA4-4C10-8AC1-3A94AF8536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1265" y="3317486"/>
            <a:ext cx="663869" cy="827845"/>
          </a:xfrm>
          <a:prstGeom prst="rect">
            <a:avLst/>
          </a:prstGeom>
        </p:spPr>
      </p:pic>
    </p:spTree>
    <p:extLst>
      <p:ext uri="{BB962C8B-B14F-4D97-AF65-F5344CB8AC3E}">
        <p14:creationId xmlns:p14="http://schemas.microsoft.com/office/powerpoint/2010/main" val="4025412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838200" y="228601"/>
            <a:ext cx="10820400" cy="1155700"/>
          </a:xfrm>
        </p:spPr>
        <p:txBody>
          <a:bodyPr>
            <a:normAutofit fontScale="90000"/>
          </a:bodyPr>
          <a:lstStyle/>
          <a:p>
            <a:r>
              <a:rPr lang="en-US"/>
              <a:t>Expected Return for a Portfolio of Two Securities</a:t>
            </a:r>
          </a:p>
        </p:txBody>
      </p:sp>
      <mc:AlternateContent xmlns:mc="http://schemas.openxmlformats.org/markup-compatibility/2006" xmlns:a14="http://schemas.microsoft.com/office/drawing/2010/main">
        <mc:Choice Requires="a14">
          <p:sp>
            <p:nvSpPr>
              <p:cNvPr id="6146" name="Object 6"/>
              <p:cNvSpPr txBox="1">
                <a:spLocks noGrp="1"/>
              </p:cNvSpPr>
              <p:nvPr>
                <p:ph idx="1"/>
              </p:nvPr>
            </p:nvSpPr>
            <p:spPr bwMode="auto">
              <a:noFill/>
            </p:spPr>
            <p:txBody>
              <a:bodyPr>
                <a:noAutofit/>
              </a:bodyPr>
              <a:lstStyle/>
              <a:p>
                <a:pPr marL="0" indent="0">
                  <a:buNone/>
                </a:pPr>
                <a:r>
                  <a:rPr lang="en-US" dirty="0"/>
                  <a:t>The expected return for a portfolio </a:t>
                </a:r>
                <a:r>
                  <a:rPr lang="en-US" i="1" dirty="0"/>
                  <a:t>p</a:t>
                </a:r>
                <a:r>
                  <a:rPr lang="en-US" dirty="0"/>
                  <a:t> with two securities,</a:t>
                </a:r>
              </a:p>
              <a:p>
                <a:r>
                  <a:rPr lang="en-US" dirty="0"/>
                  <a:t>security </a:t>
                </a:r>
                <a:r>
                  <a:rPr lang="en-US" i="1" dirty="0"/>
                  <a:t>a</a:t>
                </a:r>
                <a:r>
                  <a:rPr lang="en-US" dirty="0"/>
                  <a:t> with exp. return of </a:t>
                </a:r>
                <a:r>
                  <a:rPr lang="en-US" i="1" dirty="0"/>
                  <a:t>E(</a:t>
                </a:r>
                <a:r>
                  <a:rPr lang="en-US" i="1" dirty="0" err="1"/>
                  <a:t>r</a:t>
                </a:r>
                <a:r>
                  <a:rPr lang="en-US" i="1" baseline="-25000" dirty="0" err="1"/>
                  <a:t>a</a:t>
                </a:r>
                <a:r>
                  <a:rPr lang="en-US" i="1" dirty="0"/>
                  <a:t>) </a:t>
                </a:r>
                <a:r>
                  <a:rPr lang="en-US" dirty="0"/>
                  <a:t>and proportion invested of </a:t>
                </a:r>
                <a:r>
                  <a:rPr lang="en-US" i="1" dirty="0" err="1"/>
                  <a:t>w</a:t>
                </a:r>
                <a:r>
                  <a:rPr lang="en-US" i="1" baseline="-25000" dirty="0" err="1"/>
                  <a:t>a</a:t>
                </a:r>
                <a:endParaRPr lang="en-US" i="1" baseline="-25000" dirty="0"/>
              </a:p>
              <a:p>
                <a:r>
                  <a:rPr lang="en-US" dirty="0"/>
                  <a:t>security </a:t>
                </a:r>
                <a:r>
                  <a:rPr lang="en-US" i="1" dirty="0"/>
                  <a:t>b</a:t>
                </a:r>
                <a:r>
                  <a:rPr lang="en-US" dirty="0"/>
                  <a:t> with exp. return of </a:t>
                </a:r>
                <a:r>
                  <a:rPr lang="en-US" i="1" dirty="0"/>
                  <a:t>E(</a:t>
                </a:r>
                <a:r>
                  <a:rPr lang="en-US" i="1" dirty="0" err="1"/>
                  <a:t>r</a:t>
                </a:r>
                <a:r>
                  <a:rPr lang="en-US" i="1" baseline="-25000" dirty="0" err="1"/>
                  <a:t>b</a:t>
                </a:r>
                <a:r>
                  <a:rPr lang="en-US" i="1" dirty="0"/>
                  <a:t>) </a:t>
                </a:r>
                <a:r>
                  <a:rPr lang="en-US" dirty="0"/>
                  <a:t>and proportion invested of </a:t>
                </a:r>
                <a:r>
                  <a:rPr lang="en-US" i="1" dirty="0" err="1"/>
                  <a:t>w</a:t>
                </a:r>
                <a:r>
                  <a:rPr lang="en-US" i="1" baseline="-25000" dirty="0" err="1"/>
                  <a:t>b</a:t>
                </a:r>
                <a:endParaRPr lang="en-US" dirty="0">
                  <a:cs typeface="Times New Roman" pitchFamily="18" charset="0"/>
                </a:endParaRPr>
              </a:p>
              <a:p>
                <a:pPr marL="0" indent="0">
                  <a:buNone/>
                </a:pPr>
                <a:endParaRPr lang="en-US" dirty="0"/>
              </a:p>
              <a:p>
                <a:pPr marL="0" indent="0" algn="ctr">
                  <a:buNone/>
                </a:pPr>
                <a14:m>
                  <m:oMath xmlns:m="http://schemas.openxmlformats.org/officeDocument/2006/math">
                    <m:r>
                      <a:rPr lang="en-US" smtClean="0">
                        <a:latin typeface="Cambria Math" panose="02040503050406030204" pitchFamily="18" charset="0"/>
                      </a:rPr>
                      <m:t>𝐸</m:t>
                    </m:r>
                    <m:r>
                      <a:rPr lang="en-US" smtClean="0">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𝑟</m:t>
                        </m:r>
                      </m:e>
                      <m:sub>
                        <m:r>
                          <a:rPr lang="en-US">
                            <a:latin typeface="Cambria Math" panose="02040503050406030204" pitchFamily="18" charset="0"/>
                          </a:rPr>
                          <m:t>𝑝</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𝑤</m:t>
                        </m:r>
                      </m:e>
                      <m:sub>
                        <m:r>
                          <a:rPr lang="en-US">
                            <a:latin typeface="Cambria Math" panose="02040503050406030204" pitchFamily="18" charset="0"/>
                          </a:rPr>
                          <m:t>𝑎</m:t>
                        </m:r>
                      </m:sub>
                    </m:sSub>
                    <m:r>
                      <a:rPr lang="en-US">
                        <a:latin typeface="Cambria Math" panose="02040503050406030204" pitchFamily="18" charset="0"/>
                      </a:rPr>
                      <m:t>𝐸</m:t>
                    </m:r>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𝑟</m:t>
                        </m:r>
                      </m:e>
                      <m:sub>
                        <m:r>
                          <a:rPr lang="en-US" smtClean="0">
                            <a:latin typeface="Cambria Math" panose="02040503050406030204" pitchFamily="18" charset="0"/>
                          </a:rPr>
                          <m:t>𝑎</m:t>
                        </m:r>
                      </m:sub>
                    </m:sSub>
                    <m:r>
                      <a:rPr lang="en-US">
                        <a:latin typeface="Cambria Math" panose="02040503050406030204" pitchFamily="18" charset="0"/>
                      </a:rPr>
                      <m:t>)</m:t>
                    </m:r>
                  </m:oMath>
                </a14:m>
                <a:r>
                  <a:rPr lang="en-US" dirty="0"/>
                  <a:t>+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𝑤</m:t>
                        </m:r>
                      </m:e>
                      <m:sub>
                        <m:r>
                          <a:rPr lang="en-US" smtClean="0">
                            <a:latin typeface="Cambria Math" panose="02040503050406030204" pitchFamily="18" charset="0"/>
                          </a:rPr>
                          <m:t>𝑏</m:t>
                        </m:r>
                      </m:sub>
                    </m:sSub>
                    <m:r>
                      <a:rPr lang="en-US">
                        <a:latin typeface="Cambria Math" panose="02040503050406030204" pitchFamily="18" charset="0"/>
                      </a:rPr>
                      <m:t>𝐸</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a:latin typeface="Cambria Math" panose="02040503050406030204" pitchFamily="18" charset="0"/>
                              </a:rPr>
                              <m:t>𝑟</m:t>
                            </m:r>
                          </m:e>
                          <m:sub>
                            <m:r>
                              <a:rPr lang="en-US" smtClean="0">
                                <a:latin typeface="Cambria Math" panose="02040503050406030204" pitchFamily="18" charset="0"/>
                              </a:rPr>
                              <m:t>𝑏</m:t>
                            </m:r>
                          </m:sub>
                        </m:sSub>
                      </m:e>
                    </m:d>
                  </m:oMath>
                </a14:m>
                <a:br>
                  <a:rPr lang="en-US" dirty="0"/>
                </a:br>
                <a:endParaRPr lang="en-US" dirty="0"/>
              </a:p>
              <a:p>
                <a:pPr marL="0" indent="0" algn="ctr">
                  <a:buNone/>
                </a:pPr>
                <a:r>
                  <a:rPr lang="en-US" dirty="0"/>
                  <a:t>This is a linear function.</a:t>
                </a:r>
              </a:p>
              <a:p>
                <a:pPr marL="0" indent="0" algn="ctr">
                  <a:buNone/>
                </a:pPr>
                <a:endParaRPr lang="en-US" dirty="0"/>
              </a:p>
            </p:txBody>
          </p:sp>
        </mc:Choice>
        <mc:Fallback xmlns="">
          <p:sp>
            <p:nvSpPr>
              <p:cNvPr id="6146" name="Object 6"/>
              <p:cNvSpPr txBox="1">
                <a:spLocks noGrp="1" noRot="1" noChangeAspect="1" noMove="1" noResize="1" noEditPoints="1" noAdjustHandles="1" noChangeArrowheads="1" noChangeShapeType="1" noTextEdit="1"/>
              </p:cNvSpPr>
              <p:nvPr>
                <p:ph idx="1"/>
              </p:nvPr>
            </p:nvSpPr>
            <p:spPr bwMode="auto">
              <a:blipFill>
                <a:blip r:embed="rId2"/>
                <a:stretch>
                  <a:fillRect l="-1206" t="-2204"/>
                </a:stretch>
              </a:blipFill>
            </p:spPr>
            <p:txBody>
              <a:bodyPr/>
              <a:lstStyle/>
              <a:p>
                <a:r>
                  <a:rPr lang="en-US">
                    <a:noFill/>
                  </a:rPr>
                  <a:t> </a:t>
                </a:r>
              </a:p>
            </p:txBody>
          </p:sp>
        </mc:Fallback>
      </mc:AlternateContent>
      <p:pic>
        <p:nvPicPr>
          <p:cNvPr id="8" name="Picture 7" descr="Icon&#10;&#10;Description automatically generated">
            <a:extLst>
              <a:ext uri="{FF2B5EF4-FFF2-40B4-BE49-F238E27FC236}">
                <a16:creationId xmlns:a16="http://schemas.microsoft.com/office/drawing/2014/main" id="{6CB9D8F0-2BE2-4A17-9E67-F445227AD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cxnSp>
        <p:nvCxnSpPr>
          <p:cNvPr id="5" name="Straight Connector 4">
            <a:extLst>
              <a:ext uri="{FF2B5EF4-FFF2-40B4-BE49-F238E27FC236}">
                <a16:creationId xmlns:a16="http://schemas.microsoft.com/office/drawing/2014/main" id="{3DC1BB3E-8A0F-B540-A918-6DE4920BB0A7}"/>
              </a:ext>
            </a:extLst>
          </p:cNvPr>
          <p:cNvCxnSpPr>
            <a:cxnSpLocks/>
          </p:cNvCxnSpPr>
          <p:nvPr/>
        </p:nvCxnSpPr>
        <p:spPr>
          <a:xfrm>
            <a:off x="5596059" y="4993028"/>
            <a:ext cx="2154038"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521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838200" y="228600"/>
            <a:ext cx="11245776" cy="1155700"/>
          </a:xfrm>
        </p:spPr>
        <p:txBody>
          <a:bodyPr>
            <a:noAutofit/>
          </a:bodyPr>
          <a:lstStyle/>
          <a:p>
            <a:r>
              <a:rPr lang="en-US" sz="4000"/>
              <a:t>Standard Deviation for a Portfolio of Two Securities</a:t>
            </a:r>
          </a:p>
        </p:txBody>
      </p:sp>
      <mc:AlternateContent xmlns:mc="http://schemas.openxmlformats.org/markup-compatibility/2006" xmlns:a14="http://schemas.microsoft.com/office/drawing/2010/main">
        <mc:Choice Requires="a14">
          <p:sp>
            <p:nvSpPr>
              <p:cNvPr id="7170" name="Object 32"/>
              <p:cNvSpPr txBox="1">
                <a:spLocks noGrp="1"/>
              </p:cNvSpPr>
              <p:nvPr>
                <p:ph idx="1"/>
              </p:nvPr>
            </p:nvSpPr>
            <p:spPr bwMode="auto">
              <a:xfrm>
                <a:off x="838200" y="1587500"/>
                <a:ext cx="10515600" cy="4589463"/>
              </a:xfrm>
              <a:noFill/>
            </p:spPr>
            <p:txBody>
              <a:bodyPr>
                <a:noAutofit/>
              </a:bodyPr>
              <a:lstStyle/>
              <a:p>
                <a:pPr marL="0" indent="0">
                  <a:buNone/>
                </a:pPr>
                <a:r>
                  <a:rPr lang="en-US" sz="2400" dirty="0"/>
                  <a:t>The variance for a portfolio </a:t>
                </a:r>
                <a:r>
                  <a:rPr lang="en-US" sz="2400" i="1" dirty="0"/>
                  <a:t>p</a:t>
                </a:r>
                <a:r>
                  <a:rPr lang="en-US" sz="2400" dirty="0"/>
                  <a:t> with two securities,</a:t>
                </a:r>
              </a:p>
              <a:p>
                <a:r>
                  <a:rPr lang="en-US" sz="2400" dirty="0"/>
                  <a:t>security </a:t>
                </a:r>
                <a:r>
                  <a:rPr lang="en-US" sz="2400" i="1" dirty="0"/>
                  <a:t>a</a:t>
                </a:r>
                <a:r>
                  <a:rPr lang="en-US" sz="2400" dirty="0"/>
                  <a:t> with standard deviation of </a:t>
                </a:r>
                <a:r>
                  <a:rPr lang="el-GR" sz="2400" i="1" dirty="0"/>
                  <a:t>σ</a:t>
                </a:r>
                <a:r>
                  <a:rPr lang="en-US" sz="2400" i="1" baseline="-25000" dirty="0"/>
                  <a:t>a</a:t>
                </a:r>
                <a:r>
                  <a:rPr lang="en-US" sz="2400" i="1" dirty="0"/>
                  <a:t> </a:t>
                </a:r>
                <a:r>
                  <a:rPr lang="en-US" sz="2400" dirty="0"/>
                  <a:t>and proportion invested of </a:t>
                </a:r>
                <a:r>
                  <a:rPr lang="en-US" sz="2400" i="1" dirty="0" err="1"/>
                  <a:t>w</a:t>
                </a:r>
                <a:r>
                  <a:rPr lang="en-US" sz="2400" i="1" baseline="-25000" dirty="0" err="1"/>
                  <a:t>a</a:t>
                </a:r>
                <a:endParaRPr lang="en-US" sz="2400" i="1" baseline="-25000" dirty="0"/>
              </a:p>
              <a:p>
                <a:r>
                  <a:rPr lang="en-US" sz="2400" dirty="0"/>
                  <a:t>security </a:t>
                </a:r>
                <a:r>
                  <a:rPr lang="en-US" sz="2400" i="1" dirty="0"/>
                  <a:t>b</a:t>
                </a:r>
                <a:r>
                  <a:rPr lang="en-US" sz="2400" dirty="0"/>
                  <a:t> with standard deviation of </a:t>
                </a:r>
                <a:r>
                  <a:rPr lang="el-GR" sz="2400" i="1" dirty="0"/>
                  <a:t>σ</a:t>
                </a:r>
                <a:r>
                  <a:rPr lang="en-US" sz="2400" i="1" baseline="-25000" dirty="0"/>
                  <a:t>b</a:t>
                </a:r>
                <a:r>
                  <a:rPr lang="en-US" sz="2400" i="1" dirty="0"/>
                  <a:t> </a:t>
                </a:r>
                <a:r>
                  <a:rPr lang="en-US" sz="2400" dirty="0"/>
                  <a:t>and proportion invested of </a:t>
                </a:r>
                <a:r>
                  <a:rPr lang="en-US" sz="2400" i="1" dirty="0" err="1"/>
                  <a:t>w</a:t>
                </a:r>
                <a:r>
                  <a:rPr lang="en-US" sz="2400" i="1" baseline="-25000" dirty="0" err="1"/>
                  <a:t>b</a:t>
                </a:r>
                <a:endParaRPr lang="en-US" sz="2400" dirty="0">
                  <a:cs typeface="Times New Roman" pitchFamily="18" charset="0"/>
                </a:endParaRPr>
              </a:p>
              <a:p>
                <a:pPr marL="0" indent="0">
                  <a:buNone/>
                </a:pPr>
                <a:br>
                  <a:rPr lang="en-US" sz="2400" dirty="0">
                    <a:cs typeface="Times New Roman" pitchFamily="18" charset="0"/>
                  </a:rPr>
                </a:br>
                <a:endParaRPr lang="en-US" sz="24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en-US" sz="2200" i="1">
                              <a:latin typeface="Cambria Math" panose="02040503050406030204" pitchFamily="18" charset="0"/>
                            </a:rPr>
                          </m:ctrlPr>
                        </m:sSubSupPr>
                        <m:e>
                          <m:r>
                            <a:rPr lang="en-US" sz="2200">
                              <a:latin typeface="Cambria Math" panose="02040503050406030204" pitchFamily="18" charset="0"/>
                            </a:rPr>
                            <m:t>𝜎</m:t>
                          </m:r>
                        </m:e>
                        <m:sub>
                          <m:r>
                            <a:rPr lang="en-US" sz="2200">
                              <a:latin typeface="Cambria Math" panose="02040503050406030204" pitchFamily="18" charset="0"/>
                            </a:rPr>
                            <m:t>𝑝</m:t>
                          </m:r>
                        </m:sub>
                        <m:sup>
                          <m:r>
                            <a:rPr lang="en-US" sz="2200">
                              <a:latin typeface="Cambria Math" panose="02040503050406030204" pitchFamily="18" charset="0"/>
                            </a:rPr>
                            <m:t>2</m:t>
                          </m:r>
                        </m:sup>
                      </m:sSubSup>
                      <m:r>
                        <a:rPr lang="en-US" sz="2200">
                          <a:latin typeface="Cambria Math" panose="02040503050406030204" pitchFamily="18" charset="0"/>
                        </a:rPr>
                        <m:t>=</m:t>
                      </m:r>
                      <m:sSubSup>
                        <m:sSubSupPr>
                          <m:ctrlPr>
                            <a:rPr lang="en-US" sz="2200" i="1">
                              <a:latin typeface="Cambria Math" panose="02040503050406030204" pitchFamily="18" charset="0"/>
                            </a:rPr>
                          </m:ctrlPr>
                        </m:sSubSupPr>
                        <m:e>
                          <m:r>
                            <a:rPr lang="en-US" sz="2200">
                              <a:latin typeface="Cambria Math" panose="02040503050406030204" pitchFamily="18" charset="0"/>
                            </a:rPr>
                            <m:t>𝑤</m:t>
                          </m:r>
                        </m:e>
                        <m:sub>
                          <m:r>
                            <a:rPr lang="en-US" sz="2200">
                              <a:latin typeface="Cambria Math" panose="02040503050406030204" pitchFamily="18" charset="0"/>
                            </a:rPr>
                            <m:t>𝑎</m:t>
                          </m:r>
                        </m:sub>
                        <m:sup>
                          <m:r>
                            <a:rPr lang="en-US" sz="2200">
                              <a:latin typeface="Cambria Math" panose="02040503050406030204" pitchFamily="18" charset="0"/>
                            </a:rPr>
                            <m:t>2</m:t>
                          </m:r>
                        </m:sup>
                      </m:sSubSup>
                      <m:sSubSup>
                        <m:sSubSupPr>
                          <m:ctrlPr>
                            <a:rPr lang="en-US" sz="2200" i="1">
                              <a:latin typeface="Cambria Math" panose="02040503050406030204" pitchFamily="18" charset="0"/>
                            </a:rPr>
                          </m:ctrlPr>
                        </m:sSubSupPr>
                        <m:e>
                          <m:r>
                            <a:rPr lang="en-US" sz="2200">
                              <a:latin typeface="Cambria Math" panose="02040503050406030204" pitchFamily="18" charset="0"/>
                            </a:rPr>
                            <m:t>𝜎</m:t>
                          </m:r>
                        </m:e>
                        <m:sub>
                          <m:r>
                            <a:rPr lang="en-US" sz="2200">
                              <a:latin typeface="Cambria Math" panose="02040503050406030204" pitchFamily="18" charset="0"/>
                            </a:rPr>
                            <m:t>𝑎</m:t>
                          </m:r>
                        </m:sub>
                        <m:sup>
                          <m:r>
                            <a:rPr lang="en-US" sz="2200">
                              <a:latin typeface="Cambria Math" panose="02040503050406030204" pitchFamily="18" charset="0"/>
                            </a:rPr>
                            <m:t>2</m:t>
                          </m:r>
                        </m:sup>
                      </m:sSubSup>
                      <m:r>
                        <a:rPr lang="en-US" sz="2200">
                          <a:latin typeface="Cambria Math" panose="02040503050406030204" pitchFamily="18" charset="0"/>
                        </a:rPr>
                        <m:t>+</m:t>
                      </m:r>
                      <m:sSubSup>
                        <m:sSubSupPr>
                          <m:ctrlPr>
                            <a:rPr lang="en-US" sz="2200" i="1">
                              <a:latin typeface="Cambria Math" panose="02040503050406030204" pitchFamily="18" charset="0"/>
                            </a:rPr>
                          </m:ctrlPr>
                        </m:sSubSupPr>
                        <m:e>
                          <m:r>
                            <a:rPr lang="en-US" sz="2200">
                              <a:latin typeface="Cambria Math" panose="02040503050406030204" pitchFamily="18" charset="0"/>
                            </a:rPr>
                            <m:t>𝑤</m:t>
                          </m:r>
                        </m:e>
                        <m:sub>
                          <m:r>
                            <a:rPr lang="en-US" sz="2200">
                              <a:latin typeface="Cambria Math" panose="02040503050406030204" pitchFamily="18" charset="0"/>
                            </a:rPr>
                            <m:t>𝑏</m:t>
                          </m:r>
                        </m:sub>
                        <m:sup>
                          <m:r>
                            <a:rPr lang="en-US" sz="2200">
                              <a:latin typeface="Cambria Math" panose="02040503050406030204" pitchFamily="18" charset="0"/>
                            </a:rPr>
                            <m:t>2</m:t>
                          </m:r>
                        </m:sup>
                      </m:sSubSup>
                      <m:sSubSup>
                        <m:sSubSupPr>
                          <m:ctrlPr>
                            <a:rPr lang="en-US" sz="2200" i="1">
                              <a:latin typeface="Cambria Math" panose="02040503050406030204" pitchFamily="18" charset="0"/>
                            </a:rPr>
                          </m:ctrlPr>
                        </m:sSubSupPr>
                        <m:e>
                          <m:r>
                            <a:rPr lang="en-US" sz="2200">
                              <a:latin typeface="Cambria Math" panose="02040503050406030204" pitchFamily="18" charset="0"/>
                            </a:rPr>
                            <m:t>𝜎</m:t>
                          </m:r>
                        </m:e>
                        <m:sub>
                          <m:r>
                            <a:rPr lang="en-US" sz="2200">
                              <a:latin typeface="Cambria Math" panose="02040503050406030204" pitchFamily="18" charset="0"/>
                            </a:rPr>
                            <m:t>𝑏</m:t>
                          </m:r>
                        </m:sub>
                        <m:sup>
                          <m:r>
                            <a:rPr lang="en-US" sz="2200">
                              <a:latin typeface="Cambria Math" panose="02040503050406030204" pitchFamily="18" charset="0"/>
                            </a:rPr>
                            <m:t>2</m:t>
                          </m:r>
                        </m:sup>
                      </m:sSubSup>
                      <m:r>
                        <a:rPr lang="en-US" sz="2200">
                          <a:latin typeface="Cambria Math" panose="02040503050406030204" pitchFamily="18" charset="0"/>
                        </a:rPr>
                        <m:t>+2</m:t>
                      </m:r>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a:latin typeface="Cambria Math" panose="02040503050406030204" pitchFamily="18" charset="0"/>
                                </a:rPr>
                                <m:t>𝑤</m:t>
                              </m:r>
                            </m:e>
                            <m:sub>
                              <m:r>
                                <a:rPr lang="en-US" sz="2200">
                                  <a:latin typeface="Cambria Math" panose="02040503050406030204" pitchFamily="18" charset="0"/>
                                </a:rPr>
                                <m:t>𝑎</m:t>
                              </m:r>
                            </m:sub>
                          </m:sSub>
                          <m:sSub>
                            <m:sSubPr>
                              <m:ctrlPr>
                                <a:rPr lang="en-US" sz="2200" i="1">
                                  <a:latin typeface="Cambria Math" panose="02040503050406030204" pitchFamily="18" charset="0"/>
                                </a:rPr>
                              </m:ctrlPr>
                            </m:sSubPr>
                            <m:e>
                              <m:r>
                                <a:rPr lang="en-US" sz="2200">
                                  <a:latin typeface="Cambria Math" panose="02040503050406030204" pitchFamily="18" charset="0"/>
                                </a:rPr>
                                <m:t>𝜎</m:t>
                              </m:r>
                            </m:e>
                            <m:sub>
                              <m:r>
                                <a:rPr lang="en-US" sz="2200">
                                  <a:latin typeface="Cambria Math" panose="02040503050406030204" pitchFamily="18" charset="0"/>
                                </a:rPr>
                                <m:t>𝑎</m:t>
                              </m:r>
                            </m:sub>
                          </m:sSub>
                        </m:e>
                      </m:d>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a:latin typeface="Cambria Math" panose="02040503050406030204" pitchFamily="18" charset="0"/>
                                </a:rPr>
                                <m:t>𝑤</m:t>
                              </m:r>
                            </m:e>
                            <m:sub>
                              <m:r>
                                <a:rPr lang="en-US" sz="2200">
                                  <a:latin typeface="Cambria Math" panose="02040503050406030204" pitchFamily="18" charset="0"/>
                                </a:rPr>
                                <m:t>𝑏</m:t>
                              </m:r>
                            </m:sub>
                          </m:sSub>
                          <m:sSub>
                            <m:sSubPr>
                              <m:ctrlPr>
                                <a:rPr lang="en-US" sz="2200" i="1">
                                  <a:latin typeface="Cambria Math" panose="02040503050406030204" pitchFamily="18" charset="0"/>
                                </a:rPr>
                              </m:ctrlPr>
                            </m:sSubPr>
                            <m:e>
                              <m:r>
                                <a:rPr lang="en-US" sz="2200">
                                  <a:latin typeface="Cambria Math" panose="02040503050406030204" pitchFamily="18" charset="0"/>
                                </a:rPr>
                                <m:t>𝜎</m:t>
                              </m:r>
                            </m:e>
                            <m:sub>
                              <m:r>
                                <a:rPr lang="en-US" sz="2200">
                                  <a:latin typeface="Cambria Math" panose="02040503050406030204" pitchFamily="18" charset="0"/>
                                </a:rPr>
                                <m:t>𝑏</m:t>
                              </m:r>
                            </m:sub>
                          </m:sSub>
                        </m:e>
                      </m:d>
                      <m:sSub>
                        <m:sSubPr>
                          <m:ctrlPr>
                            <a:rPr lang="en-US" sz="2200" i="1">
                              <a:latin typeface="Cambria Math" panose="02040503050406030204" pitchFamily="18" charset="0"/>
                            </a:rPr>
                          </m:ctrlPr>
                        </m:sSubPr>
                        <m:e>
                          <m:r>
                            <a:rPr lang="en-US" sz="2200">
                              <a:latin typeface="Cambria Math" panose="02040503050406030204" pitchFamily="18" charset="0"/>
                            </a:rPr>
                            <m:t>𝜌</m:t>
                          </m:r>
                        </m:e>
                        <m:sub>
                          <m:r>
                            <a:rPr lang="en-US" sz="2200">
                              <a:latin typeface="Cambria Math" panose="02040503050406030204" pitchFamily="18" charset="0"/>
                            </a:rPr>
                            <m:t>𝑎</m:t>
                          </m:r>
                          <m:r>
                            <a:rPr lang="en-US" sz="2200">
                              <a:latin typeface="Cambria Math" panose="02040503050406030204" pitchFamily="18" charset="0"/>
                            </a:rPr>
                            <m:t>,</m:t>
                          </m:r>
                          <m:r>
                            <a:rPr lang="en-US" sz="2200">
                              <a:latin typeface="Cambria Math" panose="02040503050406030204" pitchFamily="18" charset="0"/>
                            </a:rPr>
                            <m:t>𝑏</m:t>
                          </m:r>
                        </m:sub>
                      </m:sSub>
                    </m:oMath>
                  </m:oMathPara>
                </a14:m>
                <a:endParaRPr lang="en-US" sz="2200" dirty="0"/>
              </a:p>
              <a:p>
                <a:pPr marL="0" indent="0">
                  <a:spcBef>
                    <a:spcPts val="1800"/>
                  </a:spcBef>
                  <a:spcAft>
                    <a:spcPts val="1800"/>
                  </a:spcAft>
                  <a:buNone/>
                </a:pPr>
                <a:r>
                  <a:rPr lang="en-US" sz="2400" dirty="0"/>
                  <a:t>The standard deviation for the portfolio is then:</a:t>
                </a:r>
              </a:p>
              <a:p>
                <a:pPr marL="0" indent="0">
                  <a:spcBef>
                    <a:spcPts val="1800"/>
                  </a:spcBef>
                  <a:buNone/>
                </a:pPr>
                <a14:m>
                  <m:oMathPara xmlns:m="http://schemas.openxmlformats.org/officeDocument/2006/math">
                    <m:oMathParaPr>
                      <m:jc m:val="centerGroup"/>
                    </m:oMathParaPr>
                    <m:oMath xmlns:m="http://schemas.openxmlformats.org/officeDocument/2006/math">
                      <m:sSub>
                        <m:sSubPr>
                          <m:ctrlPr>
                            <a:rPr lang="en-US" sz="2200" i="1" smtClean="0">
                              <a:latin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𝜎</m:t>
                          </m:r>
                        </m:e>
                        <m:sub>
                          <m:r>
                            <a:rPr lang="en-US" sz="2200" i="1">
                              <a:latin typeface="Cambria Math" panose="02040503050406030204" pitchFamily="18" charset="0"/>
                            </a:rPr>
                            <m:t>𝑝</m:t>
                          </m:r>
                        </m:sub>
                      </m:sSub>
                      <m:r>
                        <a:rPr lang="en-US" sz="2200" i="1">
                          <a:latin typeface="Cambria Math" panose="02040503050406030204" pitchFamily="18" charset="0"/>
                        </a:rPr>
                        <m:t>=</m:t>
                      </m:r>
                      <m:rad>
                        <m:radPr>
                          <m:degHide m:val="on"/>
                          <m:ctrlPr>
                            <a:rPr lang="en-US" sz="2200" i="1">
                              <a:latin typeface="Cambria Math" panose="02040503050406030204" pitchFamily="18" charset="0"/>
                            </a:rPr>
                          </m:ctrlPr>
                        </m:radPr>
                        <m:deg/>
                        <m:e>
                          <m:sSubSup>
                            <m:sSubSupPr>
                              <m:ctrlPr>
                                <a:rPr lang="en-US" sz="2200" i="1">
                                  <a:solidFill>
                                    <a:srgbClr val="000000"/>
                                  </a:solidFill>
                                  <a:latin typeface="Cambria Math" panose="02040503050406030204" pitchFamily="18" charset="0"/>
                                </a:rPr>
                              </m:ctrlPr>
                            </m:sSubSupPr>
                            <m:e>
                              <m:r>
                                <a:rPr lang="en-US" sz="2200" i="1">
                                  <a:solidFill>
                                    <a:srgbClr val="000000"/>
                                  </a:solidFill>
                                  <a:latin typeface="Cambria Math" panose="02040503050406030204" pitchFamily="18" charset="0"/>
                                </a:rPr>
                                <m:t>𝑤</m:t>
                              </m:r>
                            </m:e>
                            <m:sub>
                              <m:r>
                                <a:rPr lang="en-US" sz="2200" i="1">
                                  <a:solidFill>
                                    <a:srgbClr val="000000"/>
                                  </a:solidFill>
                                  <a:latin typeface="Cambria Math" panose="02040503050406030204" pitchFamily="18" charset="0"/>
                                </a:rPr>
                                <m:t>𝑎</m:t>
                              </m:r>
                            </m:sub>
                            <m:sup>
                              <m:r>
                                <a:rPr lang="en-US" sz="2200" i="1">
                                  <a:solidFill>
                                    <a:srgbClr val="000000"/>
                                  </a:solidFill>
                                  <a:latin typeface="Cambria Math" panose="02040503050406030204" pitchFamily="18" charset="0"/>
                                </a:rPr>
                                <m:t>2</m:t>
                              </m:r>
                            </m:sup>
                          </m:sSubSup>
                          <m:sSubSup>
                            <m:sSubSupPr>
                              <m:ctrlPr>
                                <a:rPr lang="en-US" sz="2200" i="1">
                                  <a:solidFill>
                                    <a:srgbClr val="000000"/>
                                  </a:solidFill>
                                  <a:latin typeface="Cambria Math" panose="02040503050406030204" pitchFamily="18" charset="0"/>
                                </a:rPr>
                              </m:ctrlPr>
                            </m:sSubSupPr>
                            <m:e>
                              <m:r>
                                <a:rPr lang="en-US" sz="2200" i="1">
                                  <a:solidFill>
                                    <a:srgbClr val="000000"/>
                                  </a:solidFill>
                                  <a:latin typeface="Cambria Math" panose="02040503050406030204" pitchFamily="18" charset="0"/>
                                </a:rPr>
                                <m:t>𝜎</m:t>
                              </m:r>
                            </m:e>
                            <m:sub>
                              <m:r>
                                <a:rPr lang="en-US" sz="2200" i="1">
                                  <a:solidFill>
                                    <a:srgbClr val="000000"/>
                                  </a:solidFill>
                                  <a:latin typeface="Cambria Math" panose="02040503050406030204" pitchFamily="18" charset="0"/>
                                </a:rPr>
                                <m:t>𝑎</m:t>
                              </m:r>
                            </m:sub>
                            <m:sup>
                              <m:r>
                                <a:rPr lang="en-US" sz="2200" i="1">
                                  <a:solidFill>
                                    <a:srgbClr val="000000"/>
                                  </a:solidFill>
                                  <a:latin typeface="Cambria Math" panose="02040503050406030204" pitchFamily="18" charset="0"/>
                                </a:rPr>
                                <m:t>2</m:t>
                              </m:r>
                            </m:sup>
                          </m:sSubSup>
                          <m:r>
                            <a:rPr lang="en-US" sz="2200" i="1">
                              <a:solidFill>
                                <a:srgbClr val="000000"/>
                              </a:solidFill>
                              <a:latin typeface="Cambria Math" panose="02040503050406030204" pitchFamily="18" charset="0"/>
                            </a:rPr>
                            <m:t>+</m:t>
                          </m:r>
                          <m:sSubSup>
                            <m:sSubSupPr>
                              <m:ctrlPr>
                                <a:rPr lang="en-US" sz="2200" i="1">
                                  <a:solidFill>
                                    <a:srgbClr val="000000"/>
                                  </a:solidFill>
                                  <a:latin typeface="Cambria Math" panose="02040503050406030204" pitchFamily="18" charset="0"/>
                                </a:rPr>
                              </m:ctrlPr>
                            </m:sSubSupPr>
                            <m:e>
                              <m:r>
                                <a:rPr lang="en-US" sz="2200" i="1">
                                  <a:solidFill>
                                    <a:srgbClr val="000000"/>
                                  </a:solidFill>
                                  <a:latin typeface="Cambria Math" panose="02040503050406030204" pitchFamily="18" charset="0"/>
                                </a:rPr>
                                <m:t>𝑤</m:t>
                              </m:r>
                            </m:e>
                            <m:sub>
                              <m:r>
                                <a:rPr lang="en-US" sz="2200" i="1">
                                  <a:solidFill>
                                    <a:srgbClr val="000000"/>
                                  </a:solidFill>
                                  <a:latin typeface="Cambria Math" panose="02040503050406030204" pitchFamily="18" charset="0"/>
                                </a:rPr>
                                <m:t>𝑏</m:t>
                              </m:r>
                            </m:sub>
                            <m:sup>
                              <m:r>
                                <a:rPr lang="en-US" sz="2200" i="1">
                                  <a:solidFill>
                                    <a:srgbClr val="000000"/>
                                  </a:solidFill>
                                  <a:latin typeface="Cambria Math" panose="02040503050406030204" pitchFamily="18" charset="0"/>
                                </a:rPr>
                                <m:t>2</m:t>
                              </m:r>
                            </m:sup>
                          </m:sSubSup>
                          <m:sSubSup>
                            <m:sSubSupPr>
                              <m:ctrlPr>
                                <a:rPr lang="en-US" sz="2200" i="1">
                                  <a:solidFill>
                                    <a:srgbClr val="000000"/>
                                  </a:solidFill>
                                  <a:latin typeface="Cambria Math" panose="02040503050406030204" pitchFamily="18" charset="0"/>
                                </a:rPr>
                              </m:ctrlPr>
                            </m:sSubSupPr>
                            <m:e>
                              <m:r>
                                <a:rPr lang="en-US" sz="2200" i="1">
                                  <a:solidFill>
                                    <a:srgbClr val="000000"/>
                                  </a:solidFill>
                                  <a:latin typeface="Cambria Math" panose="02040503050406030204" pitchFamily="18" charset="0"/>
                                </a:rPr>
                                <m:t>𝜎</m:t>
                              </m:r>
                            </m:e>
                            <m:sub>
                              <m:r>
                                <a:rPr lang="en-US" sz="2200" i="1">
                                  <a:solidFill>
                                    <a:srgbClr val="000000"/>
                                  </a:solidFill>
                                  <a:latin typeface="Cambria Math" panose="02040503050406030204" pitchFamily="18" charset="0"/>
                                </a:rPr>
                                <m:t>𝑏</m:t>
                              </m:r>
                            </m:sub>
                            <m:sup>
                              <m:r>
                                <a:rPr lang="en-US" sz="2200" i="1">
                                  <a:solidFill>
                                    <a:srgbClr val="000000"/>
                                  </a:solidFill>
                                  <a:latin typeface="Cambria Math" panose="02040503050406030204" pitchFamily="18" charset="0"/>
                                </a:rPr>
                                <m:t>2</m:t>
                              </m:r>
                            </m:sup>
                          </m:sSubSup>
                          <m:r>
                            <a:rPr lang="en-US" sz="2200" i="1">
                              <a:solidFill>
                                <a:srgbClr val="000000"/>
                              </a:solidFill>
                              <a:latin typeface="Cambria Math" panose="02040503050406030204" pitchFamily="18" charset="0"/>
                            </a:rPr>
                            <m:t>+2</m:t>
                          </m:r>
                          <m:d>
                            <m:dPr>
                              <m:ctrlPr>
                                <a:rPr lang="en-US" sz="2200" i="1">
                                  <a:solidFill>
                                    <a:srgbClr val="000000"/>
                                  </a:solidFill>
                                  <a:latin typeface="Cambria Math" panose="02040503050406030204" pitchFamily="18" charset="0"/>
                                </a:rPr>
                              </m:ctrlPr>
                            </m:dPr>
                            <m:e>
                              <m:sSub>
                                <m:sSubPr>
                                  <m:ctrlPr>
                                    <a:rPr lang="en-US" sz="2200" i="1">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rPr>
                                    <m:t>𝑤</m:t>
                                  </m:r>
                                </m:e>
                                <m:sub>
                                  <m:r>
                                    <a:rPr lang="en-US" sz="2200" i="1">
                                      <a:solidFill>
                                        <a:srgbClr val="000000"/>
                                      </a:solidFill>
                                      <a:latin typeface="Cambria Math" panose="02040503050406030204" pitchFamily="18" charset="0"/>
                                    </a:rPr>
                                    <m:t>𝑎</m:t>
                                  </m:r>
                                </m:sub>
                              </m:sSub>
                              <m:sSub>
                                <m:sSubPr>
                                  <m:ctrlPr>
                                    <a:rPr lang="en-US" sz="2200" i="1">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rPr>
                                    <m:t>𝜎</m:t>
                                  </m:r>
                                </m:e>
                                <m:sub>
                                  <m:r>
                                    <a:rPr lang="en-US" sz="2200" i="1">
                                      <a:solidFill>
                                        <a:srgbClr val="000000"/>
                                      </a:solidFill>
                                      <a:latin typeface="Cambria Math" panose="02040503050406030204" pitchFamily="18" charset="0"/>
                                    </a:rPr>
                                    <m:t>𝑎</m:t>
                                  </m:r>
                                </m:sub>
                              </m:sSub>
                            </m:e>
                          </m:d>
                          <m:d>
                            <m:dPr>
                              <m:ctrlPr>
                                <a:rPr lang="en-US" sz="2200" i="1">
                                  <a:solidFill>
                                    <a:srgbClr val="000000"/>
                                  </a:solidFill>
                                  <a:latin typeface="Cambria Math" panose="02040503050406030204" pitchFamily="18" charset="0"/>
                                </a:rPr>
                              </m:ctrlPr>
                            </m:dPr>
                            <m:e>
                              <m:sSub>
                                <m:sSubPr>
                                  <m:ctrlPr>
                                    <a:rPr lang="en-US" sz="2200" i="1">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rPr>
                                    <m:t>𝑤</m:t>
                                  </m:r>
                                </m:e>
                                <m:sub>
                                  <m:r>
                                    <a:rPr lang="en-US" sz="2200" i="1">
                                      <a:solidFill>
                                        <a:srgbClr val="000000"/>
                                      </a:solidFill>
                                      <a:latin typeface="Cambria Math" panose="02040503050406030204" pitchFamily="18" charset="0"/>
                                    </a:rPr>
                                    <m:t>𝑏</m:t>
                                  </m:r>
                                </m:sub>
                              </m:sSub>
                              <m:sSub>
                                <m:sSubPr>
                                  <m:ctrlPr>
                                    <a:rPr lang="en-US" sz="2200" i="1">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rPr>
                                    <m:t>𝜎</m:t>
                                  </m:r>
                                </m:e>
                                <m:sub>
                                  <m:r>
                                    <a:rPr lang="en-US" sz="2200" i="1">
                                      <a:solidFill>
                                        <a:srgbClr val="000000"/>
                                      </a:solidFill>
                                      <a:latin typeface="Cambria Math" panose="02040503050406030204" pitchFamily="18" charset="0"/>
                                    </a:rPr>
                                    <m:t>𝑏</m:t>
                                  </m:r>
                                </m:sub>
                              </m:sSub>
                            </m:e>
                          </m:d>
                          <m:sSub>
                            <m:sSubPr>
                              <m:ctrlPr>
                                <a:rPr lang="en-US" sz="2200" i="1">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rPr>
                                <m:t>𝜌</m:t>
                              </m:r>
                            </m:e>
                            <m:sub>
                              <m:r>
                                <a:rPr lang="en-US" sz="2200" i="1">
                                  <a:solidFill>
                                    <a:srgbClr val="000000"/>
                                  </a:solidFill>
                                  <a:latin typeface="Cambria Math" panose="02040503050406030204" pitchFamily="18" charset="0"/>
                                </a:rPr>
                                <m:t>𝑎</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𝑏</m:t>
                              </m:r>
                            </m:sub>
                          </m:sSub>
                        </m:e>
                      </m:rad>
                    </m:oMath>
                  </m:oMathPara>
                </a14:m>
                <a:endParaRPr lang="en-US" sz="2200" dirty="0"/>
              </a:p>
              <a:p>
                <a:pPr marL="0" indent="0">
                  <a:buNone/>
                </a:pPr>
                <a:r>
                  <a:rPr lang="en-US" sz="2400" dirty="0"/>
                  <a:t>which is a non-linear function</a:t>
                </a:r>
                <a:r>
                  <a:rPr lang="en-US" sz="1800" dirty="0"/>
                  <a:t> (unless 𝜌 = 1 or one of the standard deviations is zero).</a:t>
                </a:r>
                <a:endParaRPr lang="en-US" sz="2400" dirty="0"/>
              </a:p>
              <a:p>
                <a:endParaRPr lang="en-US" sz="2800" dirty="0"/>
              </a:p>
              <a:p>
                <a:endParaRPr lang="en-US" sz="2800" dirty="0"/>
              </a:p>
              <a:p>
                <a:endParaRPr lang="en-US" dirty="0"/>
              </a:p>
              <a:p>
                <a:endParaRPr lang="en-US" dirty="0"/>
              </a:p>
            </p:txBody>
          </p:sp>
        </mc:Choice>
        <mc:Fallback xmlns="">
          <p:sp>
            <p:nvSpPr>
              <p:cNvPr id="7170" name="Object 32"/>
              <p:cNvSpPr txBox="1">
                <a:spLocks noGrp="1" noRot="1" noChangeAspect="1" noMove="1" noResize="1" noEditPoints="1" noAdjustHandles="1" noChangeArrowheads="1" noChangeShapeType="1" noTextEdit="1"/>
              </p:cNvSpPr>
              <p:nvPr>
                <p:ph idx="1"/>
              </p:nvPr>
            </p:nvSpPr>
            <p:spPr bwMode="auto">
              <a:xfrm>
                <a:off x="838200" y="1587500"/>
                <a:ext cx="10515600" cy="4589463"/>
              </a:xfrm>
              <a:blipFill>
                <a:blip r:embed="rId2"/>
                <a:stretch>
                  <a:fillRect l="-965" t="-1377"/>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A9E3BD23-AF4E-447D-AAB2-363972735411}"/>
              </a:ext>
            </a:extLst>
          </p:cNvPr>
          <p:cNvSpPr txBox="1"/>
          <p:nvPr/>
        </p:nvSpPr>
        <p:spPr>
          <a:xfrm>
            <a:off x="7892890" y="3096502"/>
            <a:ext cx="3945626" cy="369332"/>
          </a:xfrm>
          <a:prstGeom prst="rect">
            <a:avLst/>
          </a:prstGeom>
          <a:noFill/>
        </p:spPr>
        <p:txBody>
          <a:bodyPr wrap="square" rtlCol="0">
            <a:spAutoFit/>
          </a:bodyPr>
          <a:lstStyle/>
          <a:p>
            <a:r>
              <a:rPr lang="en-US"/>
              <a:t>Correlation between securities </a:t>
            </a:r>
            <a:r>
              <a:rPr lang="en-US" i="1"/>
              <a:t>a</a:t>
            </a:r>
            <a:r>
              <a:rPr lang="en-US"/>
              <a:t> and </a:t>
            </a:r>
            <a:r>
              <a:rPr lang="en-US" i="1"/>
              <a:t>b</a:t>
            </a:r>
            <a:r>
              <a:rPr lang="en-US"/>
              <a:t>.</a:t>
            </a:r>
          </a:p>
        </p:txBody>
      </p:sp>
      <p:cxnSp>
        <p:nvCxnSpPr>
          <p:cNvPr id="26" name="Straight Arrow Connector 25">
            <a:extLst>
              <a:ext uri="{FF2B5EF4-FFF2-40B4-BE49-F238E27FC236}">
                <a16:creationId xmlns:a16="http://schemas.microsoft.com/office/drawing/2014/main" id="{10A9BEEA-C76A-405C-B129-72632B083659}"/>
              </a:ext>
            </a:extLst>
          </p:cNvPr>
          <p:cNvCxnSpPr>
            <a:cxnSpLocks/>
          </p:cNvCxnSpPr>
          <p:nvPr/>
        </p:nvCxnSpPr>
        <p:spPr>
          <a:xfrm flipH="1">
            <a:off x="8260084" y="3494086"/>
            <a:ext cx="237734" cy="2114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7BC8C00B-34CB-40EC-B430-D3E07221D529}"/>
              </a:ext>
            </a:extLst>
          </p:cNvPr>
          <p:cNvSpPr/>
          <p:nvPr/>
        </p:nvSpPr>
        <p:spPr>
          <a:xfrm>
            <a:off x="2219171" y="5940722"/>
            <a:ext cx="2327564" cy="128199"/>
          </a:xfrm>
          <a:custGeom>
            <a:avLst/>
            <a:gdLst>
              <a:gd name="connsiteX0" fmla="*/ 0 w 5514109"/>
              <a:gd name="connsiteY0" fmla="*/ 9437 h 665221"/>
              <a:gd name="connsiteX1" fmla="*/ 535709 w 5514109"/>
              <a:gd name="connsiteY1" fmla="*/ 582092 h 665221"/>
              <a:gd name="connsiteX2" fmla="*/ 1477818 w 5514109"/>
              <a:gd name="connsiteY2" fmla="*/ 9437 h 665221"/>
              <a:gd name="connsiteX3" fmla="*/ 2124364 w 5514109"/>
              <a:gd name="connsiteY3" fmla="*/ 637510 h 665221"/>
              <a:gd name="connsiteX4" fmla="*/ 3112655 w 5514109"/>
              <a:gd name="connsiteY4" fmla="*/ 9437 h 665221"/>
              <a:gd name="connsiteX5" fmla="*/ 3833091 w 5514109"/>
              <a:gd name="connsiteY5" fmla="*/ 665219 h 665221"/>
              <a:gd name="connsiteX6" fmla="*/ 4747491 w 5514109"/>
              <a:gd name="connsiteY6" fmla="*/ 201 h 665221"/>
              <a:gd name="connsiteX7" fmla="*/ 5514109 w 5514109"/>
              <a:gd name="connsiteY7" fmla="*/ 609801 h 66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4109" h="665221">
                <a:moveTo>
                  <a:pt x="0" y="9437"/>
                </a:moveTo>
                <a:cubicBezTo>
                  <a:pt x="144703" y="295764"/>
                  <a:pt x="289406" y="582092"/>
                  <a:pt x="535709" y="582092"/>
                </a:cubicBezTo>
                <a:cubicBezTo>
                  <a:pt x="782012" y="582092"/>
                  <a:pt x="1213042" y="201"/>
                  <a:pt x="1477818" y="9437"/>
                </a:cubicBezTo>
                <a:cubicBezTo>
                  <a:pt x="1742594" y="18673"/>
                  <a:pt x="1851891" y="637510"/>
                  <a:pt x="2124364" y="637510"/>
                </a:cubicBezTo>
                <a:cubicBezTo>
                  <a:pt x="2396837" y="637510"/>
                  <a:pt x="2827867" y="4819"/>
                  <a:pt x="3112655" y="9437"/>
                </a:cubicBezTo>
                <a:cubicBezTo>
                  <a:pt x="3397443" y="14055"/>
                  <a:pt x="3560618" y="666758"/>
                  <a:pt x="3833091" y="665219"/>
                </a:cubicBezTo>
                <a:cubicBezTo>
                  <a:pt x="4105564" y="663680"/>
                  <a:pt x="4467321" y="9437"/>
                  <a:pt x="4747491" y="201"/>
                </a:cubicBezTo>
                <a:cubicBezTo>
                  <a:pt x="5027661" y="-9035"/>
                  <a:pt x="5270885" y="300383"/>
                  <a:pt x="5514109" y="609801"/>
                </a:cubicBez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con&#10;&#10;Description automatically generated">
            <a:extLst>
              <a:ext uri="{FF2B5EF4-FFF2-40B4-BE49-F238E27FC236}">
                <a16:creationId xmlns:a16="http://schemas.microsoft.com/office/drawing/2014/main" id="{6394CC7D-2B38-49AD-877D-BDD657C7AD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Tree>
    <p:extLst>
      <p:ext uri="{BB962C8B-B14F-4D97-AF65-F5344CB8AC3E}">
        <p14:creationId xmlns:p14="http://schemas.microsoft.com/office/powerpoint/2010/main" val="1399317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normAutofit/>
          </a:bodyPr>
          <a:lstStyle/>
          <a:p>
            <a:pPr eaLnBrk="1" hangingPunct="1"/>
            <a:r>
              <a:rPr lang="en-US"/>
              <a:t>The Standard Deviation for a Portfolio</a:t>
            </a:r>
            <a:r>
              <a:rPr lang="en-US" sz="2800"/>
              <a:t> (cont’d.)</a:t>
            </a:r>
            <a:endParaRPr lang="en-US"/>
          </a:p>
        </p:txBody>
      </p:sp>
      <mc:AlternateContent xmlns:mc="http://schemas.openxmlformats.org/markup-compatibility/2006" xmlns:a14="http://schemas.microsoft.com/office/drawing/2010/main">
        <mc:Choice Requires="a14">
          <p:sp>
            <p:nvSpPr>
              <p:cNvPr id="13" name="Rectangle 3"/>
              <p:cNvSpPr txBox="1">
                <a:spLocks noChangeArrowheads="1"/>
              </p:cNvSpPr>
              <p:nvPr/>
            </p:nvSpPr>
            <p:spPr bwMode="auto">
              <a:xfrm>
                <a:off x="1500554" y="1592826"/>
                <a:ext cx="8153400" cy="6344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60000"/>
                  <a:buFont typeface="Wingdings" pitchFamily="2" charset="2"/>
                  <a:buChar char="u"/>
                  <a:defRPr sz="2800">
                    <a:solidFill>
                      <a:schemeClr val="tx1"/>
                    </a:solidFill>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2800">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sz="2800">
                    <a:solidFill>
                      <a:schemeClr val="tx1"/>
                    </a:solidFill>
                    <a:latin typeface="+mn-lt"/>
                  </a:defRPr>
                </a:lvl4pPr>
                <a:lvl5pPr marL="2057400" indent="-228600" algn="l" rtl="0" eaLnBrk="0" fontAlgn="base" hangingPunct="0">
                  <a:spcBef>
                    <a:spcPct val="20000"/>
                  </a:spcBef>
                  <a:spcAft>
                    <a:spcPct val="0"/>
                  </a:spcAft>
                  <a:buClr>
                    <a:schemeClr val="tx1"/>
                  </a:buClr>
                  <a:buSzPct val="100000"/>
                  <a:buChar char="–"/>
                  <a:defRPr sz="2800">
                    <a:solidFill>
                      <a:schemeClr val="tx1"/>
                    </a:solidFill>
                    <a:latin typeface="+mn-lt"/>
                  </a:defRPr>
                </a:lvl5pPr>
                <a:lvl6pPr marL="2514600" indent="-228600" algn="l" rtl="0" fontAlgn="base">
                  <a:spcBef>
                    <a:spcPct val="20000"/>
                  </a:spcBef>
                  <a:spcAft>
                    <a:spcPct val="0"/>
                  </a:spcAft>
                  <a:buClr>
                    <a:schemeClr val="tx1"/>
                  </a:buClr>
                  <a:buSzPct val="100000"/>
                  <a:buChar char="–"/>
                  <a:defRPr sz="2800">
                    <a:solidFill>
                      <a:schemeClr val="tx1"/>
                    </a:solidFill>
                    <a:latin typeface="+mn-lt"/>
                  </a:defRPr>
                </a:lvl6pPr>
                <a:lvl7pPr marL="2971800" indent="-228600" algn="l" rtl="0" fontAlgn="base">
                  <a:spcBef>
                    <a:spcPct val="20000"/>
                  </a:spcBef>
                  <a:spcAft>
                    <a:spcPct val="0"/>
                  </a:spcAft>
                  <a:buClr>
                    <a:schemeClr val="tx1"/>
                  </a:buClr>
                  <a:buSzPct val="100000"/>
                  <a:buChar char="–"/>
                  <a:defRPr sz="2800">
                    <a:solidFill>
                      <a:schemeClr val="tx1"/>
                    </a:solidFill>
                    <a:latin typeface="+mn-lt"/>
                  </a:defRPr>
                </a:lvl7pPr>
                <a:lvl8pPr marL="3429000" indent="-228600" algn="l" rtl="0" fontAlgn="base">
                  <a:spcBef>
                    <a:spcPct val="20000"/>
                  </a:spcBef>
                  <a:spcAft>
                    <a:spcPct val="0"/>
                  </a:spcAft>
                  <a:buClr>
                    <a:schemeClr val="tx1"/>
                  </a:buClr>
                  <a:buSzPct val="100000"/>
                  <a:buChar char="–"/>
                  <a:defRPr sz="2800">
                    <a:solidFill>
                      <a:schemeClr val="tx1"/>
                    </a:solidFill>
                    <a:latin typeface="+mn-lt"/>
                  </a:defRPr>
                </a:lvl8pPr>
                <a:lvl9pPr marL="3886200" indent="-228600" algn="l" rtl="0" fontAlgn="base">
                  <a:spcBef>
                    <a:spcPct val="20000"/>
                  </a:spcBef>
                  <a:spcAft>
                    <a:spcPct val="0"/>
                  </a:spcAft>
                  <a:buClr>
                    <a:schemeClr val="tx1"/>
                  </a:buClr>
                  <a:buSzPct val="100000"/>
                  <a:buChar char="–"/>
                  <a:defRPr sz="2800">
                    <a:solidFill>
                      <a:schemeClr val="tx1"/>
                    </a:solidFill>
                    <a:latin typeface="+mn-lt"/>
                  </a:defRPr>
                </a:lvl9pPr>
              </a:lstStyle>
              <a:p>
                <a:pPr marL="0" indent="0" eaLnBrk="1" hangingPunct="1">
                  <a:buNone/>
                </a:pPr>
                <a:r>
                  <a:rPr lang="en-US" sz="2400" kern="0">
                    <a:solidFill>
                      <a:srgbClr val="FF0000"/>
                    </a:solidFill>
                  </a:rPr>
                  <a:t>SPECIAL CASE </a:t>
                </a:r>
                <a:r>
                  <a:rPr lang="en-US" sz="2400" kern="0"/>
                  <a:t>where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𝜌</m:t>
                        </m:r>
                      </m:e>
                      <m:sub>
                        <m:r>
                          <a:rPr lang="en-US" sz="2400" i="1">
                            <a:latin typeface="Cambria Math" panose="02040503050406030204" pitchFamily="18" charset="0"/>
                          </a:rPr>
                          <m:t>𝑎</m:t>
                        </m:r>
                        <m:r>
                          <a:rPr lang="en-US" sz="2400" i="1">
                            <a:latin typeface="Cambria Math" panose="02040503050406030204" pitchFamily="18" charset="0"/>
                          </a:rPr>
                          <m:t>,</m:t>
                        </m:r>
                        <m:r>
                          <a:rPr lang="en-US" sz="2400" i="1">
                            <a:latin typeface="Cambria Math" panose="02040503050406030204" pitchFamily="18" charset="0"/>
                          </a:rPr>
                          <m:t>𝑏</m:t>
                        </m:r>
                      </m:sub>
                    </m:sSub>
                  </m:oMath>
                </a14:m>
                <a:r>
                  <a:rPr lang="en-US" sz="2400" kern="0"/>
                  <a:t>=1:</a:t>
                </a:r>
              </a:p>
              <a:p>
                <a:pPr eaLnBrk="1" hangingPunct="1">
                  <a:buFont typeface="Wingdings" pitchFamily="2" charset="2"/>
                  <a:buNone/>
                </a:pPr>
                <a:endParaRPr lang="en-US" sz="2400" kern="0"/>
              </a:p>
            </p:txBody>
          </p:sp>
        </mc:Choice>
        <mc:Fallback xmlns="">
          <p:sp>
            <p:nvSpPr>
              <p:cNvPr id="13" name="Rectangle 3"/>
              <p:cNvSpPr txBox="1">
                <a:spLocks noRot="1" noChangeAspect="1" noMove="1" noResize="1" noEditPoints="1" noAdjustHandles="1" noChangeArrowheads="1" noChangeShapeType="1" noTextEdit="1"/>
              </p:cNvSpPr>
              <p:nvPr/>
            </p:nvSpPr>
            <p:spPr bwMode="auto">
              <a:xfrm>
                <a:off x="1500554" y="1592826"/>
                <a:ext cx="8153400" cy="634497"/>
              </a:xfrm>
              <a:prstGeom prst="rect">
                <a:avLst/>
              </a:prstGeom>
              <a:blipFill>
                <a:blip r:embed="rId2"/>
                <a:stretch>
                  <a:fillRect l="-1244" t="-5882"/>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434484" y="2214390"/>
                <a:ext cx="5847871" cy="11531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𝑝</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𝑎</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𝑏</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ea typeface="Cambria Math" panose="02040503050406030204" pitchFamily="18" charset="0"/>
                            </a:rPr>
                            <m:t>𝑏</m:t>
                          </m:r>
                        </m:sub>
                        <m:sup>
                          <m:r>
                            <a:rPr lang="en-US" i="1">
                              <a:latin typeface="Cambria Math" panose="02040503050406030204" pitchFamily="18" charset="0"/>
                            </a:rPr>
                            <m:t>2</m:t>
                          </m:r>
                        </m:sup>
                      </m:sSubSup>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e>
                      </m:d>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𝑏</m:t>
                              </m:r>
                            </m:sub>
                          </m:sSub>
                        </m:e>
                      </m:d>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𝜌</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oMath>
                  </m:oMathPara>
                </a14:m>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𝑎</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𝑏</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ea typeface="Cambria Math" panose="02040503050406030204" pitchFamily="18" charset="0"/>
                            </a:rPr>
                            <m:t>𝑏</m:t>
                          </m:r>
                        </m:sub>
                        <m:sup>
                          <m:r>
                            <a:rPr lang="en-US" i="1">
                              <a:latin typeface="Cambria Math" panose="02040503050406030204" pitchFamily="18" charset="0"/>
                            </a:rPr>
                            <m:t>2</m:t>
                          </m:r>
                        </m:sup>
                      </m:sSubSup>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e>
                      </m:d>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𝑏</m:t>
                              </m:r>
                            </m:sub>
                          </m:sSub>
                        </m:e>
                      </m:d>
                    </m:oMath>
                  </m:oMathPara>
                </a14:m>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𝑏</m:t>
                                  </m:r>
                                </m:sub>
                              </m:sSub>
                            </m:e>
                          </m:d>
                        </m:e>
                        <m:sup>
                          <m:r>
                            <a:rPr lang="en-US" i="1">
                              <a:latin typeface="Cambria Math" panose="02040503050406030204" pitchFamily="18" charset="0"/>
                            </a:rPr>
                            <m:t>2</m:t>
                          </m:r>
                        </m:sup>
                      </m:sSup>
                    </m:oMath>
                  </m:oMathPara>
                </a14:m>
                <a:endParaRPr lang="en-US" dirty="0"/>
              </a:p>
              <a:p>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2434484" y="2214390"/>
                <a:ext cx="5847871" cy="115313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1652954" y="3373272"/>
                <a:ext cx="7143271" cy="4499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𝑝</m:t>
                          </m:r>
                        </m:sub>
                      </m:sSub>
                      <m:r>
                        <a:rPr lang="en-US" i="1">
                          <a:latin typeface="Cambria Math" panose="02040503050406030204" pitchFamily="18" charset="0"/>
                        </a:rPr>
                        <m:t>=</m:t>
                      </m:r>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𝑏</m:t>
                                      </m:r>
                                    </m:sub>
                                  </m:sSub>
                                </m:e>
                              </m:d>
                            </m:e>
                            <m:sup>
                              <m:r>
                                <a:rPr lang="en-US" i="1">
                                  <a:latin typeface="Cambria Math" panose="02040503050406030204" pitchFamily="18" charset="0"/>
                                </a:rPr>
                                <m:t>2</m:t>
                              </m:r>
                            </m:sup>
                          </m:sSup>
                        </m:e>
                      </m:ra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𝑏</m:t>
                          </m:r>
                        </m:sub>
                      </m:sSub>
                    </m:oMath>
                  </m:oMathPara>
                </a14:m>
                <a:endParaRPr lang="en-US"/>
              </a:p>
            </p:txBody>
          </p:sp>
        </mc:Choice>
        <mc:Fallback xmlns="">
          <p:sp>
            <p:nvSpPr>
              <p:cNvPr id="16" name="Rectangle 15"/>
              <p:cNvSpPr>
                <a:spLocks noRot="1" noChangeAspect="1" noMove="1" noResize="1" noEditPoints="1" noAdjustHandles="1" noChangeArrowheads="1" noChangeShapeType="1" noTextEdit="1"/>
              </p:cNvSpPr>
              <p:nvPr/>
            </p:nvSpPr>
            <p:spPr>
              <a:xfrm>
                <a:off x="1652954" y="3373272"/>
                <a:ext cx="7143271" cy="449931"/>
              </a:xfrm>
              <a:prstGeom prst="rect">
                <a:avLst/>
              </a:prstGeom>
              <a:blipFill>
                <a:blip r:embed="rId4"/>
                <a:stretch>
                  <a:fillRect b="-5556"/>
                </a:stretch>
              </a:blipFill>
            </p:spPr>
            <p:txBody>
              <a:bodyPr/>
              <a:lstStyle/>
              <a:p>
                <a:r>
                  <a:rPr lang="en-US">
                    <a:noFill/>
                  </a:rPr>
                  <a:t> </a:t>
                </a:r>
              </a:p>
            </p:txBody>
          </p:sp>
        </mc:Fallback>
      </mc:AlternateContent>
      <p:sp>
        <p:nvSpPr>
          <p:cNvPr id="17" name="Rectangle 3"/>
          <p:cNvSpPr txBox="1">
            <a:spLocks noChangeArrowheads="1"/>
          </p:cNvSpPr>
          <p:nvPr/>
        </p:nvSpPr>
        <p:spPr bwMode="auto">
          <a:xfrm>
            <a:off x="7438292" y="3387843"/>
            <a:ext cx="3488325" cy="5059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60000"/>
              <a:buFont typeface="Wingdings" pitchFamily="2" charset="2"/>
              <a:buChar char="u"/>
              <a:defRPr sz="2800">
                <a:solidFill>
                  <a:schemeClr val="tx1"/>
                </a:solidFill>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2800">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sz="2800">
                <a:solidFill>
                  <a:schemeClr val="tx1"/>
                </a:solidFill>
                <a:latin typeface="+mn-lt"/>
              </a:defRPr>
            </a:lvl4pPr>
            <a:lvl5pPr marL="2057400" indent="-228600" algn="l" rtl="0" eaLnBrk="0" fontAlgn="base" hangingPunct="0">
              <a:spcBef>
                <a:spcPct val="20000"/>
              </a:spcBef>
              <a:spcAft>
                <a:spcPct val="0"/>
              </a:spcAft>
              <a:buClr>
                <a:schemeClr val="tx1"/>
              </a:buClr>
              <a:buSzPct val="100000"/>
              <a:buChar char="–"/>
              <a:defRPr sz="2800">
                <a:solidFill>
                  <a:schemeClr val="tx1"/>
                </a:solidFill>
                <a:latin typeface="+mn-lt"/>
              </a:defRPr>
            </a:lvl5pPr>
            <a:lvl6pPr marL="2514600" indent="-228600" algn="l" rtl="0" fontAlgn="base">
              <a:spcBef>
                <a:spcPct val="20000"/>
              </a:spcBef>
              <a:spcAft>
                <a:spcPct val="0"/>
              </a:spcAft>
              <a:buClr>
                <a:schemeClr val="tx1"/>
              </a:buClr>
              <a:buSzPct val="100000"/>
              <a:buChar char="–"/>
              <a:defRPr sz="2800">
                <a:solidFill>
                  <a:schemeClr val="tx1"/>
                </a:solidFill>
                <a:latin typeface="+mn-lt"/>
              </a:defRPr>
            </a:lvl6pPr>
            <a:lvl7pPr marL="2971800" indent="-228600" algn="l" rtl="0" fontAlgn="base">
              <a:spcBef>
                <a:spcPct val="20000"/>
              </a:spcBef>
              <a:spcAft>
                <a:spcPct val="0"/>
              </a:spcAft>
              <a:buClr>
                <a:schemeClr val="tx1"/>
              </a:buClr>
              <a:buSzPct val="100000"/>
              <a:buChar char="–"/>
              <a:defRPr sz="2800">
                <a:solidFill>
                  <a:schemeClr val="tx1"/>
                </a:solidFill>
                <a:latin typeface="+mn-lt"/>
              </a:defRPr>
            </a:lvl7pPr>
            <a:lvl8pPr marL="3429000" indent="-228600" algn="l" rtl="0" fontAlgn="base">
              <a:spcBef>
                <a:spcPct val="20000"/>
              </a:spcBef>
              <a:spcAft>
                <a:spcPct val="0"/>
              </a:spcAft>
              <a:buClr>
                <a:schemeClr val="tx1"/>
              </a:buClr>
              <a:buSzPct val="100000"/>
              <a:buChar char="–"/>
              <a:defRPr sz="2800">
                <a:solidFill>
                  <a:schemeClr val="tx1"/>
                </a:solidFill>
                <a:latin typeface="+mn-lt"/>
              </a:defRPr>
            </a:lvl8pPr>
            <a:lvl9pPr marL="3886200" indent="-228600" algn="l" rtl="0" fontAlgn="base">
              <a:spcBef>
                <a:spcPct val="20000"/>
              </a:spcBef>
              <a:spcAft>
                <a:spcPct val="0"/>
              </a:spcAft>
              <a:buClr>
                <a:schemeClr val="tx1"/>
              </a:buClr>
              <a:buSzPct val="100000"/>
              <a:buChar char="–"/>
              <a:defRPr sz="2800">
                <a:solidFill>
                  <a:schemeClr val="tx1"/>
                </a:solidFill>
                <a:latin typeface="+mn-lt"/>
              </a:defRPr>
            </a:lvl9pPr>
          </a:lstStyle>
          <a:p>
            <a:pPr marL="0" indent="0" eaLnBrk="1" hangingPunct="1">
              <a:buNone/>
            </a:pPr>
            <a:r>
              <a:rPr lang="en-US" sz="2400" kern="0"/>
              <a:t>which is a linear function.</a:t>
            </a:r>
          </a:p>
        </p:txBody>
      </p:sp>
      <p:sp>
        <p:nvSpPr>
          <p:cNvPr id="31" name="Rectangle 3">
            <a:extLst>
              <a:ext uri="{FF2B5EF4-FFF2-40B4-BE49-F238E27FC236}">
                <a16:creationId xmlns:a16="http://schemas.microsoft.com/office/drawing/2014/main" id="{297DFB23-1A9E-4511-833E-CFF926FBD4EA}"/>
              </a:ext>
            </a:extLst>
          </p:cNvPr>
          <p:cNvSpPr txBox="1">
            <a:spLocks noChangeArrowheads="1"/>
          </p:cNvSpPr>
          <p:nvPr/>
        </p:nvSpPr>
        <p:spPr bwMode="auto">
          <a:xfrm>
            <a:off x="1500554" y="4082807"/>
            <a:ext cx="8153400" cy="6344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60000"/>
              <a:buFont typeface="Wingdings" pitchFamily="2" charset="2"/>
              <a:buChar char="u"/>
              <a:defRPr sz="2800">
                <a:solidFill>
                  <a:schemeClr val="tx1"/>
                </a:solidFill>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2800">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sz="2800">
                <a:solidFill>
                  <a:schemeClr val="tx1"/>
                </a:solidFill>
                <a:latin typeface="+mn-lt"/>
              </a:defRPr>
            </a:lvl4pPr>
            <a:lvl5pPr marL="2057400" indent="-228600" algn="l" rtl="0" eaLnBrk="0" fontAlgn="base" hangingPunct="0">
              <a:spcBef>
                <a:spcPct val="20000"/>
              </a:spcBef>
              <a:spcAft>
                <a:spcPct val="0"/>
              </a:spcAft>
              <a:buClr>
                <a:schemeClr val="tx1"/>
              </a:buClr>
              <a:buSzPct val="100000"/>
              <a:buChar char="–"/>
              <a:defRPr sz="2800">
                <a:solidFill>
                  <a:schemeClr val="tx1"/>
                </a:solidFill>
                <a:latin typeface="+mn-lt"/>
              </a:defRPr>
            </a:lvl5pPr>
            <a:lvl6pPr marL="2514600" indent="-228600" algn="l" rtl="0" fontAlgn="base">
              <a:spcBef>
                <a:spcPct val="20000"/>
              </a:spcBef>
              <a:spcAft>
                <a:spcPct val="0"/>
              </a:spcAft>
              <a:buClr>
                <a:schemeClr val="tx1"/>
              </a:buClr>
              <a:buSzPct val="100000"/>
              <a:buChar char="–"/>
              <a:defRPr sz="2800">
                <a:solidFill>
                  <a:schemeClr val="tx1"/>
                </a:solidFill>
                <a:latin typeface="+mn-lt"/>
              </a:defRPr>
            </a:lvl6pPr>
            <a:lvl7pPr marL="2971800" indent="-228600" algn="l" rtl="0" fontAlgn="base">
              <a:spcBef>
                <a:spcPct val="20000"/>
              </a:spcBef>
              <a:spcAft>
                <a:spcPct val="0"/>
              </a:spcAft>
              <a:buClr>
                <a:schemeClr val="tx1"/>
              </a:buClr>
              <a:buSzPct val="100000"/>
              <a:buChar char="–"/>
              <a:defRPr sz="2800">
                <a:solidFill>
                  <a:schemeClr val="tx1"/>
                </a:solidFill>
                <a:latin typeface="+mn-lt"/>
              </a:defRPr>
            </a:lvl7pPr>
            <a:lvl8pPr marL="3429000" indent="-228600" algn="l" rtl="0" fontAlgn="base">
              <a:spcBef>
                <a:spcPct val="20000"/>
              </a:spcBef>
              <a:spcAft>
                <a:spcPct val="0"/>
              </a:spcAft>
              <a:buClr>
                <a:schemeClr val="tx1"/>
              </a:buClr>
              <a:buSzPct val="100000"/>
              <a:buChar char="–"/>
              <a:defRPr sz="2800">
                <a:solidFill>
                  <a:schemeClr val="tx1"/>
                </a:solidFill>
                <a:latin typeface="+mn-lt"/>
              </a:defRPr>
            </a:lvl8pPr>
            <a:lvl9pPr marL="3886200" indent="-228600" algn="l" rtl="0" fontAlgn="base">
              <a:spcBef>
                <a:spcPct val="20000"/>
              </a:spcBef>
              <a:spcAft>
                <a:spcPct val="0"/>
              </a:spcAft>
              <a:buClr>
                <a:schemeClr val="tx1"/>
              </a:buClr>
              <a:buSzPct val="100000"/>
              <a:buChar char="–"/>
              <a:defRPr sz="2800">
                <a:solidFill>
                  <a:schemeClr val="tx1"/>
                </a:solidFill>
                <a:latin typeface="+mn-lt"/>
              </a:defRPr>
            </a:lvl9pPr>
          </a:lstStyle>
          <a:p>
            <a:pPr marL="0" indent="0" eaLnBrk="1" hangingPunct="1">
              <a:buNone/>
            </a:pPr>
            <a:r>
              <a:rPr lang="en-US" sz="2400" kern="0">
                <a:solidFill>
                  <a:srgbClr val="FF0000"/>
                </a:solidFill>
              </a:rPr>
              <a:t>SPECIAL CASE </a:t>
            </a:r>
            <a:r>
              <a:rPr lang="en-US" sz="2400" kern="0"/>
              <a:t>where security B is risk-free:</a:t>
            </a:r>
          </a:p>
          <a:p>
            <a:pPr eaLnBrk="1" hangingPunct="1">
              <a:buFont typeface="Wingdings" pitchFamily="2" charset="2"/>
              <a:buNone/>
            </a:pPr>
            <a:endParaRPr lang="en-US" sz="2400" kern="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CFAC1DE-818F-4D8E-9632-F6B84FBFB298}"/>
                  </a:ext>
                </a:extLst>
              </p:cNvPr>
              <p:cNvSpPr txBox="1"/>
              <p:nvPr/>
            </p:nvSpPr>
            <p:spPr>
              <a:xfrm>
                <a:off x="2396383" y="4663307"/>
                <a:ext cx="5255221" cy="8901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𝑝</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𝑎</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𝑏</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ea typeface="Cambria Math" panose="02040503050406030204" pitchFamily="18" charset="0"/>
                            </a:rPr>
                            <m:t>𝑏</m:t>
                          </m:r>
                        </m:sub>
                        <m:sup>
                          <m:r>
                            <a:rPr lang="en-US" i="1">
                              <a:latin typeface="Cambria Math" panose="02040503050406030204" pitchFamily="18" charset="0"/>
                            </a:rPr>
                            <m:t>2</m:t>
                          </m:r>
                        </m:sup>
                      </m:sSubSup>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e>
                      </m:d>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𝑏</m:t>
                              </m:r>
                            </m:sub>
                          </m:sSub>
                        </m:e>
                      </m:d>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𝜌</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oMath>
                    <m:oMath xmlns:m="http://schemas.openxmlformats.org/officeDocument/2006/math">
                      <m:r>
                        <a:rPr lang="en-US">
                          <a:latin typeface="Cambria Math" panose="02040503050406030204" pitchFamily="18" charset="0"/>
                        </a:rPr>
                        <m:t>      </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𝑎</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𝑏</m:t>
                          </m:r>
                        </m:sub>
                        <m:sup>
                          <m:r>
                            <a:rPr lang="en-US" i="1">
                              <a:latin typeface="Cambria Math" panose="02040503050406030204" pitchFamily="18" charset="0"/>
                            </a:rPr>
                            <m:t>2</m:t>
                          </m:r>
                        </m:sup>
                      </m:sSubSup>
                      <m:r>
                        <a:rPr lang="en-US" i="1">
                          <a:latin typeface="Cambria Math" panose="02040503050406030204" pitchFamily="18" charset="0"/>
                        </a:rPr>
                        <m:t>0+2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e>
                      </m:d>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𝑏</m:t>
                              </m:r>
                            </m:sub>
                          </m:sSub>
                          <m:r>
                            <a:rPr lang="en-US" i="1">
                              <a:latin typeface="Cambria Math" panose="02040503050406030204" pitchFamily="18" charset="0"/>
                            </a:rPr>
                            <m:t>0</m:t>
                          </m:r>
                        </m:e>
                      </m:d>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𝜌</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𝑎</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up>
                          <m:r>
                            <a:rPr lang="en-US" i="1">
                              <a:latin typeface="Cambria Math" panose="02040503050406030204" pitchFamily="18" charset="0"/>
                            </a:rPr>
                            <m:t>2</m:t>
                          </m:r>
                        </m:sup>
                      </m:sSubSup>
                    </m:oMath>
                  </m:oMathPara>
                </a14:m>
                <a:endParaRPr lang="en-US"/>
              </a:p>
              <a:p>
                <a:endParaRPr lang="en-US"/>
              </a:p>
            </p:txBody>
          </p:sp>
        </mc:Choice>
        <mc:Fallback xmlns="">
          <p:sp>
            <p:nvSpPr>
              <p:cNvPr id="32" name="TextBox 31">
                <a:extLst>
                  <a:ext uri="{FF2B5EF4-FFF2-40B4-BE49-F238E27FC236}">
                    <a16:creationId xmlns:a16="http://schemas.microsoft.com/office/drawing/2014/main" id="{0CFAC1DE-818F-4D8E-9632-F6B84FBFB298}"/>
                  </a:ext>
                </a:extLst>
              </p:cNvPr>
              <p:cNvSpPr txBox="1">
                <a:spLocks noRot="1" noChangeAspect="1" noMove="1" noResize="1" noEditPoints="1" noAdjustHandles="1" noChangeArrowheads="1" noChangeShapeType="1" noTextEdit="1"/>
              </p:cNvSpPr>
              <p:nvPr/>
            </p:nvSpPr>
            <p:spPr>
              <a:xfrm>
                <a:off x="2396383" y="4663307"/>
                <a:ext cx="5255221" cy="89011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C7B30C3D-48AE-47CA-AF91-D704B326B652}"/>
                  </a:ext>
                </a:extLst>
              </p:cNvPr>
              <p:cNvSpPr/>
              <p:nvPr/>
            </p:nvSpPr>
            <p:spPr>
              <a:xfrm>
                <a:off x="1500554" y="5391677"/>
                <a:ext cx="4686300" cy="65601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𝑝</m:t>
                          </m:r>
                        </m:sub>
                      </m:sSub>
                      <m:r>
                        <a:rPr lang="en-US" i="1">
                          <a:latin typeface="Cambria Math" panose="02040503050406030204" pitchFamily="18" charset="0"/>
                        </a:rPr>
                        <m:t>=</m:t>
                      </m:r>
                      <m:rad>
                        <m:radPr>
                          <m:degHide m:val="on"/>
                          <m:ctrlPr>
                            <a:rPr lang="en-US" i="1">
                              <a:latin typeface="Cambria Math" panose="02040503050406030204" pitchFamily="18" charset="0"/>
                            </a:rPr>
                          </m:ctrlPr>
                        </m:radPr>
                        <m:deg/>
                        <m:e>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rPr>
                                <m:t>𝑎</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up>
                              <m:r>
                                <a:rPr lang="en-US" i="1">
                                  <a:latin typeface="Cambria Math" panose="02040503050406030204" pitchFamily="18" charset="0"/>
                                </a:rPr>
                                <m:t>2</m:t>
                              </m:r>
                            </m:sup>
                          </m:sSubSup>
                        </m:e>
                      </m:ra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𝑎</m:t>
                          </m:r>
                        </m:sub>
                      </m:sSub>
                    </m:oMath>
                  </m:oMathPara>
                </a14:m>
                <a:endParaRPr lang="en-US"/>
              </a:p>
            </p:txBody>
          </p:sp>
        </mc:Choice>
        <mc:Fallback xmlns="">
          <p:sp>
            <p:nvSpPr>
              <p:cNvPr id="33" name="Rectangle 32">
                <a:extLst>
                  <a:ext uri="{FF2B5EF4-FFF2-40B4-BE49-F238E27FC236}">
                    <a16:creationId xmlns:a16="http://schemas.microsoft.com/office/drawing/2014/main" id="{C7B30C3D-48AE-47CA-AF91-D704B326B652}"/>
                  </a:ext>
                </a:extLst>
              </p:cNvPr>
              <p:cNvSpPr>
                <a:spLocks noRot="1" noChangeAspect="1" noMove="1" noResize="1" noEditPoints="1" noAdjustHandles="1" noChangeArrowheads="1" noChangeShapeType="1" noTextEdit="1"/>
              </p:cNvSpPr>
              <p:nvPr/>
            </p:nvSpPr>
            <p:spPr>
              <a:xfrm>
                <a:off x="1500554" y="5391677"/>
                <a:ext cx="4686300" cy="656013"/>
              </a:xfrm>
              <a:prstGeom prst="rect">
                <a:avLst/>
              </a:prstGeom>
              <a:blipFill>
                <a:blip r:embed="rId6"/>
                <a:stretch>
                  <a:fillRect/>
                </a:stretch>
              </a:blipFill>
            </p:spPr>
            <p:txBody>
              <a:bodyPr/>
              <a:lstStyle/>
              <a:p>
                <a:r>
                  <a:rPr lang="en-US">
                    <a:noFill/>
                  </a:rPr>
                  <a:t> </a:t>
                </a:r>
              </a:p>
            </p:txBody>
          </p:sp>
        </mc:Fallback>
      </mc:AlternateContent>
      <p:sp>
        <p:nvSpPr>
          <p:cNvPr id="35" name="Rectangle 3">
            <a:extLst>
              <a:ext uri="{FF2B5EF4-FFF2-40B4-BE49-F238E27FC236}">
                <a16:creationId xmlns:a16="http://schemas.microsoft.com/office/drawing/2014/main" id="{16673651-90F8-42E5-9123-5B42644562AA}"/>
              </a:ext>
            </a:extLst>
          </p:cNvPr>
          <p:cNvSpPr txBox="1">
            <a:spLocks noChangeArrowheads="1"/>
          </p:cNvSpPr>
          <p:nvPr/>
        </p:nvSpPr>
        <p:spPr bwMode="auto">
          <a:xfrm>
            <a:off x="5255688" y="5541776"/>
            <a:ext cx="3435730" cy="5059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60000"/>
              <a:buFont typeface="Wingdings" pitchFamily="2" charset="2"/>
              <a:buChar char="u"/>
              <a:defRPr sz="2800">
                <a:solidFill>
                  <a:schemeClr val="tx1"/>
                </a:solidFill>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2800">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sz="2800">
                <a:solidFill>
                  <a:schemeClr val="tx1"/>
                </a:solidFill>
                <a:latin typeface="+mn-lt"/>
              </a:defRPr>
            </a:lvl4pPr>
            <a:lvl5pPr marL="2057400" indent="-228600" algn="l" rtl="0" eaLnBrk="0" fontAlgn="base" hangingPunct="0">
              <a:spcBef>
                <a:spcPct val="20000"/>
              </a:spcBef>
              <a:spcAft>
                <a:spcPct val="0"/>
              </a:spcAft>
              <a:buClr>
                <a:schemeClr val="tx1"/>
              </a:buClr>
              <a:buSzPct val="100000"/>
              <a:buChar char="–"/>
              <a:defRPr sz="2800">
                <a:solidFill>
                  <a:schemeClr val="tx1"/>
                </a:solidFill>
                <a:latin typeface="+mn-lt"/>
              </a:defRPr>
            </a:lvl5pPr>
            <a:lvl6pPr marL="2514600" indent="-228600" algn="l" rtl="0" fontAlgn="base">
              <a:spcBef>
                <a:spcPct val="20000"/>
              </a:spcBef>
              <a:spcAft>
                <a:spcPct val="0"/>
              </a:spcAft>
              <a:buClr>
                <a:schemeClr val="tx1"/>
              </a:buClr>
              <a:buSzPct val="100000"/>
              <a:buChar char="–"/>
              <a:defRPr sz="2800">
                <a:solidFill>
                  <a:schemeClr val="tx1"/>
                </a:solidFill>
                <a:latin typeface="+mn-lt"/>
              </a:defRPr>
            </a:lvl6pPr>
            <a:lvl7pPr marL="2971800" indent="-228600" algn="l" rtl="0" fontAlgn="base">
              <a:spcBef>
                <a:spcPct val="20000"/>
              </a:spcBef>
              <a:spcAft>
                <a:spcPct val="0"/>
              </a:spcAft>
              <a:buClr>
                <a:schemeClr val="tx1"/>
              </a:buClr>
              <a:buSzPct val="100000"/>
              <a:buChar char="–"/>
              <a:defRPr sz="2800">
                <a:solidFill>
                  <a:schemeClr val="tx1"/>
                </a:solidFill>
                <a:latin typeface="+mn-lt"/>
              </a:defRPr>
            </a:lvl7pPr>
            <a:lvl8pPr marL="3429000" indent="-228600" algn="l" rtl="0" fontAlgn="base">
              <a:spcBef>
                <a:spcPct val="20000"/>
              </a:spcBef>
              <a:spcAft>
                <a:spcPct val="0"/>
              </a:spcAft>
              <a:buClr>
                <a:schemeClr val="tx1"/>
              </a:buClr>
              <a:buSzPct val="100000"/>
              <a:buChar char="–"/>
              <a:defRPr sz="2800">
                <a:solidFill>
                  <a:schemeClr val="tx1"/>
                </a:solidFill>
                <a:latin typeface="+mn-lt"/>
              </a:defRPr>
            </a:lvl8pPr>
            <a:lvl9pPr marL="3886200" indent="-228600" algn="l" rtl="0" fontAlgn="base">
              <a:spcBef>
                <a:spcPct val="20000"/>
              </a:spcBef>
              <a:spcAft>
                <a:spcPct val="0"/>
              </a:spcAft>
              <a:buClr>
                <a:schemeClr val="tx1"/>
              </a:buClr>
              <a:buSzPct val="100000"/>
              <a:buChar char="–"/>
              <a:defRPr sz="2800">
                <a:solidFill>
                  <a:schemeClr val="tx1"/>
                </a:solidFill>
                <a:latin typeface="+mn-lt"/>
              </a:defRPr>
            </a:lvl9pPr>
          </a:lstStyle>
          <a:p>
            <a:pPr marL="0" indent="0" eaLnBrk="1" hangingPunct="1">
              <a:buNone/>
            </a:pPr>
            <a:r>
              <a:rPr lang="en-US" sz="2400" kern="0"/>
              <a:t>which is a linear function.</a:t>
            </a:r>
          </a:p>
        </p:txBody>
      </p:sp>
      <p:cxnSp>
        <p:nvCxnSpPr>
          <p:cNvPr id="36" name="Straight Connector 35">
            <a:extLst>
              <a:ext uri="{FF2B5EF4-FFF2-40B4-BE49-F238E27FC236}">
                <a16:creationId xmlns:a16="http://schemas.microsoft.com/office/drawing/2014/main" id="{A78BCEBF-B047-44E1-A074-774927B9243D}"/>
              </a:ext>
            </a:extLst>
          </p:cNvPr>
          <p:cNvCxnSpPr>
            <a:cxnSpLocks/>
          </p:cNvCxnSpPr>
          <p:nvPr/>
        </p:nvCxnSpPr>
        <p:spPr>
          <a:xfrm>
            <a:off x="8796225" y="3823203"/>
            <a:ext cx="1871775"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D11E40-5B73-4F9D-9326-FF7109EF6CB7}"/>
              </a:ext>
            </a:extLst>
          </p:cNvPr>
          <p:cNvCxnSpPr>
            <a:cxnSpLocks/>
          </p:cNvCxnSpPr>
          <p:nvPr/>
        </p:nvCxnSpPr>
        <p:spPr>
          <a:xfrm>
            <a:off x="6615720" y="5969116"/>
            <a:ext cx="1871775"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5" name="Picture 14" descr="Icon&#10;&#10;Description automatically generated">
            <a:extLst>
              <a:ext uri="{FF2B5EF4-FFF2-40B4-BE49-F238E27FC236}">
                <a16:creationId xmlns:a16="http://schemas.microsoft.com/office/drawing/2014/main" id="{93BB5ADF-CFEE-4C03-86C7-5417CF7252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Tree>
    <p:extLst>
      <p:ext uri="{BB962C8B-B14F-4D97-AF65-F5344CB8AC3E}">
        <p14:creationId xmlns:p14="http://schemas.microsoft.com/office/powerpoint/2010/main" val="75344757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EAEDA-092C-40DA-B9FF-FE817E778071}"/>
              </a:ext>
            </a:extLst>
          </p:cNvPr>
          <p:cNvSpPr>
            <a:spLocks noGrp="1"/>
          </p:cNvSpPr>
          <p:nvPr>
            <p:ph type="title"/>
          </p:nvPr>
        </p:nvSpPr>
        <p:spPr/>
        <p:txBody>
          <a:bodyPr/>
          <a:lstStyle/>
          <a:p>
            <a:r>
              <a:rPr lang="en-US"/>
              <a:t>Example with Two Securities</a:t>
            </a:r>
            <a:endParaRPr lang="en-US" i="1"/>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A9D9B2-7349-4258-8F5C-03B0ADF67B53}"/>
                  </a:ext>
                </a:extLst>
              </p:cNvPr>
              <p:cNvSpPr>
                <a:spLocks noGrp="1"/>
              </p:cNvSpPr>
              <p:nvPr>
                <p:ph idx="1"/>
              </p:nvPr>
            </p:nvSpPr>
            <p:spPr>
              <a:xfrm>
                <a:off x="1057275" y="1758950"/>
                <a:ext cx="10410825" cy="4337050"/>
              </a:xfrm>
            </p:spPr>
            <p:txBody>
              <a:bodyPr>
                <a:normAutofit/>
              </a:bodyPr>
              <a:lstStyle/>
              <a:p>
                <a:r>
                  <a:rPr lang="en-US" sz="2200" dirty="0"/>
                  <a:t>Assumptions:</a:t>
                </a:r>
              </a:p>
              <a:p>
                <a:pPr lvl="1"/>
                <a:r>
                  <a:rPr lang="en-US" sz="2200" dirty="0"/>
                  <a:t>E(r</a:t>
                </a:r>
                <a:r>
                  <a:rPr lang="en-US" sz="2200" baseline="-25000" dirty="0"/>
                  <a:t>a</a:t>
                </a:r>
                <a:r>
                  <a:rPr lang="en-US" sz="2200" dirty="0"/>
                  <a:t>) = 4%</a:t>
                </a:r>
              </a:p>
              <a:p>
                <a:pPr lvl="1"/>
                <a:r>
                  <a:rPr lang="en-US" sz="2200" dirty="0"/>
                  <a:t>E(</a:t>
                </a:r>
                <a:r>
                  <a:rPr lang="en-US" sz="2200" dirty="0" err="1"/>
                  <a:t>r</a:t>
                </a:r>
                <a:r>
                  <a:rPr lang="en-US" sz="2200" baseline="-25000" dirty="0" err="1"/>
                  <a:t>b</a:t>
                </a:r>
                <a:r>
                  <a:rPr lang="en-US" sz="2200" dirty="0"/>
                  <a:t>) = 8%</a:t>
                </a:r>
              </a:p>
              <a:p>
                <a:pPr lvl="1"/>
                <a:r>
                  <a:rPr lang="el-GR" sz="2200" dirty="0"/>
                  <a:t>σ</a:t>
                </a:r>
                <a:r>
                  <a:rPr lang="en-US" sz="2200" baseline="-25000" dirty="0"/>
                  <a:t>a</a:t>
                </a:r>
                <a:r>
                  <a:rPr lang="en-US" sz="2200" dirty="0"/>
                  <a:t> = 20%</a:t>
                </a:r>
              </a:p>
              <a:p>
                <a:pPr lvl="1"/>
                <a:r>
                  <a:rPr lang="el-GR" sz="2200" dirty="0"/>
                  <a:t>σ</a:t>
                </a:r>
                <a:r>
                  <a:rPr lang="en-US" sz="2200" baseline="-25000" dirty="0"/>
                  <a:t>b</a:t>
                </a:r>
                <a:r>
                  <a:rPr lang="en-US" sz="2200" dirty="0"/>
                  <a:t> = 40%</a:t>
                </a:r>
              </a:p>
              <a:p>
                <a:pPr lvl="1"/>
                <a:r>
                  <a:rPr lang="el-GR" sz="2200" dirty="0"/>
                  <a:t>ρ</a:t>
                </a:r>
                <a:r>
                  <a:rPr lang="en-US" sz="2200" baseline="-25000" dirty="0" err="1"/>
                  <a:t>a,b</a:t>
                </a:r>
                <a:r>
                  <a:rPr lang="en-US" sz="2200" dirty="0"/>
                  <a:t> = 50%</a:t>
                </a:r>
              </a:p>
              <a:p>
                <a:r>
                  <a:rPr lang="en-US" sz="2200" dirty="0"/>
                  <a:t>Portfolio of 50% in each:</a:t>
                </a:r>
              </a:p>
              <a:p>
                <a:pPr lvl="1"/>
                <a:r>
                  <a:rPr lang="en-US" sz="2200" dirty="0"/>
                  <a:t>E(</a:t>
                </a:r>
                <a:r>
                  <a:rPr lang="en-US" sz="2200" dirty="0" err="1"/>
                  <a:t>r</a:t>
                </a:r>
                <a:r>
                  <a:rPr lang="en-US" sz="2200" baseline="-25000" dirty="0" err="1"/>
                  <a:t>portfolio</a:t>
                </a:r>
                <a:r>
                  <a:rPr lang="en-US" sz="2200" dirty="0"/>
                  <a:t>) = </a:t>
                </a:r>
                <a14:m>
                  <m:oMath xmlns:m="http://schemas.openxmlformats.org/officeDocument/2006/math">
                    <m:r>
                      <a:rPr lang="en-US" sz="2200" b="0" i="1" smtClean="0">
                        <a:effectLst/>
                        <a:latin typeface="Cambria Math" panose="02040503050406030204" pitchFamily="18" charset="0"/>
                        <a:ea typeface="DengXian" panose="02010600030101010101" pitchFamily="2" charset="-122"/>
                        <a:cs typeface="Arial" panose="020B0604020202020204" pitchFamily="34" charset="0"/>
                      </a:rPr>
                      <m:t>0.5</m:t>
                    </m:r>
                    <m:r>
                      <a:rPr lang="en-US" sz="2200" i="1" smtClean="0">
                        <a:effectLst/>
                        <a:latin typeface="Cambria Math" panose="02040503050406030204" pitchFamily="18" charset="0"/>
                        <a:ea typeface="DengXian" panose="02010600030101010101" pitchFamily="2" charset="-122"/>
                        <a:cs typeface="Arial" panose="020B0604020202020204" pitchFamily="34" charset="0"/>
                      </a:rPr>
                      <m:t>×4%+</m:t>
                    </m:r>
                    <m:r>
                      <a:rPr lang="en-US" sz="2200" b="0" i="1" smtClean="0">
                        <a:effectLst/>
                        <a:latin typeface="Cambria Math" panose="02040503050406030204" pitchFamily="18" charset="0"/>
                        <a:ea typeface="DengXian" panose="02010600030101010101" pitchFamily="2" charset="-122"/>
                        <a:cs typeface="Arial" panose="020B0604020202020204" pitchFamily="34" charset="0"/>
                      </a:rPr>
                      <m:t>0.5</m:t>
                    </m:r>
                    <m:r>
                      <a:rPr lang="en-US" sz="2200" i="1" smtClean="0">
                        <a:effectLst/>
                        <a:latin typeface="Cambria Math" panose="02040503050406030204" pitchFamily="18" charset="0"/>
                        <a:ea typeface="DengXian" panose="02010600030101010101" pitchFamily="2" charset="-122"/>
                        <a:cs typeface="Arial" panose="020B0604020202020204" pitchFamily="34" charset="0"/>
                      </a:rPr>
                      <m:t>×8%=6%</m:t>
                    </m:r>
                  </m:oMath>
                </a14:m>
                <a:endParaRPr lang="en-US" sz="2200" dirty="0"/>
              </a:p>
              <a:p>
                <a:pPr lvl="1"/>
                <a:r>
                  <a:rPr lang="el-GR" sz="2200" dirty="0"/>
                  <a:t>σ</a:t>
                </a:r>
                <a:r>
                  <a:rPr lang="en-US" sz="2200" baseline="-25000" dirty="0"/>
                  <a:t>portfolio </a:t>
                </a:r>
                <a:r>
                  <a:rPr lang="en-US" sz="2200" dirty="0"/>
                  <a:t>= </a:t>
                </a:r>
                <a14:m>
                  <m:oMath xmlns:m="http://schemas.openxmlformats.org/officeDocument/2006/math">
                    <m:rad>
                      <m:radPr>
                        <m:degHide m:val="on"/>
                        <m:ctrlPr>
                          <a:rPr lang="en-US" sz="2200" i="1" kern="1200" smtClean="0">
                            <a:solidFill>
                              <a:srgbClr val="000000"/>
                            </a:solidFill>
                            <a:effectLst/>
                            <a:latin typeface="Cambria Math" panose="02040503050406030204" pitchFamily="18" charset="0"/>
                          </a:rPr>
                        </m:ctrlPr>
                      </m:radPr>
                      <m:deg/>
                      <m:e>
                        <m:sSup>
                          <m:sSupPr>
                            <m:ctrlPr>
                              <a:rPr lang="en-US" sz="2200" i="1" kern="1200">
                                <a:solidFill>
                                  <a:srgbClr val="000000"/>
                                </a:solidFill>
                                <a:effectLst/>
                                <a:latin typeface="Cambria Math" panose="02040503050406030204" pitchFamily="18" charset="0"/>
                              </a:rPr>
                            </m:ctrlPr>
                          </m:sSupPr>
                          <m:e>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0.5</m:t>
                            </m:r>
                          </m:e>
                          <m: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2</m:t>
                            </m:r>
                          </m:sup>
                        </m:s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m:t>
                        </m:r>
                        <m:sSup>
                          <m:sSupPr>
                            <m:ctrlPr>
                              <a:rPr lang="en-US" sz="2200" i="1" kern="1200">
                                <a:solidFill>
                                  <a:srgbClr val="000000"/>
                                </a:solidFill>
                                <a:effectLst/>
                                <a:latin typeface="Cambria Math" panose="02040503050406030204" pitchFamily="18" charset="0"/>
                              </a:rPr>
                            </m:ctrlPr>
                          </m:sSupPr>
                          <m:e>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0.2</m:t>
                            </m:r>
                          </m:e>
                          <m: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2</m:t>
                            </m:r>
                          </m:sup>
                        </m:s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m:t>
                        </m:r>
                        <m:sSup>
                          <m:sSupPr>
                            <m:ctrlPr>
                              <a:rPr lang="en-US" sz="2200" i="1" kern="1200">
                                <a:solidFill>
                                  <a:srgbClr val="000000"/>
                                </a:solidFill>
                                <a:effectLst/>
                                <a:latin typeface="Cambria Math" panose="02040503050406030204" pitchFamily="18" charset="0"/>
                              </a:rPr>
                            </m:ctrlPr>
                          </m:sSupPr>
                          <m:e>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0.5</m:t>
                            </m:r>
                          </m:e>
                          <m: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2</m:t>
                            </m:r>
                          </m:sup>
                        </m:s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m:t>
                        </m:r>
                        <m:sSup>
                          <m:sSupPr>
                            <m:ctrlPr>
                              <a:rPr lang="en-US" sz="2200" i="1" kern="1200">
                                <a:solidFill>
                                  <a:srgbClr val="000000"/>
                                </a:solidFill>
                                <a:effectLst/>
                                <a:latin typeface="Cambria Math" panose="02040503050406030204" pitchFamily="18" charset="0"/>
                              </a:rPr>
                            </m:ctrlPr>
                          </m:sSupPr>
                          <m:e>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0.4</m:t>
                            </m:r>
                          </m:e>
                          <m: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2</m:t>
                            </m:r>
                          </m:sup>
                        </m:sSup>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+2</m:t>
                        </m:r>
                        <m:d>
                          <m:dPr>
                            <m:ctrlPr>
                              <a:rPr lang="en-US" sz="2200" i="1" kern="1200">
                                <a:solidFill>
                                  <a:srgbClr val="000000"/>
                                </a:solidFill>
                                <a:effectLst/>
                                <a:latin typeface="Cambria Math" panose="02040503050406030204" pitchFamily="18" charset="0"/>
                              </a:rPr>
                            </m:ctrlPr>
                          </m:dPr>
                          <m:e>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0.5×0.2</m:t>
                            </m:r>
                          </m:e>
                        </m:d>
                        <m:d>
                          <m:dPr>
                            <m:ctrlPr>
                              <a:rPr lang="en-US" sz="2200" i="1" kern="1200">
                                <a:solidFill>
                                  <a:srgbClr val="000000"/>
                                </a:solidFill>
                                <a:effectLst/>
                                <a:latin typeface="Cambria Math" panose="02040503050406030204" pitchFamily="18" charset="0"/>
                              </a:rPr>
                            </m:ctrlPr>
                          </m:dPr>
                          <m:e>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0.5×0.4</m:t>
                            </m:r>
                          </m:e>
                        </m:d>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0.5</m:t>
                        </m:r>
                      </m:e>
                    </m:rad>
                    <m:r>
                      <a:rPr lang="en-US" sz="2200" i="1" kern="1200">
                        <a:solidFill>
                          <a:srgbClr val="000000"/>
                        </a:solidFill>
                        <a:effectLst/>
                        <a:latin typeface="Cambria Math" panose="02040503050406030204" pitchFamily="18" charset="0"/>
                        <a:ea typeface="DengXian" panose="02010600030101010101" pitchFamily="2" charset="-122"/>
                        <a:cs typeface="Arial" panose="020B0604020202020204" pitchFamily="34" charset="0"/>
                      </a:rPr>
                      <m:t>=0.265</m:t>
                    </m:r>
                  </m:oMath>
                </a14:m>
                <a:endParaRPr lang="en-US" sz="2200" dirty="0"/>
              </a:p>
              <a:p>
                <a:endParaRPr lang="en-US" sz="2200" dirty="0"/>
              </a:p>
              <a:p>
                <a:endParaRPr lang="en-US" sz="2200" dirty="0"/>
              </a:p>
            </p:txBody>
          </p:sp>
        </mc:Choice>
        <mc:Fallback xmlns="">
          <p:sp>
            <p:nvSpPr>
              <p:cNvPr id="3" name="Content Placeholder 2">
                <a:extLst>
                  <a:ext uri="{FF2B5EF4-FFF2-40B4-BE49-F238E27FC236}">
                    <a16:creationId xmlns:a16="http://schemas.microsoft.com/office/drawing/2014/main" id="{C1A9D9B2-7349-4258-8F5C-03B0ADF67B53}"/>
                  </a:ext>
                </a:extLst>
              </p:cNvPr>
              <p:cNvSpPr>
                <a:spLocks noGrp="1" noRot="1" noChangeAspect="1" noMove="1" noResize="1" noEditPoints="1" noAdjustHandles="1" noChangeArrowheads="1" noChangeShapeType="1" noTextEdit="1"/>
              </p:cNvSpPr>
              <p:nvPr>
                <p:ph idx="1"/>
              </p:nvPr>
            </p:nvSpPr>
            <p:spPr>
              <a:xfrm>
                <a:off x="1057275" y="1758950"/>
                <a:ext cx="10410825" cy="4337050"/>
              </a:xfrm>
              <a:blipFill>
                <a:blip r:embed="rId2"/>
                <a:stretch>
                  <a:fillRect l="-644" t="-1828"/>
                </a:stretch>
              </a:blipFill>
            </p:spPr>
            <p:txBody>
              <a:bodyPr/>
              <a:lstStyle/>
              <a:p>
                <a:r>
                  <a:rPr lang="en-US">
                    <a:noFill/>
                  </a:rPr>
                  <a:t> </a:t>
                </a:r>
              </a:p>
            </p:txBody>
          </p:sp>
        </mc:Fallback>
      </mc:AlternateContent>
      <p:sp>
        <p:nvSpPr>
          <p:cNvPr id="4" name="Oval 3">
            <a:extLst>
              <a:ext uri="{FF2B5EF4-FFF2-40B4-BE49-F238E27FC236}">
                <a16:creationId xmlns:a16="http://schemas.microsoft.com/office/drawing/2014/main" id="{C3BDF2F3-F719-4874-84F2-6E1F7DE7C711}"/>
              </a:ext>
            </a:extLst>
          </p:cNvPr>
          <p:cNvSpPr/>
          <p:nvPr/>
        </p:nvSpPr>
        <p:spPr>
          <a:xfrm>
            <a:off x="9013372" y="5091834"/>
            <a:ext cx="1645330" cy="666750"/>
          </a:xfrm>
          <a:prstGeom prst="ellipse">
            <a:avLst/>
          </a:prstGeom>
          <a:noFill/>
          <a:ln w="31750">
            <a:solidFill>
              <a:srgbClr val="00B050"/>
            </a:solidFill>
            <a:prstDash val="sysDot"/>
            <a:extLst>
              <a:ext uri="{C807C97D-BFC1-408E-A445-0C87EB9F89A2}">
                <ask:lineSketchStyleProps xmlns:ask="http://schemas.microsoft.com/office/drawing/2018/sketchyshapes" sd="1219033472">
                  <a:custGeom>
                    <a:avLst/>
                    <a:gdLst>
                      <a:gd name="connsiteX0" fmla="*/ 0 w 1028699"/>
                      <a:gd name="connsiteY0" fmla="*/ 333375 h 666750"/>
                      <a:gd name="connsiteX1" fmla="*/ 514350 w 1028699"/>
                      <a:gd name="connsiteY1" fmla="*/ 0 h 666750"/>
                      <a:gd name="connsiteX2" fmla="*/ 1028700 w 1028699"/>
                      <a:gd name="connsiteY2" fmla="*/ 333375 h 666750"/>
                      <a:gd name="connsiteX3" fmla="*/ 514350 w 1028699"/>
                      <a:gd name="connsiteY3" fmla="*/ 666750 h 666750"/>
                      <a:gd name="connsiteX4" fmla="*/ 0 w 1028699"/>
                      <a:gd name="connsiteY4" fmla="*/ 3333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699" h="666750" extrusionOk="0">
                        <a:moveTo>
                          <a:pt x="0" y="333375"/>
                        </a:moveTo>
                        <a:cubicBezTo>
                          <a:pt x="-20920" y="136353"/>
                          <a:pt x="203865" y="9915"/>
                          <a:pt x="514350" y="0"/>
                        </a:cubicBezTo>
                        <a:cubicBezTo>
                          <a:pt x="809678" y="2371"/>
                          <a:pt x="1016775" y="149636"/>
                          <a:pt x="1028700" y="333375"/>
                        </a:cubicBezTo>
                        <a:cubicBezTo>
                          <a:pt x="1022963" y="523096"/>
                          <a:pt x="796309" y="678407"/>
                          <a:pt x="514350" y="666750"/>
                        </a:cubicBezTo>
                        <a:cubicBezTo>
                          <a:pt x="183248" y="641017"/>
                          <a:pt x="23317" y="528634"/>
                          <a:pt x="0" y="33337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FA6871B-1FF7-4C2A-A106-4E9DAFDD6D3A}"/>
              </a:ext>
            </a:extLst>
          </p:cNvPr>
          <p:cNvSpPr/>
          <p:nvPr/>
        </p:nvSpPr>
        <p:spPr>
          <a:xfrm>
            <a:off x="2171172" y="2984568"/>
            <a:ext cx="780148" cy="890683"/>
          </a:xfrm>
          <a:prstGeom prst="ellipse">
            <a:avLst/>
          </a:prstGeom>
          <a:noFill/>
          <a:ln w="31750">
            <a:solidFill>
              <a:srgbClr val="00B050"/>
            </a:solidFill>
            <a:prstDash val="sysDot"/>
            <a:extLst>
              <a:ext uri="{C807C97D-BFC1-408E-A445-0C87EB9F89A2}">
                <ask:lineSketchStyleProps xmlns:ask="http://schemas.microsoft.com/office/drawing/2018/sketchyshapes" sd="1219033472">
                  <a:custGeom>
                    <a:avLst/>
                    <a:gdLst>
                      <a:gd name="connsiteX0" fmla="*/ 0 w 800100"/>
                      <a:gd name="connsiteY0" fmla="*/ 452438 h 904875"/>
                      <a:gd name="connsiteX1" fmla="*/ 400050 w 800100"/>
                      <a:gd name="connsiteY1" fmla="*/ 0 h 904875"/>
                      <a:gd name="connsiteX2" fmla="*/ 800100 w 800100"/>
                      <a:gd name="connsiteY2" fmla="*/ 452438 h 904875"/>
                      <a:gd name="connsiteX3" fmla="*/ 400050 w 800100"/>
                      <a:gd name="connsiteY3" fmla="*/ 904876 h 904875"/>
                      <a:gd name="connsiteX4" fmla="*/ 0 w 800100"/>
                      <a:gd name="connsiteY4" fmla="*/ 452438 h 9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100" h="904875" extrusionOk="0">
                        <a:moveTo>
                          <a:pt x="0" y="452438"/>
                        </a:moveTo>
                        <a:cubicBezTo>
                          <a:pt x="-2838" y="200812"/>
                          <a:pt x="146639" y="12186"/>
                          <a:pt x="400050" y="0"/>
                        </a:cubicBezTo>
                        <a:cubicBezTo>
                          <a:pt x="634901" y="2928"/>
                          <a:pt x="788416" y="202935"/>
                          <a:pt x="800100" y="452438"/>
                        </a:cubicBezTo>
                        <a:cubicBezTo>
                          <a:pt x="783475" y="718549"/>
                          <a:pt x="617814" y="922443"/>
                          <a:pt x="400050" y="904876"/>
                        </a:cubicBezTo>
                        <a:cubicBezTo>
                          <a:pt x="171690" y="900817"/>
                          <a:pt x="34029" y="718572"/>
                          <a:pt x="0" y="4524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97F9D03-3920-4016-9631-5ABBD957C179}"/>
              </a:ext>
            </a:extLst>
          </p:cNvPr>
          <p:cNvSpPr txBox="1"/>
          <p:nvPr/>
        </p:nvSpPr>
        <p:spPr>
          <a:xfrm>
            <a:off x="3010904" y="3146881"/>
            <a:ext cx="2466975" cy="430887"/>
          </a:xfrm>
          <a:prstGeom prst="rect">
            <a:avLst/>
          </a:prstGeom>
          <a:noFill/>
        </p:spPr>
        <p:txBody>
          <a:bodyPr wrap="square" rtlCol="0">
            <a:spAutoFit/>
          </a:bodyPr>
          <a:lstStyle/>
          <a:p>
            <a:r>
              <a:rPr lang="en-US" sz="2200" dirty="0">
                <a:solidFill>
                  <a:srgbClr val="00B050"/>
                </a:solidFill>
              </a:rPr>
              <a:t>Average is 30%</a:t>
            </a:r>
          </a:p>
        </p:txBody>
      </p:sp>
      <p:sp>
        <p:nvSpPr>
          <p:cNvPr id="7" name="Arc 6">
            <a:extLst>
              <a:ext uri="{FF2B5EF4-FFF2-40B4-BE49-F238E27FC236}">
                <a16:creationId xmlns:a16="http://schemas.microsoft.com/office/drawing/2014/main" id="{2243670E-AFB0-4E8B-B5E3-8E0947697966}"/>
              </a:ext>
            </a:extLst>
          </p:cNvPr>
          <p:cNvSpPr/>
          <p:nvPr/>
        </p:nvSpPr>
        <p:spPr>
          <a:xfrm>
            <a:off x="723900" y="3359217"/>
            <a:ext cx="9389918" cy="3180128"/>
          </a:xfrm>
          <a:prstGeom prst="arc">
            <a:avLst>
              <a:gd name="adj1" fmla="val 15331845"/>
              <a:gd name="adj2" fmla="val 59289"/>
            </a:avLst>
          </a:prstGeom>
          <a:ln w="28575">
            <a:solidFill>
              <a:srgbClr val="00B050"/>
            </a:solidFill>
            <a:prstDash val="sysDot"/>
            <a:headEnd type="arrow"/>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ABD1313A-EFC3-4C9A-A280-4BD7B77E41D9}"/>
              </a:ext>
            </a:extLst>
          </p:cNvPr>
          <p:cNvSpPr txBox="1"/>
          <p:nvPr/>
        </p:nvSpPr>
        <p:spPr>
          <a:xfrm rot="624316">
            <a:off x="7239502" y="3336155"/>
            <a:ext cx="2466975" cy="430887"/>
          </a:xfrm>
          <a:prstGeom prst="rect">
            <a:avLst/>
          </a:prstGeom>
          <a:noFill/>
        </p:spPr>
        <p:txBody>
          <a:bodyPr wrap="square" rtlCol="0">
            <a:spAutoFit/>
          </a:bodyPr>
          <a:lstStyle/>
          <a:p>
            <a:r>
              <a:rPr lang="en-US" sz="2200" dirty="0">
                <a:solidFill>
                  <a:srgbClr val="00B050"/>
                </a:solidFill>
              </a:rPr>
              <a:t>Compare</a:t>
            </a:r>
          </a:p>
        </p:txBody>
      </p:sp>
      <p:pic>
        <p:nvPicPr>
          <p:cNvPr id="9" name="Picture 8" descr="Icon&#10;&#10;Description automatically generated">
            <a:extLst>
              <a:ext uri="{FF2B5EF4-FFF2-40B4-BE49-F238E27FC236}">
                <a16:creationId xmlns:a16="http://schemas.microsoft.com/office/drawing/2014/main" id="{D21D603E-9C35-44A6-B2F9-6F60C6391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Tree>
    <p:extLst>
      <p:ext uri="{BB962C8B-B14F-4D97-AF65-F5344CB8AC3E}">
        <p14:creationId xmlns:p14="http://schemas.microsoft.com/office/powerpoint/2010/main" val="3775323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1B2B78E3-1C27-514B-99DB-79DF0DD2AD9D}"/>
              </a:ext>
            </a:extLst>
          </p:cNvPr>
          <p:cNvGraphicFramePr>
            <a:graphicFrameLocks/>
          </p:cNvGraphicFramePr>
          <p:nvPr>
            <p:extLst>
              <p:ext uri="{D42A27DB-BD31-4B8C-83A1-F6EECF244321}">
                <p14:modId xmlns:p14="http://schemas.microsoft.com/office/powerpoint/2010/main" val="1967265012"/>
              </p:ext>
            </p:extLst>
          </p:nvPr>
        </p:nvGraphicFramePr>
        <p:xfrm>
          <a:off x="1935731" y="1705253"/>
          <a:ext cx="7915276" cy="4694394"/>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1DAEAEDA-092C-40DA-B9FF-FE817E778071}"/>
              </a:ext>
            </a:extLst>
          </p:cNvPr>
          <p:cNvSpPr>
            <a:spLocks noGrp="1"/>
          </p:cNvSpPr>
          <p:nvPr>
            <p:ph type="title"/>
          </p:nvPr>
        </p:nvSpPr>
        <p:spPr/>
        <p:txBody>
          <a:bodyPr/>
          <a:lstStyle/>
          <a:p>
            <a:r>
              <a:rPr lang="en-US"/>
              <a:t>Example (cont’d.)</a:t>
            </a:r>
          </a:p>
        </p:txBody>
      </p:sp>
      <p:pic>
        <p:nvPicPr>
          <p:cNvPr id="6" name="Picture 5" descr="Icon&#10;&#10;Description automatically generated">
            <a:extLst>
              <a:ext uri="{FF2B5EF4-FFF2-40B4-BE49-F238E27FC236}">
                <a16:creationId xmlns:a16="http://schemas.microsoft.com/office/drawing/2014/main" id="{F9AD24A5-7C12-7C41-A737-9E5AB1FC6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Tree>
    <p:extLst>
      <p:ext uri="{BB962C8B-B14F-4D97-AF65-F5344CB8AC3E}">
        <p14:creationId xmlns:p14="http://schemas.microsoft.com/office/powerpoint/2010/main" val="2101850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EAEDA-092C-40DA-B9FF-FE817E778071}"/>
              </a:ext>
            </a:extLst>
          </p:cNvPr>
          <p:cNvSpPr>
            <a:spLocks noGrp="1"/>
          </p:cNvSpPr>
          <p:nvPr>
            <p:ph type="title"/>
          </p:nvPr>
        </p:nvSpPr>
        <p:spPr/>
        <p:txBody>
          <a:bodyPr/>
          <a:lstStyle/>
          <a:p>
            <a:r>
              <a:rPr lang="en-US"/>
              <a:t>Example (cont’d.)</a:t>
            </a:r>
          </a:p>
        </p:txBody>
      </p:sp>
      <p:graphicFrame>
        <p:nvGraphicFramePr>
          <p:cNvPr id="4" name="Chart 3">
            <a:extLst>
              <a:ext uri="{FF2B5EF4-FFF2-40B4-BE49-F238E27FC236}">
                <a16:creationId xmlns:a16="http://schemas.microsoft.com/office/drawing/2014/main" id="{2FFC8420-22AB-4699-92D7-14BD0A795697}"/>
              </a:ext>
            </a:extLst>
          </p:cNvPr>
          <p:cNvGraphicFramePr/>
          <p:nvPr>
            <p:extLst>
              <p:ext uri="{D42A27DB-BD31-4B8C-83A1-F6EECF244321}">
                <p14:modId xmlns:p14="http://schemas.microsoft.com/office/powerpoint/2010/main" val="1324955233"/>
              </p:ext>
            </p:extLst>
          </p:nvPr>
        </p:nvGraphicFramePr>
        <p:xfrm>
          <a:off x="1935731" y="1689535"/>
          <a:ext cx="7915276" cy="4710112"/>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Icon&#10;&#10;Description automatically generated">
            <a:extLst>
              <a:ext uri="{FF2B5EF4-FFF2-40B4-BE49-F238E27FC236}">
                <a16:creationId xmlns:a16="http://schemas.microsoft.com/office/drawing/2014/main" id="{F2394DD6-77AC-A744-9C18-C2C036A3F2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Tree>
    <p:extLst>
      <p:ext uri="{BB962C8B-B14F-4D97-AF65-F5344CB8AC3E}">
        <p14:creationId xmlns:p14="http://schemas.microsoft.com/office/powerpoint/2010/main" val="3930791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F5E68-784C-43CA-886F-C6A71BA93C96}"/>
              </a:ext>
            </a:extLst>
          </p:cNvPr>
          <p:cNvSpPr>
            <a:spLocks noGrp="1"/>
          </p:cNvSpPr>
          <p:nvPr>
            <p:ph type="title"/>
          </p:nvPr>
        </p:nvSpPr>
        <p:spPr/>
        <p:txBody>
          <a:bodyPr/>
          <a:lstStyle/>
          <a:p>
            <a:r>
              <a:rPr lang="en-US" dirty="0"/>
              <a:t>Combinations of Two Risky Securities</a:t>
            </a:r>
          </a:p>
        </p:txBody>
      </p:sp>
      <p:pic>
        <p:nvPicPr>
          <p:cNvPr id="5" name="Picture 4" descr="Icon&#10;&#10;Description automatically generated">
            <a:extLst>
              <a:ext uri="{FF2B5EF4-FFF2-40B4-BE49-F238E27FC236}">
                <a16:creationId xmlns:a16="http://schemas.microsoft.com/office/drawing/2014/main" id="{DF719F08-D09F-4A58-B604-9554820834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graphicFrame>
        <p:nvGraphicFramePr>
          <p:cNvPr id="7" name="Chart 6">
            <a:extLst>
              <a:ext uri="{FF2B5EF4-FFF2-40B4-BE49-F238E27FC236}">
                <a16:creationId xmlns:a16="http://schemas.microsoft.com/office/drawing/2014/main" id="{9FE94BBB-E3D4-4946-86CA-B9E737914F41}"/>
              </a:ext>
            </a:extLst>
          </p:cNvPr>
          <p:cNvGraphicFramePr/>
          <p:nvPr>
            <p:extLst>
              <p:ext uri="{D42A27DB-BD31-4B8C-83A1-F6EECF244321}">
                <p14:modId xmlns:p14="http://schemas.microsoft.com/office/powerpoint/2010/main" val="1501474783"/>
              </p:ext>
            </p:extLst>
          </p:nvPr>
        </p:nvGraphicFramePr>
        <p:xfrm>
          <a:off x="1666673" y="1725530"/>
          <a:ext cx="8124825" cy="4619624"/>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10051CAF-239D-4B06-8E75-A8B2E93EFD33}"/>
              </a:ext>
            </a:extLst>
          </p:cNvPr>
          <p:cNvSpPr txBox="1"/>
          <p:nvPr/>
        </p:nvSpPr>
        <p:spPr>
          <a:xfrm rot="19690353">
            <a:off x="6175780" y="3493158"/>
            <a:ext cx="1504950" cy="338554"/>
          </a:xfrm>
          <a:prstGeom prst="rect">
            <a:avLst/>
          </a:prstGeom>
          <a:noFill/>
        </p:spPr>
        <p:txBody>
          <a:bodyPr wrap="square">
            <a:spAutoFit/>
          </a:bodyPr>
          <a:lstStyle/>
          <a:p>
            <a:r>
              <a:rPr lang="en-US" sz="1600" kern="0">
                <a:solidFill>
                  <a:srgbClr val="FF0000"/>
                </a:solidFill>
              </a:rPr>
              <a:t>SPECIAL CASE </a:t>
            </a:r>
            <a:endParaRPr lang="en-US" sz="1600"/>
          </a:p>
        </p:txBody>
      </p:sp>
    </p:spTree>
    <p:extLst>
      <p:ext uri="{BB962C8B-B14F-4D97-AF65-F5344CB8AC3E}">
        <p14:creationId xmlns:p14="http://schemas.microsoft.com/office/powerpoint/2010/main" val="1331472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F5E68-784C-43CA-886F-C6A71BA93C96}"/>
              </a:ext>
            </a:extLst>
          </p:cNvPr>
          <p:cNvSpPr>
            <a:spLocks noGrp="1"/>
          </p:cNvSpPr>
          <p:nvPr>
            <p:ph type="title"/>
          </p:nvPr>
        </p:nvSpPr>
        <p:spPr/>
        <p:txBody>
          <a:bodyPr>
            <a:normAutofit/>
          </a:bodyPr>
          <a:lstStyle/>
          <a:p>
            <a:r>
              <a:rPr lang="en-US" sz="4000"/>
              <a:t>Combinations of a Risky and a Risk-Free Security</a:t>
            </a:r>
          </a:p>
        </p:txBody>
      </p:sp>
      <p:graphicFrame>
        <p:nvGraphicFramePr>
          <p:cNvPr id="4" name="Chart 3">
            <a:extLst>
              <a:ext uri="{FF2B5EF4-FFF2-40B4-BE49-F238E27FC236}">
                <a16:creationId xmlns:a16="http://schemas.microsoft.com/office/drawing/2014/main" id="{7C7BF385-5368-4819-9B5B-66A2EF5E128E}"/>
              </a:ext>
            </a:extLst>
          </p:cNvPr>
          <p:cNvGraphicFramePr>
            <a:graphicFrameLocks/>
          </p:cNvGraphicFramePr>
          <p:nvPr>
            <p:extLst>
              <p:ext uri="{D42A27DB-BD31-4B8C-83A1-F6EECF244321}">
                <p14:modId xmlns:p14="http://schemas.microsoft.com/office/powerpoint/2010/main" val="2698988102"/>
              </p:ext>
            </p:extLst>
          </p:nvPr>
        </p:nvGraphicFramePr>
        <p:xfrm>
          <a:off x="2864271" y="1897626"/>
          <a:ext cx="6257925" cy="4067175"/>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descr="Icon&#10;&#10;Description automatically generated">
            <a:extLst>
              <a:ext uri="{FF2B5EF4-FFF2-40B4-BE49-F238E27FC236}">
                <a16:creationId xmlns:a16="http://schemas.microsoft.com/office/drawing/2014/main" id="{EACB72EE-1876-421A-983C-6F2E06063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
        <p:nvSpPr>
          <p:cNvPr id="7" name="TextBox 6">
            <a:extLst>
              <a:ext uri="{FF2B5EF4-FFF2-40B4-BE49-F238E27FC236}">
                <a16:creationId xmlns:a16="http://schemas.microsoft.com/office/drawing/2014/main" id="{029E6277-0D16-44A8-AEEB-04BEECF10691}"/>
              </a:ext>
            </a:extLst>
          </p:cNvPr>
          <p:cNvSpPr txBox="1"/>
          <p:nvPr/>
        </p:nvSpPr>
        <p:spPr>
          <a:xfrm>
            <a:off x="657224" y="2971800"/>
            <a:ext cx="1911871" cy="461665"/>
          </a:xfrm>
          <a:prstGeom prst="rect">
            <a:avLst/>
          </a:prstGeom>
          <a:noFill/>
        </p:spPr>
        <p:txBody>
          <a:bodyPr wrap="square">
            <a:spAutoFit/>
          </a:bodyPr>
          <a:lstStyle/>
          <a:p>
            <a:r>
              <a:rPr lang="en-US" sz="2400" kern="0">
                <a:solidFill>
                  <a:srgbClr val="FF0000"/>
                </a:solidFill>
              </a:rPr>
              <a:t>SPECIAL CASE </a:t>
            </a:r>
            <a:endParaRPr lang="en-US" sz="2400"/>
          </a:p>
        </p:txBody>
      </p:sp>
    </p:spTree>
    <p:extLst>
      <p:ext uri="{BB962C8B-B14F-4D97-AF65-F5344CB8AC3E}">
        <p14:creationId xmlns:p14="http://schemas.microsoft.com/office/powerpoint/2010/main" val="3133034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1474753533"/>
              </p:ext>
            </p:extLst>
          </p:nvPr>
        </p:nvGraphicFramePr>
        <p:xfrm>
          <a:off x="361122" y="2124385"/>
          <a:ext cx="5305511" cy="32894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2835512383"/>
              </p:ext>
            </p:extLst>
          </p:nvPr>
        </p:nvGraphicFramePr>
        <p:xfrm>
          <a:off x="5768695" y="2124385"/>
          <a:ext cx="5305511" cy="3289499"/>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Icon&#10;&#10;Description automatically generated">
            <a:extLst>
              <a:ext uri="{FF2B5EF4-FFF2-40B4-BE49-F238E27FC236}">
                <a16:creationId xmlns:a16="http://schemas.microsoft.com/office/drawing/2014/main" id="{81478C19-04A1-410D-885C-FAB67CE2B8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
        <p:nvSpPr>
          <p:cNvPr id="4" name="Title 1">
            <a:extLst>
              <a:ext uri="{FF2B5EF4-FFF2-40B4-BE49-F238E27FC236}">
                <a16:creationId xmlns:a16="http://schemas.microsoft.com/office/drawing/2014/main" id="{2674CC48-E07F-E730-E4B2-BD8E15769BA1}"/>
              </a:ext>
            </a:extLst>
          </p:cNvPr>
          <p:cNvSpPr>
            <a:spLocks noGrp="1"/>
          </p:cNvSpPr>
          <p:nvPr>
            <p:ph type="title"/>
          </p:nvPr>
        </p:nvSpPr>
        <p:spPr>
          <a:xfrm>
            <a:off x="838200" y="228601"/>
            <a:ext cx="10515600" cy="1155700"/>
          </a:xfrm>
        </p:spPr>
        <p:txBody>
          <a:bodyPr/>
          <a:lstStyle/>
          <a:p>
            <a:r>
              <a:rPr lang="en-US" dirty="0"/>
              <a:t>Combinations </a:t>
            </a:r>
            <a:r>
              <a:rPr lang="en-US"/>
              <a:t>of Three </a:t>
            </a:r>
            <a:r>
              <a:rPr lang="en-US" dirty="0"/>
              <a:t>Risky Securities</a:t>
            </a:r>
          </a:p>
        </p:txBody>
      </p:sp>
    </p:spTree>
    <p:extLst>
      <p:ext uri="{BB962C8B-B14F-4D97-AF65-F5344CB8AC3E}">
        <p14:creationId xmlns:p14="http://schemas.microsoft.com/office/powerpoint/2010/main" val="43210462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asket full of eggs&#10;&#10;Description automatically generated with low confidence">
            <a:extLst>
              <a:ext uri="{FF2B5EF4-FFF2-40B4-BE49-F238E27FC236}">
                <a16:creationId xmlns:a16="http://schemas.microsoft.com/office/drawing/2014/main" id="{9962FAF4-3CD6-433D-8C8B-BBE740640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5380" y="2616200"/>
            <a:ext cx="3639469" cy="4241800"/>
          </a:xfrm>
          <a:prstGeom prst="rect">
            <a:avLst/>
          </a:prstGeom>
        </p:spPr>
      </p:pic>
      <p:sp>
        <p:nvSpPr>
          <p:cNvPr id="2" name="Title 1">
            <a:extLst>
              <a:ext uri="{FF2B5EF4-FFF2-40B4-BE49-F238E27FC236}">
                <a16:creationId xmlns:a16="http://schemas.microsoft.com/office/drawing/2014/main" id="{8A3D48BF-82C4-46C5-BFD9-4C2BBB6C53A7}"/>
              </a:ext>
            </a:extLst>
          </p:cNvPr>
          <p:cNvSpPr>
            <a:spLocks noGrp="1"/>
          </p:cNvSpPr>
          <p:nvPr>
            <p:ph type="title"/>
          </p:nvPr>
        </p:nvSpPr>
        <p:spPr/>
        <p:txBody>
          <a:bodyPr/>
          <a:lstStyle/>
          <a:p>
            <a:r>
              <a:rPr lang="en-US" dirty="0"/>
              <a:t>Implication</a:t>
            </a:r>
          </a:p>
        </p:txBody>
      </p:sp>
      <p:sp>
        <p:nvSpPr>
          <p:cNvPr id="3" name="Content Placeholder 2">
            <a:extLst>
              <a:ext uri="{FF2B5EF4-FFF2-40B4-BE49-F238E27FC236}">
                <a16:creationId xmlns:a16="http://schemas.microsoft.com/office/drawing/2014/main" id="{7A42E3BC-C0E0-4C76-9A0F-D20A0ADDD37F}"/>
              </a:ext>
            </a:extLst>
          </p:cNvPr>
          <p:cNvSpPr>
            <a:spLocks noGrp="1"/>
          </p:cNvSpPr>
          <p:nvPr>
            <p:ph idx="1"/>
          </p:nvPr>
        </p:nvSpPr>
        <p:spPr/>
        <p:txBody>
          <a:bodyPr>
            <a:normAutofit/>
          </a:bodyPr>
          <a:lstStyle/>
          <a:p>
            <a:pPr marL="0" indent="0">
              <a:lnSpc>
                <a:spcPct val="120000"/>
              </a:lnSpc>
              <a:spcBef>
                <a:spcPts val="0"/>
              </a:spcBef>
              <a:buFont typeface="Arial" panose="020B0604020202020204" pitchFamily="34" charset="0"/>
              <a:buNone/>
            </a:pPr>
            <a:r>
              <a:rPr lang="en-US" sz="2400"/>
              <a:t>Investors should hold portfolios of many securities from widely different sectors.  </a:t>
            </a:r>
          </a:p>
          <a:p>
            <a:pPr marL="0" indent="0">
              <a:lnSpc>
                <a:spcPct val="120000"/>
              </a:lnSpc>
              <a:spcBef>
                <a:spcPts val="0"/>
              </a:spcBef>
              <a:buFont typeface="Arial" panose="020B0604020202020204" pitchFamily="34" charset="0"/>
              <a:buNone/>
            </a:pPr>
            <a:r>
              <a:rPr lang="en-US" sz="2400"/>
              <a:t>Or the simplified version: Do not put all your eggs in one basket.</a:t>
            </a:r>
          </a:p>
        </p:txBody>
      </p:sp>
      <p:pic>
        <p:nvPicPr>
          <p:cNvPr id="6" name="Picture 5" descr="Icon&#10;&#10;Description automatically generated">
            <a:extLst>
              <a:ext uri="{FF2B5EF4-FFF2-40B4-BE49-F238E27FC236}">
                <a16:creationId xmlns:a16="http://schemas.microsoft.com/office/drawing/2014/main" id="{D6B0232F-42A3-48B9-8F1C-5115934761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6739" y="5199619"/>
            <a:ext cx="1227237" cy="1530365"/>
          </a:xfrm>
          <a:prstGeom prst="rect">
            <a:avLst/>
          </a:prstGeom>
        </p:spPr>
      </p:pic>
    </p:spTree>
    <p:extLst>
      <p:ext uri="{BB962C8B-B14F-4D97-AF65-F5344CB8AC3E}">
        <p14:creationId xmlns:p14="http://schemas.microsoft.com/office/powerpoint/2010/main" val="3928126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273D-5402-4027-BCA8-BC6766012D74}"/>
              </a:ext>
            </a:extLst>
          </p:cNvPr>
          <p:cNvSpPr>
            <a:spLocks noGrp="1"/>
          </p:cNvSpPr>
          <p:nvPr>
            <p:ph type="title"/>
          </p:nvPr>
        </p:nvSpPr>
        <p:spPr/>
        <p:txBody>
          <a:bodyPr/>
          <a:lstStyle/>
          <a:p>
            <a:r>
              <a:rPr lang="en-US"/>
              <a:t>Expected Return over Time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16C12F5-8053-48BC-8F3E-A5D77A5EFA87}"/>
                  </a:ext>
                </a:extLst>
              </p:cNvPr>
              <p:cNvSpPr txBox="1"/>
              <p:nvPr/>
            </p:nvSpPr>
            <p:spPr>
              <a:xfrm>
                <a:off x="1617043" y="2979331"/>
                <a:ext cx="5290719" cy="43088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sz="2200" smtClean="0">
                          <a:latin typeface="Cambria Math" panose="02040503050406030204" pitchFamily="18" charset="0"/>
                        </a:rPr>
                        <m:t>R</m:t>
                      </m:r>
                      <m:r>
                        <m:rPr>
                          <m:sty m:val="p"/>
                        </m:rPr>
                        <a:rPr lang="en-US" sz="2200" i="0">
                          <a:latin typeface="Cambria Math" panose="02040503050406030204" pitchFamily="18" charset="0"/>
                        </a:rPr>
                        <m:t>eturn</m:t>
                      </m:r>
                      <m:r>
                        <a:rPr lang="en-US" sz="2200" i="0">
                          <a:latin typeface="Cambria Math" panose="02040503050406030204" pitchFamily="18" charset="0"/>
                        </a:rPr>
                        <m:t> </m:t>
                      </m:r>
                      <m:r>
                        <m:rPr>
                          <m:sty m:val="p"/>
                        </m:rPr>
                        <a:rPr lang="en-US" sz="2200" i="0">
                          <a:latin typeface="Cambria Math" panose="02040503050406030204" pitchFamily="18" charset="0"/>
                        </a:rPr>
                        <m:t>for</m:t>
                      </m:r>
                      <m:r>
                        <a:rPr lang="en-US" sz="2200" i="0">
                          <a:latin typeface="Cambria Math" panose="02040503050406030204" pitchFamily="18" charset="0"/>
                        </a:rPr>
                        <m:t> </m:t>
                      </m:r>
                      <m:r>
                        <a:rPr lang="en-US" sz="2200" i="1">
                          <a:latin typeface="Cambria Math" panose="02040503050406030204" pitchFamily="18" charset="0"/>
                        </a:rPr>
                        <m:t>𝑛</m:t>
                      </m:r>
                      <m:r>
                        <a:rPr lang="en-US" sz="2200" i="0">
                          <a:latin typeface="Cambria Math" panose="02040503050406030204" pitchFamily="18" charset="0"/>
                        </a:rPr>
                        <m:t> </m:t>
                      </m:r>
                      <m:r>
                        <m:rPr>
                          <m:sty m:val="p"/>
                        </m:rPr>
                        <a:rPr lang="en-US" sz="2200" i="0">
                          <a:latin typeface="Cambria Math" panose="02040503050406030204" pitchFamily="18" charset="0"/>
                        </a:rPr>
                        <m:t>periods</m:t>
                      </m:r>
                      <m:r>
                        <a:rPr lang="en-US" sz="2200" i="0">
                          <a:latin typeface="Cambria Math" panose="02040503050406030204" pitchFamily="18" charset="0"/>
                        </a:rPr>
                        <m:t>=</m:t>
                      </m:r>
                      <m:sSup>
                        <m:sSupPr>
                          <m:ctrlPr>
                            <a:rPr lang="en-US" sz="2200" i="1">
                              <a:solidFill>
                                <a:srgbClr val="836967"/>
                              </a:solidFill>
                              <a:latin typeface="Cambria Math" panose="02040503050406030204" pitchFamily="18" charset="0"/>
                            </a:rPr>
                          </m:ctrlPr>
                        </m:sSupPr>
                        <m:e>
                          <m:d>
                            <m:dPr>
                              <m:ctrlPr>
                                <a:rPr lang="en-US" sz="2200" i="1">
                                  <a:solidFill>
                                    <a:srgbClr val="836967"/>
                                  </a:solidFill>
                                  <a:latin typeface="Cambria Math" panose="02040503050406030204" pitchFamily="18" charset="0"/>
                                </a:rPr>
                              </m:ctrlPr>
                            </m:dPr>
                            <m:e>
                              <m:r>
                                <a:rPr lang="en-US" sz="2200" i="0">
                                  <a:latin typeface="Cambria Math" panose="02040503050406030204" pitchFamily="18" charset="0"/>
                                </a:rPr>
                                <m:t>1+</m:t>
                              </m:r>
                              <m:r>
                                <a:rPr lang="en-US" sz="2200" i="1">
                                  <a:latin typeface="Cambria Math" panose="02040503050406030204" pitchFamily="18" charset="0"/>
                                </a:rPr>
                                <m:t>𝑟</m:t>
                              </m:r>
                            </m:e>
                          </m:d>
                        </m:e>
                        <m:sup>
                          <m:r>
                            <a:rPr lang="en-US" sz="2200" i="1">
                              <a:latin typeface="Cambria Math" panose="02040503050406030204" pitchFamily="18" charset="0"/>
                            </a:rPr>
                            <m:t>𝑛</m:t>
                          </m:r>
                        </m:sup>
                      </m:sSup>
                      <m:r>
                        <a:rPr lang="en-US" sz="2200" i="0">
                          <a:latin typeface="Cambria Math" panose="02040503050406030204" pitchFamily="18" charset="0"/>
                        </a:rPr>
                        <m:t>−1</m:t>
                      </m:r>
                    </m:oMath>
                  </m:oMathPara>
                </a14:m>
                <a:endParaRPr lang="en-US" sz="2200"/>
              </a:p>
            </p:txBody>
          </p:sp>
        </mc:Choice>
        <mc:Fallback xmlns="">
          <p:sp>
            <p:nvSpPr>
              <p:cNvPr id="9" name="TextBox 8">
                <a:extLst>
                  <a:ext uri="{FF2B5EF4-FFF2-40B4-BE49-F238E27FC236}">
                    <a16:creationId xmlns:a16="http://schemas.microsoft.com/office/drawing/2014/main" id="{816C12F5-8053-48BC-8F3E-A5D77A5EFA87}"/>
                  </a:ext>
                </a:extLst>
              </p:cNvPr>
              <p:cNvSpPr txBox="1">
                <a:spLocks noRot="1" noChangeAspect="1" noMove="1" noResize="1" noEditPoints="1" noAdjustHandles="1" noChangeArrowheads="1" noChangeShapeType="1" noTextEdit="1"/>
              </p:cNvSpPr>
              <p:nvPr/>
            </p:nvSpPr>
            <p:spPr>
              <a:xfrm>
                <a:off x="1617043" y="2979331"/>
                <a:ext cx="5290719" cy="430887"/>
              </a:xfrm>
              <a:prstGeom prst="rect">
                <a:avLst/>
              </a:prstGeom>
              <a:blipFill>
                <a:blip r:embed="rId2"/>
                <a:stretch>
                  <a:fillRect l="-24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9D91C41-2B31-456F-B42D-D9B5A18D684A}"/>
                  </a:ext>
                </a:extLst>
              </p:cNvPr>
              <p:cNvSpPr txBox="1"/>
              <p:nvPr/>
            </p:nvSpPr>
            <p:spPr>
              <a:xfrm>
                <a:off x="1617044" y="2016543"/>
                <a:ext cx="7986294" cy="43088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sz="2200" smtClean="0">
                          <a:latin typeface="Cambria Math" panose="02040503050406030204" pitchFamily="18" charset="0"/>
                        </a:rPr>
                        <m:t>R</m:t>
                      </m:r>
                      <m:r>
                        <m:rPr>
                          <m:sty m:val="p"/>
                        </m:rPr>
                        <a:rPr lang="en-US" sz="2200" i="0">
                          <a:latin typeface="Cambria Math" panose="02040503050406030204" pitchFamily="18" charset="0"/>
                        </a:rPr>
                        <m:t>eturn</m:t>
                      </m:r>
                      <m:r>
                        <a:rPr lang="en-US" sz="2200" i="0">
                          <a:latin typeface="Cambria Math" panose="02040503050406030204" pitchFamily="18" charset="0"/>
                        </a:rPr>
                        <m:t> </m:t>
                      </m:r>
                      <m:r>
                        <m:rPr>
                          <m:sty m:val="p"/>
                        </m:rPr>
                        <a:rPr lang="en-US" sz="2200" i="0">
                          <a:latin typeface="Cambria Math" panose="02040503050406030204" pitchFamily="18" charset="0"/>
                        </a:rPr>
                        <m:t>for</m:t>
                      </m:r>
                      <m:r>
                        <a:rPr lang="en-US" sz="2200" i="0">
                          <a:latin typeface="Cambria Math" panose="02040503050406030204" pitchFamily="18" charset="0"/>
                        </a:rPr>
                        <m:t> </m:t>
                      </m:r>
                      <m:r>
                        <a:rPr lang="en-US" sz="2200" i="1">
                          <a:latin typeface="Cambria Math" panose="02040503050406030204" pitchFamily="18" charset="0"/>
                        </a:rPr>
                        <m:t>𝑛</m:t>
                      </m:r>
                      <m:r>
                        <a:rPr lang="en-US" sz="2200" i="0">
                          <a:latin typeface="Cambria Math" panose="02040503050406030204" pitchFamily="18" charset="0"/>
                        </a:rPr>
                        <m:t> </m:t>
                      </m:r>
                      <m:r>
                        <m:rPr>
                          <m:sty m:val="p"/>
                        </m:rPr>
                        <a:rPr lang="en-US" sz="2200" i="0">
                          <a:latin typeface="Cambria Math" panose="02040503050406030204" pitchFamily="18" charset="0"/>
                        </a:rPr>
                        <m:t>periods</m:t>
                      </m:r>
                      <m:r>
                        <a:rPr lang="en-US" sz="2200" i="0">
                          <a:latin typeface="Cambria Math" panose="02040503050406030204" pitchFamily="18" charset="0"/>
                        </a:rPr>
                        <m:t>=</m:t>
                      </m:r>
                      <m:d>
                        <m:dPr>
                          <m:ctrlPr>
                            <a:rPr lang="en-US" sz="2200" i="1">
                              <a:solidFill>
                                <a:srgbClr val="836967"/>
                              </a:solidFill>
                              <a:latin typeface="Cambria Math" panose="02040503050406030204" pitchFamily="18" charset="0"/>
                            </a:rPr>
                          </m:ctrlPr>
                        </m:dPr>
                        <m:e>
                          <m:r>
                            <a:rPr lang="en-US" sz="2200" i="0">
                              <a:latin typeface="Cambria Math" panose="02040503050406030204" pitchFamily="18" charset="0"/>
                            </a:rPr>
                            <m:t>1+</m:t>
                          </m:r>
                          <m:sSub>
                            <m:sSubPr>
                              <m:ctrlPr>
                                <a:rPr lang="en-US" sz="2200" i="1">
                                  <a:solidFill>
                                    <a:srgbClr val="836967"/>
                                  </a:solidFill>
                                  <a:latin typeface="Cambria Math" panose="02040503050406030204" pitchFamily="18" charset="0"/>
                                </a:rPr>
                              </m:ctrlPr>
                            </m:sSubPr>
                            <m:e>
                              <m:r>
                                <a:rPr lang="en-US" sz="2200" i="1">
                                  <a:latin typeface="Cambria Math" panose="02040503050406030204" pitchFamily="18" charset="0"/>
                                </a:rPr>
                                <m:t>𝑟</m:t>
                              </m:r>
                            </m:e>
                            <m:sub>
                              <m:r>
                                <a:rPr lang="en-US" sz="2200" i="0">
                                  <a:latin typeface="Cambria Math" panose="02040503050406030204" pitchFamily="18" charset="0"/>
                                </a:rPr>
                                <m:t>1</m:t>
                              </m:r>
                            </m:sub>
                          </m:sSub>
                        </m:e>
                      </m:d>
                      <m:r>
                        <a:rPr lang="en-US" sz="2200" i="0">
                          <a:latin typeface="Cambria Math" panose="02040503050406030204" pitchFamily="18" charset="0"/>
                        </a:rPr>
                        <m:t>×</m:t>
                      </m:r>
                      <m:d>
                        <m:dPr>
                          <m:ctrlPr>
                            <a:rPr lang="en-US" sz="2200" i="1">
                              <a:solidFill>
                                <a:srgbClr val="836967"/>
                              </a:solidFill>
                              <a:latin typeface="Cambria Math" panose="02040503050406030204" pitchFamily="18" charset="0"/>
                            </a:rPr>
                          </m:ctrlPr>
                        </m:dPr>
                        <m:e>
                          <m:r>
                            <a:rPr lang="en-US" sz="2200" i="0">
                              <a:latin typeface="Cambria Math" panose="02040503050406030204" pitchFamily="18" charset="0"/>
                            </a:rPr>
                            <m:t>1+</m:t>
                          </m:r>
                          <m:sSub>
                            <m:sSubPr>
                              <m:ctrlPr>
                                <a:rPr lang="en-US" sz="2200" i="1">
                                  <a:solidFill>
                                    <a:srgbClr val="836967"/>
                                  </a:solidFill>
                                  <a:latin typeface="Cambria Math" panose="02040503050406030204" pitchFamily="18" charset="0"/>
                                </a:rPr>
                              </m:ctrlPr>
                            </m:sSubPr>
                            <m:e>
                              <m:r>
                                <a:rPr lang="en-US" sz="2200" i="1">
                                  <a:latin typeface="Cambria Math" panose="02040503050406030204" pitchFamily="18" charset="0"/>
                                </a:rPr>
                                <m:t>𝑟</m:t>
                              </m:r>
                            </m:e>
                            <m:sub>
                              <m:r>
                                <a:rPr lang="en-US" sz="2200" b="0" i="0" smtClean="0">
                                  <a:latin typeface="Cambria Math" panose="02040503050406030204" pitchFamily="18" charset="0"/>
                                </a:rPr>
                                <m:t>2</m:t>
                              </m:r>
                            </m:sub>
                          </m:sSub>
                        </m:e>
                      </m:d>
                      <m:r>
                        <a:rPr lang="en-US" sz="2200" i="0">
                          <a:latin typeface="Cambria Math" panose="02040503050406030204" pitchFamily="18" charset="0"/>
                        </a:rPr>
                        <m:t>×⋯×</m:t>
                      </m:r>
                      <m:d>
                        <m:dPr>
                          <m:ctrlPr>
                            <a:rPr lang="en-US" sz="2200" i="1">
                              <a:solidFill>
                                <a:srgbClr val="836967"/>
                              </a:solidFill>
                              <a:latin typeface="Cambria Math" panose="02040503050406030204" pitchFamily="18" charset="0"/>
                            </a:rPr>
                          </m:ctrlPr>
                        </m:dPr>
                        <m:e>
                          <m:r>
                            <a:rPr lang="en-US" sz="2200" i="0">
                              <a:latin typeface="Cambria Math" panose="02040503050406030204" pitchFamily="18" charset="0"/>
                            </a:rPr>
                            <m:t>1+</m:t>
                          </m:r>
                          <m:sSub>
                            <m:sSubPr>
                              <m:ctrlPr>
                                <a:rPr lang="en-US" sz="2200" i="1">
                                  <a:solidFill>
                                    <a:srgbClr val="836967"/>
                                  </a:solidFill>
                                  <a:latin typeface="Cambria Math" panose="02040503050406030204" pitchFamily="18" charset="0"/>
                                </a:rPr>
                              </m:ctrlPr>
                            </m:sSubPr>
                            <m:e>
                              <m:r>
                                <a:rPr lang="en-US" sz="2200" i="1">
                                  <a:latin typeface="Cambria Math" panose="02040503050406030204" pitchFamily="18" charset="0"/>
                                </a:rPr>
                                <m:t>𝑟</m:t>
                              </m:r>
                            </m:e>
                            <m:sub>
                              <m:r>
                                <a:rPr lang="en-US" sz="2200" i="1">
                                  <a:latin typeface="Cambria Math" panose="02040503050406030204" pitchFamily="18" charset="0"/>
                                </a:rPr>
                                <m:t>𝑛</m:t>
                              </m:r>
                            </m:sub>
                          </m:sSub>
                        </m:e>
                      </m:d>
                      <m:r>
                        <a:rPr lang="en-US" sz="2200" i="0">
                          <a:latin typeface="Cambria Math" panose="02040503050406030204" pitchFamily="18" charset="0"/>
                        </a:rPr>
                        <m:t>−1</m:t>
                      </m:r>
                    </m:oMath>
                  </m:oMathPara>
                </a14:m>
                <a:endParaRPr lang="en-US" sz="2200" dirty="0"/>
              </a:p>
            </p:txBody>
          </p:sp>
        </mc:Choice>
        <mc:Fallback xmlns="">
          <p:sp>
            <p:nvSpPr>
              <p:cNvPr id="11" name="TextBox 10">
                <a:extLst>
                  <a:ext uri="{FF2B5EF4-FFF2-40B4-BE49-F238E27FC236}">
                    <a16:creationId xmlns:a16="http://schemas.microsoft.com/office/drawing/2014/main" id="{F9D91C41-2B31-456F-B42D-D9B5A18D684A}"/>
                  </a:ext>
                </a:extLst>
              </p:cNvPr>
              <p:cNvSpPr txBox="1">
                <a:spLocks noRot="1" noChangeAspect="1" noMove="1" noResize="1" noEditPoints="1" noAdjustHandles="1" noChangeArrowheads="1" noChangeShapeType="1" noTextEdit="1"/>
              </p:cNvSpPr>
              <p:nvPr/>
            </p:nvSpPr>
            <p:spPr>
              <a:xfrm>
                <a:off x="1617044" y="2016543"/>
                <a:ext cx="7986294" cy="430887"/>
              </a:xfrm>
              <a:prstGeom prst="rect">
                <a:avLst/>
              </a:prstGeom>
              <a:blipFill>
                <a:blip r:embed="rId3"/>
                <a:stretch>
                  <a:fillRect l="-159" b="-20000"/>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FD5736DC-42DD-4F38-BC15-F3128782DBFA}"/>
              </a:ext>
            </a:extLst>
          </p:cNvPr>
          <p:cNvSpPr txBox="1"/>
          <p:nvPr/>
        </p:nvSpPr>
        <p:spPr>
          <a:xfrm>
            <a:off x="964163" y="2521923"/>
            <a:ext cx="6096000" cy="430887"/>
          </a:xfrm>
          <a:prstGeom prst="rect">
            <a:avLst/>
          </a:prstGeom>
          <a:noFill/>
        </p:spPr>
        <p:txBody>
          <a:bodyPr wrap="square">
            <a:spAutoFit/>
          </a:bodyPr>
          <a:lstStyle/>
          <a:p>
            <a:r>
              <a:rPr lang="en-US" sz="2200">
                <a:ea typeface="DengXian" panose="02010600030101010101" pitchFamily="2" charset="-122"/>
                <a:cs typeface="Arial" panose="020B0604020202020204" pitchFamily="34" charset="0"/>
              </a:rPr>
              <a:t>Or i</a:t>
            </a:r>
            <a:r>
              <a:rPr lang="en-US" sz="2200">
                <a:effectLst/>
                <a:ea typeface="DengXian" panose="02010600030101010101" pitchFamily="2" charset="-122"/>
                <a:cs typeface="Arial" panose="020B0604020202020204" pitchFamily="34" charset="0"/>
              </a:rPr>
              <a:t>f the returns are the same in each period:</a:t>
            </a:r>
            <a:endParaRPr lang="en-US" sz="220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736D84F-596E-42FB-BBB4-1508B2055532}"/>
                  </a:ext>
                </a:extLst>
              </p:cNvPr>
              <p:cNvSpPr txBox="1"/>
              <p:nvPr/>
            </p:nvSpPr>
            <p:spPr>
              <a:xfrm>
                <a:off x="964162" y="3432820"/>
                <a:ext cx="8772898" cy="1367490"/>
              </a:xfrm>
              <a:prstGeom prst="rect">
                <a:avLst/>
              </a:prstGeom>
              <a:noFill/>
            </p:spPr>
            <p:txBody>
              <a:bodyPr wrap="square">
                <a:spAutoFit/>
              </a:bodyPr>
              <a:lstStyle/>
              <a:p>
                <a:pPr>
                  <a:lnSpc>
                    <a:spcPct val="107000"/>
                  </a:lnSpc>
                  <a:spcAft>
                    <a:spcPts val="800"/>
                  </a:spcAft>
                </a:pPr>
                <a:r>
                  <a:rPr lang="en-US" sz="2200" kern="1200">
                    <a:effectLst/>
                    <a:ea typeface="DengXian" panose="02010600030101010101" pitchFamily="2" charset="-122"/>
                    <a:cs typeface="Arial" panose="020B0604020202020204" pitchFamily="34" charset="0"/>
                  </a:rPr>
                  <a:t>Example: </a:t>
                </a:r>
              </a:p>
              <a:p>
                <a:pPr>
                  <a:lnSpc>
                    <a:spcPct val="107000"/>
                  </a:lnSpc>
                  <a:spcAft>
                    <a:spcPts val="800"/>
                  </a:spcAft>
                </a:pPr>
                <a:r>
                  <a:rPr lang="en-US" sz="2200">
                    <a:ea typeface="DengXian" panose="02010600030101010101" pitchFamily="2" charset="-122"/>
                    <a:cs typeface="Arial" panose="020B0604020202020204" pitchFamily="34" charset="0"/>
                  </a:rPr>
                  <a:t>  </a:t>
                </a:r>
                <a:r>
                  <a:rPr lang="en-US" sz="2200" kern="1200">
                    <a:effectLst/>
                    <a:ea typeface="DengXian" panose="02010600030101010101" pitchFamily="2" charset="-122"/>
                    <a:cs typeface="Arial" panose="020B0604020202020204" pitchFamily="34" charset="0"/>
                  </a:rPr>
                  <a:t>Return of 10% for two years = </a:t>
                </a:r>
                <a14:m>
                  <m:oMath xmlns:m="http://schemas.openxmlformats.org/officeDocument/2006/math">
                    <m:sSup>
                      <m:sSupPr>
                        <m:ctrlPr>
                          <a:rPr lang="en-US" sz="2200" i="1">
                            <a:latin typeface="Cambria Math" panose="02040503050406030204" pitchFamily="18" charset="0"/>
                            <a:ea typeface="DengXian" panose="02010600030101010101" pitchFamily="2" charset="-122"/>
                            <a:cs typeface="Arial" panose="020B0604020202020204" pitchFamily="34" charset="0"/>
                          </a:rPr>
                        </m:ctrlPr>
                      </m:sSupPr>
                      <m:e>
                        <m:d>
                          <m:dPr>
                            <m:ctrlPr>
                              <a:rPr lang="en-US" sz="2200" i="1">
                                <a:latin typeface="Cambria Math" panose="02040503050406030204" pitchFamily="18" charset="0"/>
                                <a:ea typeface="DengXian" panose="02010600030101010101" pitchFamily="2" charset="-122"/>
                                <a:cs typeface="Arial" panose="020B0604020202020204" pitchFamily="34" charset="0"/>
                              </a:rPr>
                            </m:ctrlPr>
                          </m:dPr>
                          <m:e>
                            <m:r>
                              <a:rPr lang="en-US" sz="2200" i="1">
                                <a:latin typeface="Cambria Math" panose="02040503050406030204" pitchFamily="18" charset="0"/>
                                <a:ea typeface="DengXian" panose="02010600030101010101" pitchFamily="2" charset="-122"/>
                                <a:cs typeface="Arial" panose="020B0604020202020204" pitchFamily="34" charset="0"/>
                              </a:rPr>
                              <m:t>1+10%</m:t>
                            </m:r>
                          </m:e>
                        </m:d>
                      </m:e>
                      <m:sup>
                        <m:r>
                          <a:rPr lang="en-US" sz="2200" i="1">
                            <a:latin typeface="Cambria Math" panose="02040503050406030204" pitchFamily="18" charset="0"/>
                            <a:ea typeface="DengXian" panose="02010600030101010101" pitchFamily="2" charset="-122"/>
                            <a:cs typeface="Arial" panose="020B0604020202020204" pitchFamily="34" charset="0"/>
                          </a:rPr>
                          <m:t>2</m:t>
                        </m:r>
                      </m:sup>
                    </m:sSup>
                    <m:r>
                      <a:rPr lang="en-US" sz="2200" i="1">
                        <a:latin typeface="Cambria Math" panose="02040503050406030204" pitchFamily="18" charset="0"/>
                        <a:ea typeface="Cambria Math" panose="02040503050406030204" pitchFamily="18" charset="0"/>
                        <a:cs typeface="Arial" panose="020B0604020202020204" pitchFamily="34" charset="0"/>
                      </a:rPr>
                      <m:t>−1=21%.</m:t>
                    </m:r>
                  </m:oMath>
                </a14:m>
                <a:r>
                  <a:rPr lang="en-US" sz="2200">
                    <a:ea typeface="DengXian" panose="02010600030101010101" pitchFamily="2" charset="-122"/>
                    <a:cs typeface="Arial" panose="020B0604020202020204" pitchFamily="34" charset="0"/>
                  </a:rPr>
                  <a:t> </a:t>
                </a:r>
              </a:p>
              <a:p>
                <a:pPr>
                  <a:lnSpc>
                    <a:spcPct val="107000"/>
                  </a:lnSpc>
                  <a:spcAft>
                    <a:spcPts val="800"/>
                  </a:spcAft>
                </a:pPr>
                <a:r>
                  <a:rPr lang="en-US" sz="2200" kern="1200">
                    <a:effectLst/>
                    <a:ea typeface="DengXian" panose="02010600030101010101" pitchFamily="2" charset="-122"/>
                    <a:cs typeface="Arial" panose="020B0604020202020204" pitchFamily="34" charset="0"/>
                  </a:rPr>
                  <a:t>  The extra 1% above </a:t>
                </a:r>
                <a14:m>
                  <m:oMath xmlns:m="http://schemas.openxmlformats.org/officeDocument/2006/math">
                    <m:r>
                      <a:rPr lang="en-US" sz="2200" i="1" kern="1200" smtClean="0">
                        <a:effectLst/>
                        <a:latin typeface="Cambria Math" panose="02040503050406030204" pitchFamily="18" charset="0"/>
                        <a:ea typeface="DengXian" panose="02010600030101010101" pitchFamily="2" charset="-122"/>
                        <a:cs typeface="Arial" panose="020B0604020202020204" pitchFamily="34" charset="0"/>
                      </a:rPr>
                      <m:t>10%×2</m:t>
                    </m:r>
                  </m:oMath>
                </a14:m>
                <a:r>
                  <a:rPr lang="en-US" sz="2200" kern="1200">
                    <a:effectLst/>
                    <a:ea typeface="DengXian" panose="02010600030101010101" pitchFamily="2" charset="-122"/>
                    <a:cs typeface="Arial" panose="020B0604020202020204" pitchFamily="34" charset="0"/>
                  </a:rPr>
                  <a:t> is interest on interest, or </a:t>
                </a:r>
                <a:r>
                  <a:rPr lang="en-US" sz="2200" i="1" kern="1200">
                    <a:effectLst/>
                    <a:ea typeface="DengXian" panose="02010600030101010101" pitchFamily="2" charset="-122"/>
                    <a:cs typeface="Arial" panose="020B0604020202020204" pitchFamily="34" charset="0"/>
                  </a:rPr>
                  <a:t>compound interest</a:t>
                </a:r>
                <a:r>
                  <a:rPr lang="en-US" sz="2200" kern="1200">
                    <a:effectLst/>
                    <a:ea typeface="DengXian" panose="02010600030101010101" pitchFamily="2" charset="-122"/>
                    <a:cs typeface="Arial" panose="020B0604020202020204" pitchFamily="34" charset="0"/>
                  </a:rPr>
                  <a:t>. </a:t>
                </a:r>
              </a:p>
            </p:txBody>
          </p:sp>
        </mc:Choice>
        <mc:Fallback xmlns="">
          <p:sp>
            <p:nvSpPr>
              <p:cNvPr id="17" name="TextBox 16">
                <a:extLst>
                  <a:ext uri="{FF2B5EF4-FFF2-40B4-BE49-F238E27FC236}">
                    <a16:creationId xmlns:a16="http://schemas.microsoft.com/office/drawing/2014/main" id="{7736D84F-596E-42FB-BBB4-1508B2055532}"/>
                  </a:ext>
                </a:extLst>
              </p:cNvPr>
              <p:cNvSpPr txBox="1">
                <a:spLocks noRot="1" noChangeAspect="1" noMove="1" noResize="1" noEditPoints="1" noAdjustHandles="1" noChangeArrowheads="1" noChangeShapeType="1" noTextEdit="1"/>
              </p:cNvSpPr>
              <p:nvPr/>
            </p:nvSpPr>
            <p:spPr>
              <a:xfrm>
                <a:off x="964162" y="3432820"/>
                <a:ext cx="8772898" cy="1367490"/>
              </a:xfrm>
              <a:prstGeom prst="rect">
                <a:avLst/>
              </a:prstGeom>
              <a:blipFill>
                <a:blip r:embed="rId4"/>
                <a:stretch>
                  <a:fillRect l="-723" t="-2778" b="-925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A433E028-11B4-4FCA-A1A4-0EC3DA41D9A2}"/>
              </a:ext>
            </a:extLst>
          </p:cNvPr>
          <p:cNvSpPr txBox="1"/>
          <p:nvPr/>
        </p:nvSpPr>
        <p:spPr>
          <a:xfrm>
            <a:off x="964162" y="1576179"/>
            <a:ext cx="6886575" cy="430887"/>
          </a:xfrm>
          <a:prstGeom prst="rect">
            <a:avLst/>
          </a:prstGeom>
          <a:noFill/>
        </p:spPr>
        <p:txBody>
          <a:bodyPr wrap="square">
            <a:spAutoFit/>
          </a:bodyPr>
          <a:lstStyle/>
          <a:p>
            <a:r>
              <a:rPr lang="en-US" sz="2200">
                <a:ea typeface="DengXian" panose="02010600030101010101" pitchFamily="2" charset="-122"/>
                <a:cs typeface="Arial" panose="020B0604020202020204" pitchFamily="34" charset="0"/>
              </a:rPr>
              <a:t>Estimating the return over time (</a:t>
            </a:r>
            <a:r>
              <a:rPr lang="en-US" sz="2200" i="1">
                <a:ea typeface="DengXian" panose="02010600030101010101" pitchFamily="2" charset="-122"/>
                <a:cs typeface="Arial" panose="020B0604020202020204" pitchFamily="34" charset="0"/>
              </a:rPr>
              <a:t>compounding</a:t>
            </a:r>
            <a:r>
              <a:rPr lang="en-US" sz="2200">
                <a:ea typeface="DengXian" panose="02010600030101010101" pitchFamily="2" charset="-122"/>
                <a:cs typeface="Arial" panose="020B0604020202020204" pitchFamily="34" charset="0"/>
              </a:rPr>
              <a:t>)</a:t>
            </a:r>
            <a:r>
              <a:rPr lang="en-US" sz="2200">
                <a:effectLst/>
                <a:ea typeface="DengXian" panose="02010600030101010101" pitchFamily="2" charset="-122"/>
                <a:cs typeface="Arial" panose="020B0604020202020204" pitchFamily="34" charset="0"/>
              </a:rPr>
              <a:t>:</a:t>
            </a:r>
            <a:endParaRPr lang="en-US" sz="2200"/>
          </a:p>
        </p:txBody>
      </p:sp>
      <p:pic>
        <p:nvPicPr>
          <p:cNvPr id="20" name="Picture 19">
            <a:extLst>
              <a:ext uri="{FF2B5EF4-FFF2-40B4-BE49-F238E27FC236}">
                <a16:creationId xmlns:a16="http://schemas.microsoft.com/office/drawing/2014/main" id="{7A642149-834A-4B7C-B9A5-89C826DCD734}"/>
              </a:ext>
            </a:extLst>
          </p:cNvPr>
          <p:cNvPicPr>
            <a:picLocks noChangeAspect="1"/>
          </p:cNvPicPr>
          <p:nvPr/>
        </p:nvPicPr>
        <p:blipFill>
          <a:blip r:embed="rId5"/>
          <a:stretch>
            <a:fillRect/>
          </a:stretch>
        </p:blipFill>
        <p:spPr>
          <a:xfrm>
            <a:off x="10216319" y="4422987"/>
            <a:ext cx="1616739" cy="1819275"/>
          </a:xfrm>
          <a:prstGeom prst="rect">
            <a:avLst/>
          </a:prstGeom>
        </p:spPr>
      </p:pic>
      <p:pic>
        <p:nvPicPr>
          <p:cNvPr id="21" name="Picture 20" descr="Icon&#10;&#10;Description automatically generated">
            <a:extLst>
              <a:ext uri="{FF2B5EF4-FFF2-40B4-BE49-F238E27FC236}">
                <a16:creationId xmlns:a16="http://schemas.microsoft.com/office/drawing/2014/main" id="{EB129F15-A9DE-4CDB-BCA3-C9B9467CCA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09719" y="10419"/>
            <a:ext cx="1227237" cy="1530365"/>
          </a:xfrm>
          <a:prstGeom prst="rect">
            <a:avLst/>
          </a:prstGeom>
        </p:spPr>
      </p:pic>
      <p:sp>
        <p:nvSpPr>
          <p:cNvPr id="10" name="TextBox 9">
            <a:extLst>
              <a:ext uri="{FF2B5EF4-FFF2-40B4-BE49-F238E27FC236}">
                <a16:creationId xmlns:a16="http://schemas.microsoft.com/office/drawing/2014/main" id="{F6CE51E9-51DF-A34A-9198-625848F997F7}"/>
              </a:ext>
            </a:extLst>
          </p:cNvPr>
          <p:cNvSpPr txBox="1"/>
          <p:nvPr/>
        </p:nvSpPr>
        <p:spPr>
          <a:xfrm>
            <a:off x="6804539" y="5029662"/>
            <a:ext cx="3725499" cy="1264642"/>
          </a:xfrm>
          <a:prstGeom prst="rect">
            <a:avLst/>
          </a:prstGeom>
          <a:noFill/>
        </p:spPr>
        <p:txBody>
          <a:bodyPr wrap="square">
            <a:spAutoFit/>
          </a:bodyPr>
          <a:lstStyle/>
          <a:p>
            <a:pPr marL="0" marR="0">
              <a:lnSpc>
                <a:spcPct val="107000"/>
              </a:lnSpc>
              <a:spcBef>
                <a:spcPts val="0"/>
              </a:spcBef>
              <a:spcAft>
                <a:spcPts val="800"/>
              </a:spcAft>
            </a:pPr>
            <a:r>
              <a:rPr lang="en-US" kern="1200">
                <a:effectLst/>
                <a:ea typeface="DengXian" panose="02010600030101010101" pitchFamily="2" charset="-122"/>
                <a:cs typeface="Arial" panose="020B0604020202020204" pitchFamily="34" charset="0"/>
              </a:rPr>
              <a:t>“Compound interest is the eighth wonder of the world.  He who understands it, earns it, he who doesn’t, pays it.”  Albert Einstein.</a:t>
            </a:r>
            <a:endParaRPr lang="en-US">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840444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273D-5402-4027-BCA8-BC6766012D74}"/>
              </a:ext>
            </a:extLst>
          </p:cNvPr>
          <p:cNvSpPr>
            <a:spLocks noGrp="1"/>
          </p:cNvSpPr>
          <p:nvPr>
            <p:ph type="title"/>
          </p:nvPr>
        </p:nvSpPr>
        <p:spPr/>
        <p:txBody>
          <a:bodyPr/>
          <a:lstStyle/>
          <a:p>
            <a:r>
              <a:rPr lang="en-US"/>
              <a:t>Standard Deviation over Time</a:t>
            </a:r>
          </a:p>
        </p:txBody>
      </p:sp>
      <p:pic>
        <p:nvPicPr>
          <p:cNvPr id="4" name="Picture 3" descr="Icon&#10;&#10;Description automatically generated">
            <a:extLst>
              <a:ext uri="{FF2B5EF4-FFF2-40B4-BE49-F238E27FC236}">
                <a16:creationId xmlns:a16="http://schemas.microsoft.com/office/drawing/2014/main" id="{CC98B420-362B-45F6-9AB2-0002CC385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9719" y="10419"/>
            <a:ext cx="1227237" cy="1530365"/>
          </a:xfrm>
          <a:prstGeom prst="rect">
            <a:avLst/>
          </a:prstGeom>
        </p:spPr>
      </p:pic>
      <p:sp>
        <p:nvSpPr>
          <p:cNvPr id="7" name="TextBox 6">
            <a:extLst>
              <a:ext uri="{FF2B5EF4-FFF2-40B4-BE49-F238E27FC236}">
                <a16:creationId xmlns:a16="http://schemas.microsoft.com/office/drawing/2014/main" id="{8C02A2FB-BED6-4829-9264-B55E65F016D7}"/>
              </a:ext>
            </a:extLst>
          </p:cNvPr>
          <p:cNvSpPr txBox="1"/>
          <p:nvPr/>
        </p:nvSpPr>
        <p:spPr>
          <a:xfrm>
            <a:off x="964163" y="3720656"/>
            <a:ext cx="6989212" cy="430887"/>
          </a:xfrm>
          <a:prstGeom prst="rect">
            <a:avLst/>
          </a:prstGeom>
          <a:noFill/>
        </p:spPr>
        <p:txBody>
          <a:bodyPr wrap="square">
            <a:spAutoFit/>
          </a:bodyPr>
          <a:lstStyle/>
          <a:p>
            <a:r>
              <a:rPr lang="en-US" sz="2200">
                <a:ea typeface="DengXian" panose="02010600030101010101" pitchFamily="2" charset="-122"/>
                <a:cs typeface="Arial" panose="020B0604020202020204" pitchFamily="34" charset="0"/>
              </a:rPr>
              <a:t>Or i</a:t>
            </a:r>
            <a:r>
              <a:rPr lang="en-US" sz="2200">
                <a:effectLst/>
                <a:ea typeface="DengXian" panose="02010600030101010101" pitchFamily="2" charset="-122"/>
                <a:cs typeface="Arial" panose="020B0604020202020204" pitchFamily="34" charset="0"/>
              </a:rPr>
              <a:t>f the standard deviations are the same in each period:</a:t>
            </a:r>
            <a:endParaRPr lang="en-US" sz="2200"/>
          </a:p>
        </p:txBody>
      </p:sp>
      <p:sp>
        <p:nvSpPr>
          <p:cNvPr id="8" name="TextBox 7">
            <a:extLst>
              <a:ext uri="{FF2B5EF4-FFF2-40B4-BE49-F238E27FC236}">
                <a16:creationId xmlns:a16="http://schemas.microsoft.com/office/drawing/2014/main" id="{CED3E8BC-83C0-4CF1-820F-0B2B53866E31}"/>
              </a:ext>
            </a:extLst>
          </p:cNvPr>
          <p:cNvSpPr txBox="1"/>
          <p:nvPr/>
        </p:nvSpPr>
        <p:spPr>
          <a:xfrm>
            <a:off x="964162" y="2567956"/>
            <a:ext cx="7274674" cy="430887"/>
          </a:xfrm>
          <a:prstGeom prst="rect">
            <a:avLst/>
          </a:prstGeom>
          <a:noFill/>
        </p:spPr>
        <p:txBody>
          <a:bodyPr wrap="square">
            <a:spAutoFit/>
          </a:bodyPr>
          <a:lstStyle/>
          <a:p>
            <a:r>
              <a:rPr lang="en-US" sz="2200" dirty="0">
                <a:ea typeface="DengXian" panose="02010600030101010101" pitchFamily="2" charset="-122"/>
                <a:cs typeface="Arial" panose="020B0604020202020204" pitchFamily="34" charset="0"/>
              </a:rPr>
              <a:t>Thus, estimating the standard deviation of return over time:</a:t>
            </a:r>
            <a:endParaRPr lang="en-US" sz="220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20004C1-C880-4FA0-8E0C-1ED21BB2F075}"/>
                  </a:ext>
                </a:extLst>
              </p:cNvPr>
              <p:cNvSpPr txBox="1"/>
              <p:nvPr/>
            </p:nvSpPr>
            <p:spPr>
              <a:xfrm>
                <a:off x="1857375" y="2930844"/>
                <a:ext cx="6097978" cy="78130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sz="2200" i="1" smtClean="0">
                              <a:solidFill>
                                <a:srgbClr val="836967"/>
                              </a:solidFill>
                              <a:latin typeface="Cambria Math" panose="02040503050406030204" pitchFamily="18" charset="0"/>
                            </a:rPr>
                          </m:ctrlPr>
                        </m:sSubPr>
                        <m:e>
                          <m:r>
                            <a:rPr lang="en-US" sz="2200" i="1">
                              <a:latin typeface="Cambria Math" panose="02040503050406030204" pitchFamily="18" charset="0"/>
                            </a:rPr>
                            <m:t>𝜎</m:t>
                          </m:r>
                        </m:e>
                        <m:sub>
                          <m:r>
                            <a:rPr lang="en-US" sz="2200" i="1">
                              <a:latin typeface="Cambria Math" panose="02040503050406030204" pitchFamily="18" charset="0"/>
                            </a:rPr>
                            <m:t>𝑛</m:t>
                          </m:r>
                        </m:sub>
                      </m:sSub>
                      <m:r>
                        <a:rPr lang="en-US" sz="2200" i="0">
                          <a:latin typeface="Cambria Math" panose="02040503050406030204" pitchFamily="18" charset="0"/>
                        </a:rPr>
                        <m:t>=</m:t>
                      </m:r>
                      <m:rad>
                        <m:radPr>
                          <m:degHide m:val="on"/>
                          <m:ctrlPr>
                            <a:rPr lang="en-US" sz="2200" i="1">
                              <a:solidFill>
                                <a:srgbClr val="836967"/>
                              </a:solidFill>
                              <a:latin typeface="Cambria Math" panose="02040503050406030204" pitchFamily="18" charset="0"/>
                            </a:rPr>
                          </m:ctrlPr>
                        </m:radPr>
                        <m:deg/>
                        <m:e>
                          <m:sSubSup>
                            <m:sSubSupPr>
                              <m:ctrlPr>
                                <a:rPr lang="en-US" sz="2200" i="1">
                                  <a:solidFill>
                                    <a:srgbClr val="836967"/>
                                  </a:solidFill>
                                  <a:latin typeface="Cambria Math" panose="02040503050406030204" pitchFamily="18" charset="0"/>
                                </a:rPr>
                              </m:ctrlPr>
                            </m:sSubSupPr>
                            <m:e>
                              <m:r>
                                <a:rPr lang="en-US" sz="2200" i="1">
                                  <a:latin typeface="Cambria Math" panose="02040503050406030204" pitchFamily="18" charset="0"/>
                                </a:rPr>
                                <m:t>𝜎</m:t>
                              </m:r>
                            </m:e>
                            <m:sub>
                              <m:r>
                                <a:rPr lang="en-US" sz="2200" i="0">
                                  <a:latin typeface="Cambria Math" panose="02040503050406030204" pitchFamily="18" charset="0"/>
                                </a:rPr>
                                <m:t>1</m:t>
                              </m:r>
                            </m:sub>
                            <m:sup>
                              <m:r>
                                <a:rPr lang="en-US" sz="2200" i="0">
                                  <a:latin typeface="Cambria Math" panose="02040503050406030204" pitchFamily="18" charset="0"/>
                                </a:rPr>
                                <m:t>2</m:t>
                              </m:r>
                            </m:sup>
                          </m:sSubSup>
                          <m:r>
                            <a:rPr lang="en-US" sz="2200" i="0">
                              <a:latin typeface="Cambria Math" panose="02040503050406030204" pitchFamily="18" charset="0"/>
                            </a:rPr>
                            <m:t>+</m:t>
                          </m:r>
                          <m:sSubSup>
                            <m:sSubSupPr>
                              <m:ctrlPr>
                                <a:rPr lang="en-US" sz="2200" i="1">
                                  <a:solidFill>
                                    <a:srgbClr val="836967"/>
                                  </a:solidFill>
                                  <a:latin typeface="Cambria Math" panose="02040503050406030204" pitchFamily="18" charset="0"/>
                                </a:rPr>
                              </m:ctrlPr>
                            </m:sSubSupPr>
                            <m:e>
                              <m:r>
                                <a:rPr lang="en-US" sz="2200" i="1">
                                  <a:latin typeface="Cambria Math" panose="02040503050406030204" pitchFamily="18" charset="0"/>
                                </a:rPr>
                                <m:t>𝜎</m:t>
                              </m:r>
                            </m:e>
                            <m:sub>
                              <m:r>
                                <a:rPr lang="en-US" sz="2200" i="0">
                                  <a:latin typeface="Cambria Math" panose="02040503050406030204" pitchFamily="18" charset="0"/>
                                </a:rPr>
                                <m:t>2</m:t>
                              </m:r>
                            </m:sub>
                            <m:sup>
                              <m:r>
                                <a:rPr lang="en-US" sz="2200" i="0">
                                  <a:latin typeface="Cambria Math" panose="02040503050406030204" pitchFamily="18" charset="0"/>
                                </a:rPr>
                                <m:t>2</m:t>
                              </m:r>
                            </m:sup>
                          </m:sSubSup>
                          <m:r>
                            <a:rPr lang="en-US" sz="2200" i="0">
                              <a:latin typeface="Cambria Math" panose="02040503050406030204" pitchFamily="18" charset="0"/>
                            </a:rPr>
                            <m:t>⋯</m:t>
                          </m:r>
                          <m:sSubSup>
                            <m:sSubSupPr>
                              <m:ctrlPr>
                                <a:rPr lang="en-US" sz="2200" i="1">
                                  <a:solidFill>
                                    <a:srgbClr val="836967"/>
                                  </a:solidFill>
                                  <a:latin typeface="Cambria Math" panose="02040503050406030204" pitchFamily="18" charset="0"/>
                                </a:rPr>
                              </m:ctrlPr>
                            </m:sSubSupPr>
                            <m:e>
                              <m:r>
                                <a:rPr lang="en-US" sz="2200" i="1">
                                  <a:latin typeface="Cambria Math" panose="02040503050406030204" pitchFamily="18" charset="0"/>
                                </a:rPr>
                                <m:t>𝜎</m:t>
                              </m:r>
                            </m:e>
                            <m:sub>
                              <m:r>
                                <a:rPr lang="en-US" sz="2200" i="1">
                                  <a:latin typeface="Cambria Math" panose="02040503050406030204" pitchFamily="18" charset="0"/>
                                </a:rPr>
                                <m:t>𝑛</m:t>
                              </m:r>
                            </m:sub>
                            <m:sup>
                              <m:r>
                                <a:rPr lang="en-US" sz="2200" i="0">
                                  <a:latin typeface="Cambria Math" panose="02040503050406030204" pitchFamily="18" charset="0"/>
                                </a:rPr>
                                <m:t>2</m:t>
                              </m:r>
                            </m:sup>
                          </m:sSubSup>
                        </m:e>
                      </m:rad>
                    </m:oMath>
                  </m:oMathPara>
                </a14:m>
                <a:endParaRPr lang="en-US" sz="2200"/>
              </a:p>
            </p:txBody>
          </p:sp>
        </mc:Choice>
        <mc:Fallback xmlns="">
          <p:sp>
            <p:nvSpPr>
              <p:cNvPr id="10" name="TextBox 9">
                <a:extLst>
                  <a:ext uri="{FF2B5EF4-FFF2-40B4-BE49-F238E27FC236}">
                    <a16:creationId xmlns:a16="http://schemas.microsoft.com/office/drawing/2014/main" id="{920004C1-C880-4FA0-8E0C-1ED21BB2F075}"/>
                  </a:ext>
                </a:extLst>
              </p:cNvPr>
              <p:cNvSpPr txBox="1">
                <a:spLocks noRot="1" noChangeAspect="1" noMove="1" noResize="1" noEditPoints="1" noAdjustHandles="1" noChangeArrowheads="1" noChangeShapeType="1" noTextEdit="1"/>
              </p:cNvSpPr>
              <p:nvPr/>
            </p:nvSpPr>
            <p:spPr>
              <a:xfrm>
                <a:off x="1857375" y="2930844"/>
                <a:ext cx="6097978" cy="78130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9CF2B33-921B-41E2-9AB9-7E1F1DF66FEF}"/>
                  </a:ext>
                </a:extLst>
              </p:cNvPr>
              <p:cNvSpPr txBox="1"/>
              <p:nvPr/>
            </p:nvSpPr>
            <p:spPr>
              <a:xfrm>
                <a:off x="1857375" y="4233126"/>
                <a:ext cx="6096000" cy="43473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sz="2200" i="1" smtClean="0">
                              <a:solidFill>
                                <a:srgbClr val="836967"/>
                              </a:solidFill>
                              <a:latin typeface="Cambria Math" panose="02040503050406030204" pitchFamily="18" charset="0"/>
                            </a:rPr>
                          </m:ctrlPr>
                        </m:sSubPr>
                        <m:e>
                          <m:r>
                            <a:rPr lang="en-US" sz="2200" i="1">
                              <a:latin typeface="Cambria Math" panose="02040503050406030204" pitchFamily="18" charset="0"/>
                            </a:rPr>
                            <m:t>𝜎</m:t>
                          </m:r>
                        </m:e>
                        <m:sub>
                          <m:r>
                            <a:rPr lang="en-US" sz="2200" i="1">
                              <a:latin typeface="Cambria Math" panose="02040503050406030204" pitchFamily="18" charset="0"/>
                            </a:rPr>
                            <m:t>𝑛</m:t>
                          </m:r>
                        </m:sub>
                      </m:sSub>
                      <m:r>
                        <a:rPr lang="en-US" sz="2200" i="0">
                          <a:latin typeface="Cambria Math" panose="02040503050406030204" pitchFamily="18" charset="0"/>
                        </a:rPr>
                        <m:t>=</m:t>
                      </m:r>
                      <m:r>
                        <a:rPr lang="en-US" sz="2200" i="1">
                          <a:latin typeface="Cambria Math" panose="02040503050406030204" pitchFamily="18" charset="0"/>
                        </a:rPr>
                        <m:t>𝜎</m:t>
                      </m:r>
                      <m:rad>
                        <m:radPr>
                          <m:degHide m:val="on"/>
                          <m:ctrlPr>
                            <a:rPr lang="en-US" sz="2200" i="1" smtClean="0">
                              <a:solidFill>
                                <a:schemeClr val="tx1"/>
                              </a:solidFill>
                              <a:latin typeface="Cambria Math" panose="02040503050406030204" pitchFamily="18" charset="0"/>
                            </a:rPr>
                          </m:ctrlPr>
                        </m:radPr>
                        <m:deg/>
                        <m:e>
                          <m:r>
                            <a:rPr lang="en-US" sz="2200" i="1">
                              <a:solidFill>
                                <a:schemeClr val="tx1"/>
                              </a:solidFill>
                              <a:latin typeface="Cambria Math" panose="02040503050406030204" pitchFamily="18" charset="0"/>
                            </a:rPr>
                            <m:t>𝑛</m:t>
                          </m:r>
                        </m:e>
                      </m:rad>
                    </m:oMath>
                  </m:oMathPara>
                </a14:m>
                <a:endParaRPr lang="en-US" sz="2200"/>
              </a:p>
            </p:txBody>
          </p:sp>
        </mc:Choice>
        <mc:Fallback xmlns="">
          <p:sp>
            <p:nvSpPr>
              <p:cNvPr id="12" name="TextBox 11">
                <a:extLst>
                  <a:ext uri="{FF2B5EF4-FFF2-40B4-BE49-F238E27FC236}">
                    <a16:creationId xmlns:a16="http://schemas.microsoft.com/office/drawing/2014/main" id="{09CF2B33-921B-41E2-9AB9-7E1F1DF66FEF}"/>
                  </a:ext>
                </a:extLst>
              </p:cNvPr>
              <p:cNvSpPr txBox="1">
                <a:spLocks noRot="1" noChangeAspect="1" noMove="1" noResize="1" noEditPoints="1" noAdjustHandles="1" noChangeArrowheads="1" noChangeShapeType="1" noTextEdit="1"/>
              </p:cNvSpPr>
              <p:nvPr/>
            </p:nvSpPr>
            <p:spPr>
              <a:xfrm>
                <a:off x="1857375" y="4233126"/>
                <a:ext cx="6096000" cy="43473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2B9B1E3-E15C-416D-BBAA-BC62FA0ACFC6}"/>
                  </a:ext>
                </a:extLst>
              </p:cNvPr>
              <p:cNvSpPr txBox="1"/>
              <p:nvPr/>
            </p:nvSpPr>
            <p:spPr>
              <a:xfrm>
                <a:off x="964162" y="4859321"/>
                <a:ext cx="8772898" cy="1403718"/>
              </a:xfrm>
              <a:prstGeom prst="rect">
                <a:avLst/>
              </a:prstGeom>
              <a:noFill/>
            </p:spPr>
            <p:txBody>
              <a:bodyPr wrap="square">
                <a:spAutoFit/>
              </a:bodyPr>
              <a:lstStyle/>
              <a:p>
                <a:pPr>
                  <a:lnSpc>
                    <a:spcPct val="107000"/>
                  </a:lnSpc>
                  <a:spcAft>
                    <a:spcPts val="800"/>
                  </a:spcAft>
                </a:pPr>
                <a:r>
                  <a:rPr lang="en-US" sz="2200" kern="1200">
                    <a:effectLst/>
                    <a:ea typeface="DengXian" panose="02010600030101010101" pitchFamily="2" charset="-122"/>
                    <a:cs typeface="Arial" panose="020B0604020202020204" pitchFamily="34" charset="0"/>
                  </a:rPr>
                  <a:t>Example: </a:t>
                </a:r>
              </a:p>
              <a:p>
                <a:pPr>
                  <a:lnSpc>
                    <a:spcPct val="107000"/>
                  </a:lnSpc>
                  <a:spcAft>
                    <a:spcPts val="800"/>
                  </a:spcAft>
                </a:pPr>
                <a:r>
                  <a:rPr lang="en-US" sz="2200">
                    <a:ea typeface="DengXian" panose="02010600030101010101" pitchFamily="2" charset="-122"/>
                    <a:cs typeface="Arial" panose="020B0604020202020204" pitchFamily="34" charset="0"/>
                  </a:rPr>
                  <a:t>  </a:t>
                </a:r>
                <a:r>
                  <a:rPr lang="en-US" sz="2200" kern="1200">
                    <a:effectLst/>
                    <a:ea typeface="DengXian" panose="02010600030101010101" pitchFamily="2" charset="-122"/>
                    <a:cs typeface="Arial" panose="020B0604020202020204" pitchFamily="34" charset="0"/>
                  </a:rPr>
                  <a:t>Standard deviation of 10% for two years </a:t>
                </a:r>
                <a14:m>
                  <m:oMath xmlns:m="http://schemas.openxmlformats.org/officeDocument/2006/math">
                    <m:r>
                      <a:rPr lang="en-US" sz="2200" b="0" i="0" smtClean="0">
                        <a:solidFill>
                          <a:schemeClr val="tx1"/>
                        </a:solidFill>
                        <a:latin typeface="Cambria Math" panose="02040503050406030204" pitchFamily="18" charset="0"/>
                      </a:rPr>
                      <m:t>10%</m:t>
                    </m:r>
                    <m:rad>
                      <m:radPr>
                        <m:degHide m:val="on"/>
                        <m:ctrlPr>
                          <a:rPr lang="en-US" sz="2200" i="1">
                            <a:solidFill>
                              <a:schemeClr val="tx1"/>
                            </a:solidFill>
                            <a:latin typeface="Cambria Math" panose="02040503050406030204" pitchFamily="18" charset="0"/>
                          </a:rPr>
                        </m:ctrlPr>
                      </m:radPr>
                      <m:deg/>
                      <m:e>
                        <m:r>
                          <a:rPr lang="en-US" sz="2200" b="0" i="1" smtClean="0">
                            <a:solidFill>
                              <a:schemeClr val="tx1"/>
                            </a:solidFill>
                            <a:latin typeface="Cambria Math" panose="02040503050406030204" pitchFamily="18" charset="0"/>
                          </a:rPr>
                          <m:t>2</m:t>
                        </m:r>
                      </m:e>
                    </m:rad>
                    <m:r>
                      <a:rPr lang="en-US" sz="2200" b="0" i="1" smtClean="0">
                        <a:latin typeface="Cambria Math" panose="02040503050406030204" pitchFamily="18" charset="0"/>
                      </a:rPr>
                      <m:t>=14</m:t>
                    </m:r>
                    <m:r>
                      <a:rPr lang="en-US" sz="2200" i="1">
                        <a:latin typeface="Cambria Math" panose="02040503050406030204" pitchFamily="18" charset="0"/>
                        <a:ea typeface="Cambria Math" panose="02040503050406030204" pitchFamily="18" charset="0"/>
                        <a:cs typeface="Arial" panose="020B0604020202020204" pitchFamily="34" charset="0"/>
                      </a:rPr>
                      <m:t>%.</m:t>
                    </m:r>
                  </m:oMath>
                </a14:m>
                <a:r>
                  <a:rPr lang="en-US" sz="2200">
                    <a:ea typeface="DengXian" panose="02010600030101010101" pitchFamily="2" charset="-122"/>
                    <a:cs typeface="Arial" panose="020B0604020202020204" pitchFamily="34" charset="0"/>
                  </a:rPr>
                  <a:t> </a:t>
                </a:r>
              </a:p>
              <a:p>
                <a:pPr>
                  <a:lnSpc>
                    <a:spcPct val="107000"/>
                  </a:lnSpc>
                  <a:spcAft>
                    <a:spcPts val="800"/>
                  </a:spcAft>
                </a:pPr>
                <a:r>
                  <a:rPr lang="en-US" sz="2200" kern="1200">
                    <a:effectLst/>
                    <a:ea typeface="DengXian" panose="02010600030101010101" pitchFamily="2" charset="-122"/>
                    <a:cs typeface="Arial" panose="020B0604020202020204" pitchFamily="34" charset="0"/>
                  </a:rPr>
                  <a:t>  </a:t>
                </a:r>
                <a:endParaRPr lang="en-US" sz="2200">
                  <a:effectLst/>
                  <a:ea typeface="DengXian" panose="02010600030101010101" pitchFamily="2" charset="-122"/>
                  <a:cs typeface="Arial" panose="020B0604020202020204" pitchFamily="34" charset="0"/>
                </a:endParaRPr>
              </a:p>
            </p:txBody>
          </p:sp>
        </mc:Choice>
        <mc:Fallback xmlns="">
          <p:sp>
            <p:nvSpPr>
              <p:cNvPr id="15" name="TextBox 14">
                <a:extLst>
                  <a:ext uri="{FF2B5EF4-FFF2-40B4-BE49-F238E27FC236}">
                    <a16:creationId xmlns:a16="http://schemas.microsoft.com/office/drawing/2014/main" id="{F2B9B1E3-E15C-416D-BBAA-BC62FA0ACFC6}"/>
                  </a:ext>
                </a:extLst>
              </p:cNvPr>
              <p:cNvSpPr txBox="1">
                <a:spLocks noRot="1" noChangeAspect="1" noMove="1" noResize="1" noEditPoints="1" noAdjustHandles="1" noChangeArrowheads="1" noChangeShapeType="1" noTextEdit="1"/>
              </p:cNvSpPr>
              <p:nvPr/>
            </p:nvSpPr>
            <p:spPr>
              <a:xfrm>
                <a:off x="964162" y="4859321"/>
                <a:ext cx="8772898" cy="1403718"/>
              </a:xfrm>
              <a:prstGeom prst="rect">
                <a:avLst/>
              </a:prstGeom>
              <a:blipFill>
                <a:blip r:embed="rId5"/>
                <a:stretch>
                  <a:fillRect l="-903" t="-2609"/>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488301ED-21CF-4B65-98C8-BC9CC0DC851F}"/>
              </a:ext>
            </a:extLst>
          </p:cNvPr>
          <p:cNvSpPr txBox="1"/>
          <p:nvPr/>
        </p:nvSpPr>
        <p:spPr>
          <a:xfrm>
            <a:off x="964161" y="1675458"/>
            <a:ext cx="6886575" cy="430887"/>
          </a:xfrm>
          <a:prstGeom prst="rect">
            <a:avLst/>
          </a:prstGeom>
          <a:noFill/>
        </p:spPr>
        <p:txBody>
          <a:bodyPr wrap="square">
            <a:spAutoFit/>
          </a:bodyPr>
          <a:lstStyle/>
          <a:p>
            <a:r>
              <a:rPr lang="en-US" sz="2200" dirty="0">
                <a:ea typeface="DengXian" panose="02010600030101010101" pitchFamily="2" charset="-122"/>
                <a:cs typeface="Arial" panose="020B0604020202020204" pitchFamily="34" charset="0"/>
              </a:rPr>
              <a:t>Estimating the </a:t>
            </a:r>
            <a:r>
              <a:rPr lang="en-US" sz="2200" i="1" dirty="0">
                <a:ea typeface="DengXian" panose="02010600030101010101" pitchFamily="2" charset="-122"/>
                <a:cs typeface="Arial" panose="020B0604020202020204" pitchFamily="34" charset="0"/>
              </a:rPr>
              <a:t>variance</a:t>
            </a:r>
            <a:r>
              <a:rPr lang="en-US" sz="2200" dirty="0">
                <a:ea typeface="DengXian" panose="02010600030101010101" pitchFamily="2" charset="-122"/>
                <a:cs typeface="Arial" panose="020B0604020202020204" pitchFamily="34" charset="0"/>
              </a:rPr>
              <a:t> of return over time:</a:t>
            </a:r>
            <a:endParaRPr lang="en-US" sz="2200"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6D5F316-DF61-4289-9BFE-2D7BA7F0FE13}"/>
                  </a:ext>
                </a:extLst>
              </p:cNvPr>
              <p:cNvSpPr txBox="1"/>
              <p:nvPr/>
            </p:nvSpPr>
            <p:spPr>
              <a:xfrm>
                <a:off x="964160" y="2078372"/>
                <a:ext cx="3884931" cy="37305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i="1" smtClean="0">
                              <a:solidFill>
                                <a:srgbClr val="836967"/>
                              </a:solidFill>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𝑛</m:t>
                          </m:r>
                        </m:sub>
                        <m:sup>
                          <m:r>
                            <a:rPr lang="en-US" i="0">
                              <a:latin typeface="Cambria Math" panose="02040503050406030204" pitchFamily="18" charset="0"/>
                            </a:rPr>
                            <m:t>2</m:t>
                          </m:r>
                        </m:sup>
                      </m:sSubSup>
                      <m:r>
                        <a:rPr lang="en-US" i="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𝜎</m:t>
                          </m:r>
                        </m:e>
                        <m:sub>
                          <m:r>
                            <a:rPr lang="en-US" i="0">
                              <a:latin typeface="Cambria Math" panose="02040503050406030204" pitchFamily="18" charset="0"/>
                            </a:rPr>
                            <m:t>1</m:t>
                          </m:r>
                        </m:sub>
                        <m:sup>
                          <m:r>
                            <a:rPr lang="en-US" i="0">
                              <a:latin typeface="Cambria Math" panose="02040503050406030204" pitchFamily="18" charset="0"/>
                            </a:rPr>
                            <m:t>2</m:t>
                          </m:r>
                        </m:sup>
                      </m:sSubSup>
                      <m:r>
                        <a:rPr lang="en-US" i="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𝜎</m:t>
                          </m:r>
                        </m:e>
                        <m:sub>
                          <m:r>
                            <a:rPr lang="en-US" i="0">
                              <a:latin typeface="Cambria Math" panose="02040503050406030204" pitchFamily="18" charset="0"/>
                            </a:rPr>
                            <m:t>2</m:t>
                          </m:r>
                        </m:sub>
                        <m:sup>
                          <m:r>
                            <a:rPr lang="en-US" i="0">
                              <a:latin typeface="Cambria Math" panose="02040503050406030204" pitchFamily="18" charset="0"/>
                            </a:rPr>
                            <m:t>2</m:t>
                          </m:r>
                        </m:sup>
                      </m:sSubSup>
                      <m:r>
                        <a:rPr lang="en-US" i="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𝑛</m:t>
                          </m:r>
                        </m:sub>
                        <m:sup>
                          <m:r>
                            <a:rPr lang="en-US" i="0">
                              <a:latin typeface="Cambria Math" panose="02040503050406030204" pitchFamily="18" charset="0"/>
                            </a:rPr>
                            <m:t>2</m:t>
                          </m:r>
                        </m:sup>
                      </m:sSubSup>
                    </m:oMath>
                  </m:oMathPara>
                </a14:m>
                <a:endParaRPr lang="en-US" dirty="0"/>
              </a:p>
            </p:txBody>
          </p:sp>
        </mc:Choice>
        <mc:Fallback xmlns="">
          <p:sp>
            <p:nvSpPr>
              <p:cNvPr id="11" name="TextBox 10">
                <a:extLst>
                  <a:ext uri="{FF2B5EF4-FFF2-40B4-BE49-F238E27FC236}">
                    <a16:creationId xmlns:a16="http://schemas.microsoft.com/office/drawing/2014/main" id="{76D5F316-DF61-4289-9BFE-2D7BA7F0FE13}"/>
                  </a:ext>
                </a:extLst>
              </p:cNvPr>
              <p:cNvSpPr txBox="1">
                <a:spLocks noRot="1" noChangeAspect="1" noMove="1" noResize="1" noEditPoints="1" noAdjustHandles="1" noChangeArrowheads="1" noChangeShapeType="1" noTextEdit="1"/>
              </p:cNvSpPr>
              <p:nvPr/>
            </p:nvSpPr>
            <p:spPr>
              <a:xfrm>
                <a:off x="964160" y="2078372"/>
                <a:ext cx="3884931" cy="373051"/>
              </a:xfrm>
              <a:prstGeom prst="rect">
                <a:avLst/>
              </a:prstGeom>
              <a:blipFill>
                <a:blip r:embed="rId6"/>
                <a:stretch>
                  <a:fillRect b="-1639"/>
                </a:stretch>
              </a:blipFill>
            </p:spPr>
            <p:txBody>
              <a:bodyPr/>
              <a:lstStyle/>
              <a:p>
                <a:r>
                  <a:rPr lang="en-US">
                    <a:noFill/>
                  </a:rPr>
                  <a:t> </a:t>
                </a:r>
              </a:p>
            </p:txBody>
          </p:sp>
        </mc:Fallback>
      </mc:AlternateContent>
    </p:spTree>
    <p:extLst>
      <p:ext uri="{BB962C8B-B14F-4D97-AF65-F5344CB8AC3E}">
        <p14:creationId xmlns:p14="http://schemas.microsoft.com/office/powerpoint/2010/main" val="563606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273D-5402-4027-BCA8-BC6766012D74}"/>
              </a:ext>
            </a:extLst>
          </p:cNvPr>
          <p:cNvSpPr>
            <a:spLocks noGrp="1"/>
          </p:cNvSpPr>
          <p:nvPr>
            <p:ph type="title"/>
          </p:nvPr>
        </p:nvSpPr>
        <p:spPr/>
        <p:txBody>
          <a:bodyPr/>
          <a:lstStyle/>
          <a:p>
            <a:r>
              <a:rPr lang="en-US"/>
              <a:t>Return and Standard Deviation over Time</a:t>
            </a:r>
          </a:p>
        </p:txBody>
      </p:sp>
      <p:graphicFrame>
        <p:nvGraphicFramePr>
          <p:cNvPr id="4" name="Chart 3">
            <a:extLst>
              <a:ext uri="{FF2B5EF4-FFF2-40B4-BE49-F238E27FC236}">
                <a16:creationId xmlns:a16="http://schemas.microsoft.com/office/drawing/2014/main" id="{8C2C3033-EDD5-4567-BFF1-1466D36E1D5B}"/>
              </a:ext>
            </a:extLst>
          </p:cNvPr>
          <p:cNvGraphicFramePr/>
          <p:nvPr>
            <p:extLst>
              <p:ext uri="{D42A27DB-BD31-4B8C-83A1-F6EECF244321}">
                <p14:modId xmlns:p14="http://schemas.microsoft.com/office/powerpoint/2010/main" val="500110439"/>
              </p:ext>
            </p:extLst>
          </p:nvPr>
        </p:nvGraphicFramePr>
        <p:xfrm>
          <a:off x="1632050" y="1791219"/>
          <a:ext cx="7267575" cy="4681536"/>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Icon&#10;&#10;Description automatically generated">
            <a:extLst>
              <a:ext uri="{FF2B5EF4-FFF2-40B4-BE49-F238E27FC236}">
                <a16:creationId xmlns:a16="http://schemas.microsoft.com/office/drawing/2014/main" id="{8F67907A-585A-4958-BB9F-04EA2B869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9719" y="10419"/>
            <a:ext cx="1227237" cy="1530365"/>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6495885-1F64-4AF0-90F9-21F6FECD3315}"/>
                  </a:ext>
                </a:extLst>
              </p:cNvPr>
              <p:cNvSpPr txBox="1"/>
              <p:nvPr/>
            </p:nvSpPr>
            <p:spPr>
              <a:xfrm>
                <a:off x="8832248" y="1791219"/>
                <a:ext cx="2737318" cy="547650"/>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m:rPr>
                          <m:sty m:val="p"/>
                        </m:rPr>
                        <a:rPr lang="en-US" b="0" i="0" smtClean="0">
                          <a:solidFill>
                            <a:schemeClr val="accent6">
                              <a:lumMod val="75000"/>
                            </a:schemeClr>
                          </a:solidFill>
                          <a:latin typeface="Cambria Math" panose="02040503050406030204" pitchFamily="18" charset="0"/>
                        </a:rPr>
                        <m:t>Return</m:t>
                      </m:r>
                      <m:r>
                        <a:rPr lang="en-US" b="0" i="0" smtClean="0">
                          <a:solidFill>
                            <a:schemeClr val="accent6">
                              <a:lumMod val="75000"/>
                            </a:schemeClr>
                          </a:solidFill>
                          <a:latin typeface="Cambria Math" panose="02040503050406030204" pitchFamily="18" charset="0"/>
                        </a:rPr>
                        <m:t> </m:t>
                      </m:r>
                      <m:r>
                        <m:rPr>
                          <m:sty m:val="p"/>
                        </m:rPr>
                        <a:rPr lang="en-US" b="0" i="0" smtClean="0">
                          <a:solidFill>
                            <a:schemeClr val="accent6">
                              <a:lumMod val="75000"/>
                            </a:schemeClr>
                          </a:solidFill>
                          <a:latin typeface="Cambria Math" panose="02040503050406030204" pitchFamily="18" charset="0"/>
                        </a:rPr>
                        <m:t>for</m:t>
                      </m:r>
                      <m:r>
                        <a:rPr lang="en-US" b="0" i="0" smtClean="0">
                          <a:solidFill>
                            <a:schemeClr val="accent6">
                              <a:lumMod val="75000"/>
                            </a:schemeClr>
                          </a:solidFill>
                          <a:latin typeface="Cambria Math" panose="02040503050406030204" pitchFamily="18" charset="0"/>
                        </a:rPr>
                        <m:t> </m:t>
                      </m:r>
                      <m:r>
                        <a:rPr lang="en-US" b="0" i="1" smtClean="0">
                          <a:solidFill>
                            <a:schemeClr val="accent6">
                              <a:lumMod val="75000"/>
                            </a:schemeClr>
                          </a:solidFill>
                          <a:latin typeface="Cambria Math" panose="02040503050406030204" pitchFamily="18" charset="0"/>
                        </a:rPr>
                        <m:t>𝑛</m:t>
                      </m:r>
                      <m:r>
                        <a:rPr lang="en-US" b="0" i="0" smtClean="0">
                          <a:solidFill>
                            <a:schemeClr val="accent6">
                              <a:lumMod val="75000"/>
                            </a:schemeClr>
                          </a:solidFill>
                          <a:latin typeface="Cambria Math" panose="02040503050406030204" pitchFamily="18" charset="0"/>
                        </a:rPr>
                        <m:t> </m:t>
                      </m:r>
                      <m:r>
                        <m:rPr>
                          <m:sty m:val="p"/>
                        </m:rPr>
                        <a:rPr lang="en-US" b="0" i="0" smtClean="0">
                          <a:solidFill>
                            <a:schemeClr val="accent6">
                              <a:lumMod val="75000"/>
                            </a:schemeClr>
                          </a:solidFill>
                          <a:latin typeface="Cambria Math" panose="02040503050406030204" pitchFamily="18" charset="0"/>
                        </a:rPr>
                        <m:t>periods</m:t>
                      </m:r>
                      <m:r>
                        <a:rPr lang="en-US" b="0" i="1" smtClean="0">
                          <a:solidFill>
                            <a:schemeClr val="accent6">
                              <a:lumMod val="75000"/>
                            </a:schemeClr>
                          </a:solidFill>
                          <a:latin typeface="Cambria Math" panose="02040503050406030204" pitchFamily="18" charset="0"/>
                        </a:rPr>
                        <m:t>=</m:t>
                      </m:r>
                      <m:sSup>
                        <m:sSupPr>
                          <m:ctrlPr>
                            <a:rPr lang="en-US" b="0" i="1" smtClean="0">
                              <a:solidFill>
                                <a:schemeClr val="accent6">
                                  <a:lumMod val="75000"/>
                                </a:schemeClr>
                              </a:solidFill>
                              <a:latin typeface="Cambria Math" panose="02040503050406030204" pitchFamily="18" charset="0"/>
                            </a:rPr>
                          </m:ctrlPr>
                        </m:sSupPr>
                        <m:e>
                          <m:d>
                            <m:dPr>
                              <m:ctrlPr>
                                <a:rPr lang="en-US" i="1">
                                  <a:solidFill>
                                    <a:schemeClr val="accent6">
                                      <a:lumMod val="75000"/>
                                    </a:schemeClr>
                                  </a:solidFill>
                                  <a:latin typeface="Cambria Math" panose="02040503050406030204" pitchFamily="18" charset="0"/>
                                </a:rPr>
                              </m:ctrlPr>
                            </m:dPr>
                            <m:e>
                              <m:r>
                                <a:rPr lang="en-US" i="1">
                                  <a:solidFill>
                                    <a:schemeClr val="accent6">
                                      <a:lumMod val="75000"/>
                                    </a:schemeClr>
                                  </a:solidFill>
                                  <a:latin typeface="Cambria Math" panose="02040503050406030204" pitchFamily="18" charset="0"/>
                                </a:rPr>
                                <m:t>1+</m:t>
                              </m:r>
                              <m:r>
                                <a:rPr lang="en-US" i="1">
                                  <a:solidFill>
                                    <a:schemeClr val="accent6">
                                      <a:lumMod val="75000"/>
                                    </a:schemeClr>
                                  </a:solidFill>
                                  <a:latin typeface="Cambria Math" panose="02040503050406030204" pitchFamily="18" charset="0"/>
                                </a:rPr>
                                <m:t>𝑟</m:t>
                              </m:r>
                            </m:e>
                          </m:d>
                        </m:e>
                        <m:sup>
                          <m:r>
                            <a:rPr lang="en-US" b="0" i="1" smtClean="0">
                              <a:solidFill>
                                <a:schemeClr val="accent6">
                                  <a:lumMod val="75000"/>
                                </a:schemeClr>
                              </a:solidFill>
                              <a:latin typeface="Cambria Math" panose="02040503050406030204" pitchFamily="18" charset="0"/>
                            </a:rPr>
                            <m:t>𝑛</m:t>
                          </m:r>
                        </m:sup>
                      </m:sSup>
                      <m:r>
                        <a:rPr lang="en-US" b="0" i="1" smtClean="0">
                          <a:solidFill>
                            <a:schemeClr val="accent6">
                              <a:lumMod val="75000"/>
                            </a:schemeClr>
                          </a:solidFill>
                          <a:latin typeface="Cambria Math" panose="02040503050406030204" pitchFamily="18" charset="0"/>
                          <a:ea typeface="Cambria Math" panose="02040503050406030204" pitchFamily="18" charset="0"/>
                        </a:rPr>
                        <m:t>−1</m:t>
                      </m:r>
                    </m:oMath>
                  </m:oMathPara>
                </a14:m>
                <a:endParaRPr lang="en-US">
                  <a:solidFill>
                    <a:schemeClr val="accent6">
                      <a:lumMod val="75000"/>
                    </a:schemeClr>
                  </a:solidFill>
                </a:endParaRPr>
              </a:p>
            </p:txBody>
          </p:sp>
        </mc:Choice>
        <mc:Fallback xmlns="">
          <p:sp>
            <p:nvSpPr>
              <p:cNvPr id="6" name="TextBox 5">
                <a:extLst>
                  <a:ext uri="{FF2B5EF4-FFF2-40B4-BE49-F238E27FC236}">
                    <a16:creationId xmlns:a16="http://schemas.microsoft.com/office/drawing/2014/main" id="{76495885-1F64-4AF0-90F9-21F6FECD3315}"/>
                  </a:ext>
                </a:extLst>
              </p:cNvPr>
              <p:cNvSpPr txBox="1">
                <a:spLocks noRot="1" noChangeAspect="1" noMove="1" noResize="1" noEditPoints="1" noAdjustHandles="1" noChangeArrowheads="1" noChangeShapeType="1" noTextEdit="1"/>
              </p:cNvSpPr>
              <p:nvPr/>
            </p:nvSpPr>
            <p:spPr>
              <a:xfrm>
                <a:off x="8832248" y="1791219"/>
                <a:ext cx="2737318" cy="547650"/>
              </a:xfrm>
              <a:prstGeom prst="rect">
                <a:avLst/>
              </a:prstGeom>
              <a:blipFill>
                <a:blip r:embed="rId4"/>
                <a:stretch>
                  <a:fillRect l="-2765" t="-4545" b="-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E7B4A11-F467-472A-97B1-EFB4CED9D646}"/>
                  </a:ext>
                </a:extLst>
              </p:cNvPr>
              <p:cNvSpPr txBox="1"/>
              <p:nvPr/>
            </p:nvSpPr>
            <p:spPr>
              <a:xfrm>
                <a:off x="8899625" y="4660577"/>
                <a:ext cx="1014637" cy="2800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l-GR" b="0" i="1" dirty="0" smtClean="0">
                              <a:solidFill>
                                <a:srgbClr val="FF0000"/>
                              </a:solidFill>
                              <a:latin typeface="Cambria Math" panose="02040503050406030204" pitchFamily="18" charset="0"/>
                            </a:rPr>
                          </m:ctrlPr>
                        </m:sSubPr>
                        <m:e>
                          <m:r>
                            <a:rPr lang="el-GR" b="0" i="1" dirty="0" smtClean="0">
                              <a:solidFill>
                                <a:srgbClr val="FF0000"/>
                              </a:solidFill>
                              <a:latin typeface="Cambria Math" panose="02040503050406030204" pitchFamily="18" charset="0"/>
                              <a:ea typeface="Cambria Math" panose="02040503050406030204" pitchFamily="18" charset="0"/>
                            </a:rPr>
                            <m:t>𝜎</m:t>
                          </m:r>
                        </m:e>
                        <m:sub>
                          <m:r>
                            <a:rPr lang="en-US" b="0" i="1" dirty="0" smtClean="0">
                              <a:solidFill>
                                <a:srgbClr val="FF0000"/>
                              </a:solidFill>
                              <a:latin typeface="Cambria Math" panose="02040503050406030204" pitchFamily="18" charset="0"/>
                            </a:rPr>
                            <m:t>𝑛</m:t>
                          </m:r>
                        </m:sub>
                      </m:sSub>
                      <m:r>
                        <a:rPr lang="en-US" b="0" i="1" dirty="0" smtClean="0">
                          <a:solidFill>
                            <a:srgbClr val="FF0000"/>
                          </a:solidFill>
                          <a:latin typeface="Cambria Math" panose="02040503050406030204" pitchFamily="18" charset="0"/>
                        </a:rPr>
                        <m:t>=</m:t>
                      </m:r>
                      <m:r>
                        <m:rPr>
                          <m:sty m:val="p"/>
                        </m:rPr>
                        <a:rPr lang="el-GR" b="0" i="1" dirty="0" smtClean="0">
                          <a:solidFill>
                            <a:srgbClr val="FF0000"/>
                          </a:solidFill>
                          <a:latin typeface="Cambria Math" panose="02040503050406030204" pitchFamily="18" charset="0"/>
                        </a:rPr>
                        <m:t>σ</m:t>
                      </m:r>
                      <m:rad>
                        <m:radPr>
                          <m:degHide m:val="on"/>
                          <m:ctrlPr>
                            <a:rPr lang="en-US" i="1" dirty="0" smtClean="0">
                              <a:solidFill>
                                <a:srgbClr val="FF0000"/>
                              </a:solidFill>
                              <a:latin typeface="Cambria Math" panose="02040503050406030204" pitchFamily="18" charset="0"/>
                            </a:rPr>
                          </m:ctrlPr>
                        </m:radPr>
                        <m:deg/>
                        <m:e>
                          <m:r>
                            <a:rPr lang="en-US" b="0" i="1" dirty="0" smtClean="0">
                              <a:solidFill>
                                <a:srgbClr val="FF0000"/>
                              </a:solidFill>
                              <a:latin typeface="Cambria Math" panose="02040503050406030204" pitchFamily="18" charset="0"/>
                            </a:rPr>
                            <m:t>𝑛</m:t>
                          </m:r>
                        </m:e>
                      </m:rad>
                    </m:oMath>
                  </m:oMathPara>
                </a14:m>
                <a:endParaRPr lang="en-US">
                  <a:solidFill>
                    <a:srgbClr val="FF0000"/>
                  </a:solidFill>
                </a:endParaRPr>
              </a:p>
            </p:txBody>
          </p:sp>
        </mc:Choice>
        <mc:Fallback xmlns="">
          <p:sp>
            <p:nvSpPr>
              <p:cNvPr id="7" name="TextBox 6">
                <a:extLst>
                  <a:ext uri="{FF2B5EF4-FFF2-40B4-BE49-F238E27FC236}">
                    <a16:creationId xmlns:a16="http://schemas.microsoft.com/office/drawing/2014/main" id="{8E7B4A11-F467-472A-97B1-EFB4CED9D646}"/>
                  </a:ext>
                </a:extLst>
              </p:cNvPr>
              <p:cNvSpPr txBox="1">
                <a:spLocks noRot="1" noChangeAspect="1" noMove="1" noResize="1" noEditPoints="1" noAdjustHandles="1" noChangeArrowheads="1" noChangeShapeType="1" noTextEdit="1"/>
              </p:cNvSpPr>
              <p:nvPr/>
            </p:nvSpPr>
            <p:spPr>
              <a:xfrm>
                <a:off x="8899625" y="4660577"/>
                <a:ext cx="1014637" cy="280077"/>
              </a:xfrm>
              <a:prstGeom prst="rect">
                <a:avLst/>
              </a:prstGeom>
              <a:blipFill>
                <a:blip r:embed="rId5"/>
                <a:stretch>
                  <a:fillRect l="-2469" r="-2469" b="-9091"/>
                </a:stretch>
              </a:blipFill>
            </p:spPr>
            <p:txBody>
              <a:bodyPr/>
              <a:lstStyle/>
              <a:p>
                <a:r>
                  <a:rPr lang="en-US">
                    <a:noFill/>
                  </a:rPr>
                  <a:t> </a:t>
                </a:r>
              </a:p>
            </p:txBody>
          </p:sp>
        </mc:Fallback>
      </mc:AlternateContent>
      <p:sp>
        <p:nvSpPr>
          <p:cNvPr id="8" name="TextBox 3">
            <a:extLst>
              <a:ext uri="{FF2B5EF4-FFF2-40B4-BE49-F238E27FC236}">
                <a16:creationId xmlns:a16="http://schemas.microsoft.com/office/drawing/2014/main" id="{8D45EC93-1E13-45D1-AA41-CA1F62110B25}"/>
              </a:ext>
            </a:extLst>
          </p:cNvPr>
          <p:cNvSpPr txBox="1"/>
          <p:nvPr/>
        </p:nvSpPr>
        <p:spPr>
          <a:xfrm rot="19671228">
            <a:off x="6930440" y="2762995"/>
            <a:ext cx="1774341" cy="62517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800" dirty="0">
                <a:solidFill>
                  <a:schemeClr val="accent6">
                    <a:lumMod val="75000"/>
                  </a:schemeClr>
                </a:solidFill>
              </a:rPr>
              <a:t>Compound interest</a:t>
            </a:r>
          </a:p>
        </p:txBody>
      </p:sp>
    </p:spTree>
    <p:extLst>
      <p:ext uri="{BB962C8B-B14F-4D97-AF65-F5344CB8AC3E}">
        <p14:creationId xmlns:p14="http://schemas.microsoft.com/office/powerpoint/2010/main" val="745030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273D-5402-4027-BCA8-BC6766012D74}"/>
              </a:ext>
            </a:extLst>
          </p:cNvPr>
          <p:cNvSpPr>
            <a:spLocks noGrp="1"/>
          </p:cNvSpPr>
          <p:nvPr>
            <p:ph type="title"/>
          </p:nvPr>
        </p:nvSpPr>
        <p:spPr/>
        <p:txBody>
          <a:bodyPr/>
          <a:lstStyle/>
          <a:p>
            <a:r>
              <a:rPr lang="en-US" dirty="0"/>
              <a:t>Implication</a:t>
            </a:r>
          </a:p>
        </p:txBody>
      </p:sp>
      <p:sp>
        <p:nvSpPr>
          <p:cNvPr id="3" name="Content Placeholder 2">
            <a:extLst>
              <a:ext uri="{FF2B5EF4-FFF2-40B4-BE49-F238E27FC236}">
                <a16:creationId xmlns:a16="http://schemas.microsoft.com/office/drawing/2014/main" id="{FF3BCAAB-CB77-417A-A469-B2415577C6C5}"/>
              </a:ext>
            </a:extLst>
          </p:cNvPr>
          <p:cNvSpPr>
            <a:spLocks noGrp="1"/>
          </p:cNvSpPr>
          <p:nvPr>
            <p:ph idx="1"/>
          </p:nvPr>
        </p:nvSpPr>
        <p:spPr>
          <a:xfrm>
            <a:off x="1609724" y="2305049"/>
            <a:ext cx="6591301" cy="1123951"/>
          </a:xfrm>
        </p:spPr>
        <p:txBody>
          <a:bodyPr>
            <a:normAutofit/>
          </a:bodyPr>
          <a:lstStyle/>
          <a:p>
            <a:pPr marL="0" indent="0">
              <a:buNone/>
            </a:pPr>
            <a:r>
              <a:rPr lang="en-US" sz="3200"/>
              <a:t>The longer the investment horizon, the riskier the investment should be.</a:t>
            </a:r>
          </a:p>
        </p:txBody>
      </p:sp>
      <p:sp>
        <p:nvSpPr>
          <p:cNvPr id="4" name="TextBox 3">
            <a:extLst>
              <a:ext uri="{FF2B5EF4-FFF2-40B4-BE49-F238E27FC236}">
                <a16:creationId xmlns:a16="http://schemas.microsoft.com/office/drawing/2014/main" id="{A0372EA4-3D4D-46A1-89C5-601CD032A4F5}"/>
              </a:ext>
            </a:extLst>
          </p:cNvPr>
          <p:cNvSpPr txBox="1"/>
          <p:nvPr/>
        </p:nvSpPr>
        <p:spPr>
          <a:xfrm>
            <a:off x="9118769" y="5719266"/>
            <a:ext cx="2387431" cy="584775"/>
          </a:xfrm>
          <a:prstGeom prst="rect">
            <a:avLst/>
          </a:prstGeom>
          <a:solidFill>
            <a:srgbClr val="FF0000"/>
          </a:solidFill>
          <a:ln w="34925">
            <a:noFill/>
            <a:extLst>
              <a:ext uri="{C807C97D-BFC1-408E-A445-0C87EB9F89A2}">
                <ask:lineSketchStyleProps xmlns:ask="http://schemas.microsoft.com/office/drawing/2018/sketchyshapes" sd="1219033472">
                  <a:custGeom>
                    <a:avLst/>
                    <a:gdLst>
                      <a:gd name="connsiteX0" fmla="*/ 0 w 2246667"/>
                      <a:gd name="connsiteY0" fmla="*/ 0 h 461665"/>
                      <a:gd name="connsiteX1" fmla="*/ 539200 w 2246667"/>
                      <a:gd name="connsiteY1" fmla="*/ 0 h 461665"/>
                      <a:gd name="connsiteX2" fmla="*/ 1033467 w 2246667"/>
                      <a:gd name="connsiteY2" fmla="*/ 0 h 461665"/>
                      <a:gd name="connsiteX3" fmla="*/ 1640067 w 2246667"/>
                      <a:gd name="connsiteY3" fmla="*/ 0 h 461665"/>
                      <a:gd name="connsiteX4" fmla="*/ 2246667 w 2246667"/>
                      <a:gd name="connsiteY4" fmla="*/ 0 h 461665"/>
                      <a:gd name="connsiteX5" fmla="*/ 2246667 w 2246667"/>
                      <a:gd name="connsiteY5" fmla="*/ 461665 h 461665"/>
                      <a:gd name="connsiteX6" fmla="*/ 1729934 w 2246667"/>
                      <a:gd name="connsiteY6" fmla="*/ 461665 h 461665"/>
                      <a:gd name="connsiteX7" fmla="*/ 1213200 w 2246667"/>
                      <a:gd name="connsiteY7" fmla="*/ 461665 h 461665"/>
                      <a:gd name="connsiteX8" fmla="*/ 606600 w 2246667"/>
                      <a:gd name="connsiteY8" fmla="*/ 461665 h 461665"/>
                      <a:gd name="connsiteX9" fmla="*/ 0 w 2246667"/>
                      <a:gd name="connsiteY9" fmla="*/ 461665 h 461665"/>
                      <a:gd name="connsiteX10" fmla="*/ 0 w 2246667"/>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6667" h="461665" extrusionOk="0">
                        <a:moveTo>
                          <a:pt x="0" y="0"/>
                        </a:moveTo>
                        <a:cubicBezTo>
                          <a:pt x="193892" y="-5437"/>
                          <a:pt x="358568" y="33443"/>
                          <a:pt x="539200" y="0"/>
                        </a:cubicBezTo>
                        <a:cubicBezTo>
                          <a:pt x="719832" y="-33443"/>
                          <a:pt x="854052" y="12337"/>
                          <a:pt x="1033467" y="0"/>
                        </a:cubicBezTo>
                        <a:cubicBezTo>
                          <a:pt x="1212882" y="-12337"/>
                          <a:pt x="1409976" y="14333"/>
                          <a:pt x="1640067" y="0"/>
                        </a:cubicBezTo>
                        <a:cubicBezTo>
                          <a:pt x="1870158" y="-14333"/>
                          <a:pt x="1978259" y="62181"/>
                          <a:pt x="2246667" y="0"/>
                        </a:cubicBezTo>
                        <a:cubicBezTo>
                          <a:pt x="2300706" y="167166"/>
                          <a:pt x="2209427" y="342841"/>
                          <a:pt x="2246667" y="461665"/>
                        </a:cubicBezTo>
                        <a:cubicBezTo>
                          <a:pt x="2105358" y="483319"/>
                          <a:pt x="1940839" y="450169"/>
                          <a:pt x="1729934" y="461665"/>
                        </a:cubicBezTo>
                        <a:cubicBezTo>
                          <a:pt x="1519029" y="473161"/>
                          <a:pt x="1398424" y="443963"/>
                          <a:pt x="1213200" y="461665"/>
                        </a:cubicBezTo>
                        <a:cubicBezTo>
                          <a:pt x="1027976" y="479367"/>
                          <a:pt x="873731" y="454078"/>
                          <a:pt x="606600" y="461665"/>
                        </a:cubicBezTo>
                        <a:cubicBezTo>
                          <a:pt x="339469" y="469252"/>
                          <a:pt x="255419" y="441662"/>
                          <a:pt x="0" y="461665"/>
                        </a:cubicBezTo>
                        <a:cubicBezTo>
                          <a:pt x="-7079" y="275849"/>
                          <a:pt x="43389" y="136500"/>
                          <a:pt x="0" y="0"/>
                        </a:cubicBezTo>
                        <a:close/>
                      </a:path>
                    </a:pathLst>
                  </a:custGeom>
                  <ask:type>
                    <ask:lineSketchNone/>
                  </ask:type>
                </ask:lineSketchStyleProps>
              </a:ext>
            </a:extLst>
          </a:ln>
        </p:spPr>
        <p:txBody>
          <a:bodyPr wrap="square" rtlCol="0">
            <a:spAutoFit/>
          </a:bodyPr>
          <a:lstStyle/>
          <a:p>
            <a:pPr algn="ctr"/>
            <a:r>
              <a:rPr lang="en-US" sz="3200" b="1">
                <a:solidFill>
                  <a:schemeClr val="bg1"/>
                </a:solidFill>
              </a:rPr>
              <a:t>IMPORTANT</a:t>
            </a:r>
          </a:p>
        </p:txBody>
      </p:sp>
      <p:pic>
        <p:nvPicPr>
          <p:cNvPr id="6" name="Picture 5" descr="Icon&#10;&#10;Description automatically generated">
            <a:extLst>
              <a:ext uri="{FF2B5EF4-FFF2-40B4-BE49-F238E27FC236}">
                <a16:creationId xmlns:a16="http://schemas.microsoft.com/office/drawing/2014/main" id="{2E39E090-3331-463D-B0EE-CB6C9147CA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9719" y="10419"/>
            <a:ext cx="1227237" cy="1530365"/>
          </a:xfrm>
          <a:prstGeom prst="rect">
            <a:avLst/>
          </a:prstGeom>
        </p:spPr>
      </p:pic>
    </p:spTree>
    <p:extLst>
      <p:ext uri="{BB962C8B-B14F-4D97-AF65-F5344CB8AC3E}">
        <p14:creationId xmlns:p14="http://schemas.microsoft.com/office/powerpoint/2010/main" val="3518903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48BF-82C4-46C5-BFD9-4C2BBB6C53A7}"/>
              </a:ext>
            </a:extLst>
          </p:cNvPr>
          <p:cNvSpPr>
            <a:spLocks noGrp="1"/>
          </p:cNvSpPr>
          <p:nvPr>
            <p:ph type="title"/>
          </p:nvPr>
        </p:nvSpPr>
        <p:spPr/>
        <p:txBody>
          <a:bodyPr/>
          <a:lstStyle/>
          <a:p>
            <a:r>
              <a:rPr lang="en-US"/>
              <a:t>Simulations</a:t>
            </a:r>
          </a:p>
        </p:txBody>
      </p:sp>
      <p:pic>
        <p:nvPicPr>
          <p:cNvPr id="4" name="Picture 3" descr="Icon&#10;&#10;Description automatically generated">
            <a:extLst>
              <a:ext uri="{FF2B5EF4-FFF2-40B4-BE49-F238E27FC236}">
                <a16:creationId xmlns:a16="http://schemas.microsoft.com/office/drawing/2014/main" id="{471D95B1-F041-4ECF-B2DD-864FF646CB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9719" y="10419"/>
            <a:ext cx="1227237" cy="1530365"/>
          </a:xfrm>
          <a:prstGeom prst="rect">
            <a:avLst/>
          </a:prstGeom>
        </p:spPr>
      </p:pic>
      <p:graphicFrame>
        <p:nvGraphicFramePr>
          <p:cNvPr id="3" name="Chart 2">
            <a:extLst>
              <a:ext uri="{FF2B5EF4-FFF2-40B4-BE49-F238E27FC236}">
                <a16:creationId xmlns:a16="http://schemas.microsoft.com/office/drawing/2014/main" id="{7897E1BF-B777-4EC6-BC1A-464F839278FB}"/>
              </a:ext>
            </a:extLst>
          </p:cNvPr>
          <p:cNvGraphicFramePr/>
          <p:nvPr>
            <p:extLst>
              <p:ext uri="{D42A27DB-BD31-4B8C-83A1-F6EECF244321}">
                <p14:modId xmlns:p14="http://schemas.microsoft.com/office/powerpoint/2010/main" val="3765048312"/>
              </p:ext>
            </p:extLst>
          </p:nvPr>
        </p:nvGraphicFramePr>
        <p:xfrm>
          <a:off x="1885245" y="1761067"/>
          <a:ext cx="8105421" cy="48683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5066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48BF-82C4-46C5-BFD9-4C2BBB6C53A7}"/>
              </a:ext>
            </a:extLst>
          </p:cNvPr>
          <p:cNvSpPr>
            <a:spLocks noGrp="1"/>
          </p:cNvSpPr>
          <p:nvPr>
            <p:ph type="title"/>
          </p:nvPr>
        </p:nvSpPr>
        <p:spPr/>
        <p:txBody>
          <a:bodyPr/>
          <a:lstStyle/>
          <a:p>
            <a:r>
              <a:rPr lang="en-US"/>
              <a:t>The S&amp;P 500 vs T-Bills</a:t>
            </a:r>
          </a:p>
        </p:txBody>
      </p:sp>
      <p:pic>
        <p:nvPicPr>
          <p:cNvPr id="4" name="Picture 3" descr="Icon&#10;&#10;Description automatically generated">
            <a:extLst>
              <a:ext uri="{FF2B5EF4-FFF2-40B4-BE49-F238E27FC236}">
                <a16:creationId xmlns:a16="http://schemas.microsoft.com/office/drawing/2014/main" id="{4A38305F-32A7-4C85-B61B-C889B08FE1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9719" y="10419"/>
            <a:ext cx="1227237" cy="1530365"/>
          </a:xfrm>
          <a:prstGeom prst="rect">
            <a:avLst/>
          </a:prstGeom>
        </p:spPr>
      </p:pic>
      <p:graphicFrame>
        <p:nvGraphicFramePr>
          <p:cNvPr id="5" name="Chart 4">
            <a:extLst>
              <a:ext uri="{FF2B5EF4-FFF2-40B4-BE49-F238E27FC236}">
                <a16:creationId xmlns:a16="http://schemas.microsoft.com/office/drawing/2014/main" id="{BEEB9C14-5B29-4BF3-8DBD-927418F2725B}"/>
              </a:ext>
            </a:extLst>
          </p:cNvPr>
          <p:cNvGraphicFramePr/>
          <p:nvPr>
            <p:extLst>
              <p:ext uri="{D42A27DB-BD31-4B8C-83A1-F6EECF244321}">
                <p14:modId xmlns:p14="http://schemas.microsoft.com/office/powerpoint/2010/main" val="1562528487"/>
              </p:ext>
            </p:extLst>
          </p:nvPr>
        </p:nvGraphicFramePr>
        <p:xfrm>
          <a:off x="1724024" y="1651694"/>
          <a:ext cx="8181975" cy="43554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46500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con&#10;&#10;Description automatically generated">
            <a:extLst>
              <a:ext uri="{FF2B5EF4-FFF2-40B4-BE49-F238E27FC236}">
                <a16:creationId xmlns:a16="http://schemas.microsoft.com/office/drawing/2014/main" id="{066A02BA-4BC7-4DD5-8962-FB05A207F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5" y="4187102"/>
            <a:ext cx="1227237" cy="1530365"/>
          </a:xfrm>
          <a:prstGeom prst="rect">
            <a:avLst/>
          </a:prstGeom>
        </p:spPr>
      </p:pic>
      <p:pic>
        <p:nvPicPr>
          <p:cNvPr id="23" name="Picture 22" descr="Icon&#10;&#10;Description automatically generated">
            <a:extLst>
              <a:ext uri="{FF2B5EF4-FFF2-40B4-BE49-F238E27FC236}">
                <a16:creationId xmlns:a16="http://schemas.microsoft.com/office/drawing/2014/main" id="{55BB808D-AB67-480D-B770-F4BDF3BA45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97" y="1828596"/>
            <a:ext cx="1227237" cy="1530365"/>
          </a:xfrm>
          <a:prstGeom prst="rect">
            <a:avLst/>
          </a:prstGeom>
        </p:spPr>
      </p:pic>
      <p:sp>
        <p:nvSpPr>
          <p:cNvPr id="2" name="Title 1"/>
          <p:cNvSpPr>
            <a:spLocks noGrp="1"/>
          </p:cNvSpPr>
          <p:nvPr>
            <p:ph type="title"/>
          </p:nvPr>
        </p:nvSpPr>
        <p:spPr>
          <a:xfrm>
            <a:off x="905613" y="473142"/>
            <a:ext cx="9609987" cy="746057"/>
          </a:xfrm>
        </p:spPr>
        <p:txBody>
          <a:bodyPr/>
          <a:lstStyle/>
          <a:p>
            <a:r>
              <a:rPr lang="en-US"/>
              <a:t>Summary</a:t>
            </a:r>
          </a:p>
        </p:txBody>
      </p:sp>
      <p:sp>
        <p:nvSpPr>
          <p:cNvPr id="3" name="Content Placeholder 2"/>
          <p:cNvSpPr>
            <a:spLocks noGrp="1"/>
          </p:cNvSpPr>
          <p:nvPr>
            <p:ph idx="1"/>
          </p:nvPr>
        </p:nvSpPr>
        <p:spPr>
          <a:xfrm>
            <a:off x="1160585" y="1680064"/>
            <a:ext cx="6611815" cy="4873136"/>
          </a:xfrm>
        </p:spPr>
        <p:txBody>
          <a:bodyPr/>
          <a:lstStyle/>
          <a:p>
            <a:r>
              <a:rPr lang="el-GR" sz="2400" i="1"/>
              <a:t>σ</a:t>
            </a:r>
            <a:r>
              <a:rPr lang="en-US" sz="2400"/>
              <a:t> is lower for some combination of securities than the lowest </a:t>
            </a:r>
            <a:r>
              <a:rPr lang="el-GR" sz="2400" i="1"/>
              <a:t>σ</a:t>
            </a:r>
            <a:r>
              <a:rPr lang="en-US" sz="2400" i="1"/>
              <a:t> </a:t>
            </a:r>
            <a:r>
              <a:rPr lang="en-US" sz="2400"/>
              <a:t>of the individual securities, provided that the correlation between the securities is imperfect.</a:t>
            </a:r>
          </a:p>
          <a:p>
            <a:pPr lvl="1"/>
            <a:r>
              <a:rPr lang="en-US"/>
              <a:t>Implication: Diversification allows us to remove risk and attain a lower </a:t>
            </a:r>
            <a:r>
              <a:rPr lang="el-GR" i="1"/>
              <a:t>σ</a:t>
            </a:r>
            <a:r>
              <a:rPr lang="en-US"/>
              <a:t>.</a:t>
            </a:r>
          </a:p>
          <a:p>
            <a:pPr lvl="1"/>
            <a:endParaRPr lang="en-US"/>
          </a:p>
          <a:p>
            <a:r>
              <a:rPr lang="el-GR" sz="2400" i="1"/>
              <a:t>σ</a:t>
            </a:r>
            <a:r>
              <a:rPr lang="en-US" sz="2400"/>
              <a:t> is increasing at a decreasing rate over time.</a:t>
            </a:r>
          </a:p>
          <a:p>
            <a:pPr lvl="1"/>
            <a:r>
              <a:rPr lang="en-US"/>
              <a:t>Implication: If we invest in the long-run, we should be more willing to invest in risky securities.</a:t>
            </a:r>
          </a:p>
          <a:p>
            <a:pPr lvl="1"/>
            <a:endParaRPr lang="en-US"/>
          </a:p>
        </p:txBody>
      </p:sp>
      <p:cxnSp>
        <p:nvCxnSpPr>
          <p:cNvPr id="5" name="Straight Connector 4"/>
          <p:cNvCxnSpPr/>
          <p:nvPr/>
        </p:nvCxnSpPr>
        <p:spPr bwMode="auto">
          <a:xfrm>
            <a:off x="8374919" y="4422067"/>
            <a:ext cx="0" cy="1371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8374919" y="5793667"/>
            <a:ext cx="1981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 name="Freeform 7"/>
          <p:cNvSpPr/>
          <p:nvPr/>
        </p:nvSpPr>
        <p:spPr bwMode="auto">
          <a:xfrm>
            <a:off x="8378094" y="4717343"/>
            <a:ext cx="1943100" cy="542925"/>
          </a:xfrm>
          <a:custGeom>
            <a:avLst/>
            <a:gdLst>
              <a:gd name="connsiteX0" fmla="*/ 0 w 1943100"/>
              <a:gd name="connsiteY0" fmla="*/ 542925 h 542925"/>
              <a:gd name="connsiteX1" fmla="*/ 482600 w 1943100"/>
              <a:gd name="connsiteY1" fmla="*/ 203200 h 542925"/>
              <a:gd name="connsiteX2" fmla="*/ 942975 w 1943100"/>
              <a:gd name="connsiteY2" fmla="*/ 66675 h 542925"/>
              <a:gd name="connsiteX3" fmla="*/ 1546225 w 1943100"/>
              <a:gd name="connsiteY3" fmla="*/ 12700 h 542925"/>
              <a:gd name="connsiteX4" fmla="*/ 1943100 w 1943100"/>
              <a:gd name="connsiteY4" fmla="*/ 0 h 542925"/>
              <a:gd name="connsiteX5" fmla="*/ 1943100 w 1943100"/>
              <a:gd name="connsiteY5" fmla="*/ 0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542925">
                <a:moveTo>
                  <a:pt x="0" y="542925"/>
                </a:moveTo>
                <a:cubicBezTo>
                  <a:pt x="162719" y="412750"/>
                  <a:pt x="325438" y="282575"/>
                  <a:pt x="482600" y="203200"/>
                </a:cubicBezTo>
                <a:cubicBezTo>
                  <a:pt x="639763" y="123825"/>
                  <a:pt x="765704" y="98425"/>
                  <a:pt x="942975" y="66675"/>
                </a:cubicBezTo>
                <a:cubicBezTo>
                  <a:pt x="1120246" y="34925"/>
                  <a:pt x="1379538" y="23812"/>
                  <a:pt x="1546225" y="12700"/>
                </a:cubicBezTo>
                <a:cubicBezTo>
                  <a:pt x="1712912" y="1588"/>
                  <a:pt x="1943100" y="0"/>
                  <a:pt x="1943100" y="0"/>
                </a:cubicBezTo>
                <a:lnTo>
                  <a:pt x="1943100" y="0"/>
                </a:lnTo>
              </a:path>
            </a:pathLst>
          </a:custGeom>
          <a:noFill/>
          <a:ln w="9525" cap="flat" cmpd="sng" algn="ctr">
            <a:solidFill>
              <a:srgbClr val="FF0000"/>
            </a:solidFill>
            <a:prstDash val="sysDash"/>
            <a:round/>
            <a:headEnd type="oval"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8" charset="0"/>
            </a:endParaRPr>
          </a:p>
        </p:txBody>
      </p:sp>
      <p:sp>
        <p:nvSpPr>
          <p:cNvPr id="11" name="TextBox 10"/>
          <p:cNvSpPr txBox="1"/>
          <p:nvPr/>
        </p:nvSpPr>
        <p:spPr>
          <a:xfrm>
            <a:off x="8070119" y="4252501"/>
            <a:ext cx="304800" cy="400110"/>
          </a:xfrm>
          <a:prstGeom prst="rect">
            <a:avLst/>
          </a:prstGeom>
          <a:noFill/>
        </p:spPr>
        <p:txBody>
          <a:bodyPr wrap="square" rtlCol="0">
            <a:spAutoFit/>
          </a:bodyPr>
          <a:lstStyle/>
          <a:p>
            <a:r>
              <a:rPr lang="el-GR" sz="2000"/>
              <a:t>σ</a:t>
            </a:r>
            <a:endParaRPr lang="en-US" sz="2000"/>
          </a:p>
        </p:txBody>
      </p:sp>
      <p:sp>
        <p:nvSpPr>
          <p:cNvPr id="16" name="TextBox 15"/>
          <p:cNvSpPr txBox="1"/>
          <p:nvPr/>
        </p:nvSpPr>
        <p:spPr>
          <a:xfrm>
            <a:off x="10168794" y="5717467"/>
            <a:ext cx="304800" cy="400110"/>
          </a:xfrm>
          <a:prstGeom prst="rect">
            <a:avLst/>
          </a:prstGeom>
          <a:noFill/>
        </p:spPr>
        <p:txBody>
          <a:bodyPr wrap="square" rtlCol="0">
            <a:spAutoFit/>
          </a:bodyPr>
          <a:lstStyle/>
          <a:p>
            <a:r>
              <a:rPr lang="en-US" sz="2000"/>
              <a:t>t</a:t>
            </a:r>
          </a:p>
        </p:txBody>
      </p:sp>
      <p:cxnSp>
        <p:nvCxnSpPr>
          <p:cNvPr id="17" name="Straight Connector 16"/>
          <p:cNvCxnSpPr/>
          <p:nvPr/>
        </p:nvCxnSpPr>
        <p:spPr bwMode="auto">
          <a:xfrm>
            <a:off x="8390793" y="2236888"/>
            <a:ext cx="0" cy="1371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8390793" y="3608488"/>
            <a:ext cx="1981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TextBox 19"/>
          <p:cNvSpPr txBox="1"/>
          <p:nvPr/>
        </p:nvSpPr>
        <p:spPr>
          <a:xfrm>
            <a:off x="10143393" y="3553612"/>
            <a:ext cx="304800" cy="400110"/>
          </a:xfrm>
          <a:prstGeom prst="rect">
            <a:avLst/>
          </a:prstGeom>
          <a:noFill/>
        </p:spPr>
        <p:txBody>
          <a:bodyPr wrap="square" rtlCol="0">
            <a:spAutoFit/>
          </a:bodyPr>
          <a:lstStyle/>
          <a:p>
            <a:r>
              <a:rPr lang="el-GR" sz="2000"/>
              <a:t>σ</a:t>
            </a:r>
            <a:endParaRPr lang="en-US" sz="2000"/>
          </a:p>
        </p:txBody>
      </p:sp>
      <p:sp>
        <p:nvSpPr>
          <p:cNvPr id="21" name="TextBox 20"/>
          <p:cNvSpPr txBox="1"/>
          <p:nvPr/>
        </p:nvSpPr>
        <p:spPr>
          <a:xfrm rot="16200000">
            <a:off x="7572716" y="2166911"/>
            <a:ext cx="1266825" cy="369332"/>
          </a:xfrm>
          <a:prstGeom prst="rect">
            <a:avLst/>
          </a:prstGeom>
          <a:noFill/>
        </p:spPr>
        <p:txBody>
          <a:bodyPr wrap="square" rtlCol="0">
            <a:spAutoFit/>
          </a:bodyPr>
          <a:lstStyle/>
          <a:p>
            <a:r>
              <a:rPr lang="en-US"/>
              <a:t>Return</a:t>
            </a:r>
          </a:p>
        </p:txBody>
      </p:sp>
      <p:sp>
        <p:nvSpPr>
          <p:cNvPr id="12" name="Freeform 11"/>
          <p:cNvSpPr/>
          <p:nvPr/>
        </p:nvSpPr>
        <p:spPr bwMode="auto">
          <a:xfrm>
            <a:off x="8940774" y="2593779"/>
            <a:ext cx="424745" cy="761160"/>
          </a:xfrm>
          <a:custGeom>
            <a:avLst/>
            <a:gdLst>
              <a:gd name="connsiteX0" fmla="*/ 254881 w 254881"/>
              <a:gd name="connsiteY0" fmla="*/ 0 h 679450"/>
              <a:gd name="connsiteX1" fmla="*/ 23106 w 254881"/>
              <a:gd name="connsiteY1" fmla="*/ 215900 h 679450"/>
              <a:gd name="connsiteX2" fmla="*/ 29456 w 254881"/>
              <a:gd name="connsiteY2" fmla="*/ 504825 h 679450"/>
              <a:gd name="connsiteX3" fmla="*/ 210431 w 254881"/>
              <a:gd name="connsiteY3" fmla="*/ 679450 h 679450"/>
            </a:gdLst>
            <a:ahLst/>
            <a:cxnLst>
              <a:cxn ang="0">
                <a:pos x="connsiteX0" y="connsiteY0"/>
              </a:cxn>
              <a:cxn ang="0">
                <a:pos x="connsiteX1" y="connsiteY1"/>
              </a:cxn>
              <a:cxn ang="0">
                <a:pos x="connsiteX2" y="connsiteY2"/>
              </a:cxn>
              <a:cxn ang="0">
                <a:pos x="connsiteX3" y="connsiteY3"/>
              </a:cxn>
            </a:cxnLst>
            <a:rect l="l" t="t" r="r" b="b"/>
            <a:pathLst>
              <a:path w="254881" h="679450">
                <a:moveTo>
                  <a:pt x="254881" y="0"/>
                </a:moveTo>
                <a:cubicBezTo>
                  <a:pt x="157779" y="65881"/>
                  <a:pt x="60677" y="131762"/>
                  <a:pt x="23106" y="215900"/>
                </a:cubicBezTo>
                <a:cubicBezTo>
                  <a:pt x="-14465" y="300038"/>
                  <a:pt x="-1765" y="427567"/>
                  <a:pt x="29456" y="504825"/>
                </a:cubicBezTo>
                <a:cubicBezTo>
                  <a:pt x="60677" y="582083"/>
                  <a:pt x="135554" y="630766"/>
                  <a:pt x="210431" y="679450"/>
                </a:cubicBezTo>
              </a:path>
            </a:pathLst>
          </a:custGeom>
          <a:noFill/>
          <a:ln w="9525" cap="flat" cmpd="sng" algn="ctr">
            <a:solidFill>
              <a:srgbClr val="FF0000"/>
            </a:solidFill>
            <a:prstDash val="sysDash"/>
            <a:round/>
            <a:headEnd type="oval" w="med" len="med"/>
            <a:tailEnd type="oval"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8" charset="0"/>
            </a:endParaRPr>
          </a:p>
        </p:txBody>
      </p:sp>
      <p:pic>
        <p:nvPicPr>
          <p:cNvPr id="24" name="Picture 23" descr="A close-up of a pair of glasses&#10;&#10;Description automatically generated with low confidence">
            <a:extLst>
              <a:ext uri="{FF2B5EF4-FFF2-40B4-BE49-F238E27FC236}">
                <a16:creationId xmlns:a16="http://schemas.microsoft.com/office/drawing/2014/main" id="{9F69A17C-D4F2-40A0-B357-357A4E4F52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2889" y="209518"/>
            <a:ext cx="2909824" cy="1636776"/>
          </a:xfrm>
          <a:prstGeom prst="rect">
            <a:avLst/>
          </a:prstGeom>
        </p:spPr>
      </p:pic>
    </p:spTree>
    <p:extLst>
      <p:ext uri="{BB962C8B-B14F-4D97-AF65-F5344CB8AC3E}">
        <p14:creationId xmlns:p14="http://schemas.microsoft.com/office/powerpoint/2010/main" val="2713562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48BF-82C4-46C5-BFD9-4C2BBB6C53A7}"/>
              </a:ext>
            </a:extLst>
          </p:cNvPr>
          <p:cNvSpPr>
            <a:spLocks noGrp="1"/>
          </p:cNvSpPr>
          <p:nvPr>
            <p:ph type="title"/>
          </p:nvPr>
        </p:nvSpPr>
        <p:spPr/>
        <p:txBody>
          <a:bodyPr>
            <a:normAutofit/>
          </a:bodyPr>
          <a:lstStyle/>
          <a:p>
            <a:r>
              <a:rPr lang="en-US" sz="4000" dirty="0"/>
              <a:t>Implications for Portfolio Choice</a:t>
            </a:r>
          </a:p>
        </p:txBody>
      </p:sp>
      <p:sp>
        <p:nvSpPr>
          <p:cNvPr id="3" name="Content Placeholder 2">
            <a:extLst>
              <a:ext uri="{FF2B5EF4-FFF2-40B4-BE49-F238E27FC236}">
                <a16:creationId xmlns:a16="http://schemas.microsoft.com/office/drawing/2014/main" id="{FEE1A6BB-9999-48F7-8513-1C7E535F8C3A}"/>
              </a:ext>
            </a:extLst>
          </p:cNvPr>
          <p:cNvSpPr>
            <a:spLocks noGrp="1"/>
          </p:cNvSpPr>
          <p:nvPr>
            <p:ph idx="1"/>
          </p:nvPr>
        </p:nvSpPr>
        <p:spPr>
          <a:xfrm>
            <a:off x="838200" y="1828800"/>
            <a:ext cx="10515600" cy="4348163"/>
          </a:xfrm>
        </p:spPr>
        <p:txBody>
          <a:bodyPr>
            <a:normAutofit fontScale="92500" lnSpcReduction="10000"/>
          </a:bodyPr>
          <a:lstStyle/>
          <a:p>
            <a:pPr marL="457200" indent="-457200">
              <a:buFont typeface="+mj-lt"/>
              <a:buAutoNum type="arabicPeriod"/>
            </a:pPr>
            <a:r>
              <a:rPr lang="en-US" sz="2400" dirty="0"/>
              <a:t>Diversification (already noted)</a:t>
            </a:r>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r>
              <a:rPr lang="en-US" sz="2400" dirty="0"/>
              <a:t>Risk and investment horizon (already noted)</a:t>
            </a:r>
          </a:p>
          <a:p>
            <a:pPr marL="457200" indent="-457200">
              <a:buFont typeface="+mj-lt"/>
              <a:buAutoNum type="arabicPeriod"/>
            </a:pPr>
            <a:r>
              <a:rPr lang="en-US" sz="2400" dirty="0"/>
              <a:t>How to attain a portfolio with the desired risk level </a:t>
            </a:r>
            <a:r>
              <a:rPr lang="en-US" sz="2400" dirty="0">
                <a:sym typeface="Wingdings" pitchFamily="2" charset="2"/>
              </a:rPr>
              <a:t> next slides</a:t>
            </a:r>
            <a:endParaRPr lang="en-US" sz="2400" dirty="0"/>
          </a:p>
          <a:p>
            <a:pPr marL="457200" indent="-457200">
              <a:buFont typeface="+mj-lt"/>
              <a:buAutoNum type="arabicPeriod"/>
            </a:pPr>
            <a:endParaRPr lang="en-US" sz="2400" dirty="0"/>
          </a:p>
          <a:p>
            <a:pPr marL="914400" lvl="1" indent="-457200">
              <a:buFont typeface="+mj-lt"/>
              <a:buAutoNum type="arabicPeriod"/>
            </a:pPr>
            <a:endParaRPr lang="en-US" dirty="0"/>
          </a:p>
        </p:txBody>
      </p:sp>
      <p:grpSp>
        <p:nvGrpSpPr>
          <p:cNvPr id="4" name="Group 3">
            <a:extLst>
              <a:ext uri="{FF2B5EF4-FFF2-40B4-BE49-F238E27FC236}">
                <a16:creationId xmlns:a16="http://schemas.microsoft.com/office/drawing/2014/main" id="{E548528D-9824-4F46-A6FB-E6CF28A66E3F}"/>
              </a:ext>
            </a:extLst>
          </p:cNvPr>
          <p:cNvGrpSpPr/>
          <p:nvPr/>
        </p:nvGrpSpPr>
        <p:grpSpPr>
          <a:xfrm>
            <a:off x="1740310" y="2327072"/>
            <a:ext cx="7767484" cy="2697212"/>
            <a:chOff x="0" y="0"/>
            <a:chExt cx="4148070" cy="2176098"/>
          </a:xfrm>
        </p:grpSpPr>
        <p:sp>
          <p:nvSpPr>
            <p:cNvPr id="5" name="Freeform: Shape 4">
              <a:extLst>
                <a:ext uri="{FF2B5EF4-FFF2-40B4-BE49-F238E27FC236}">
                  <a16:creationId xmlns:a16="http://schemas.microsoft.com/office/drawing/2014/main" id="{1BCD6ED0-7240-2549-99E3-BA53C8B83CCB}"/>
                </a:ext>
              </a:extLst>
            </p:cNvPr>
            <p:cNvSpPr/>
            <p:nvPr/>
          </p:nvSpPr>
          <p:spPr>
            <a:xfrm>
              <a:off x="358772" y="272251"/>
              <a:ext cx="3552250" cy="1209479"/>
            </a:xfrm>
            <a:custGeom>
              <a:avLst/>
              <a:gdLst>
                <a:gd name="connsiteX0" fmla="*/ 0 w 3549650"/>
                <a:gd name="connsiteY0" fmla="*/ 0 h 1206500"/>
                <a:gd name="connsiteX1" fmla="*/ 3175 w 3549650"/>
                <a:gd name="connsiteY1" fmla="*/ 1206500 h 1206500"/>
                <a:gd name="connsiteX2" fmla="*/ 3549650 w 3549650"/>
                <a:gd name="connsiteY2" fmla="*/ 1200150 h 1206500"/>
                <a:gd name="connsiteX3" fmla="*/ 3549650 w 3549650"/>
                <a:gd name="connsiteY3" fmla="*/ 1149350 h 1206500"/>
                <a:gd name="connsiteX4" fmla="*/ 3194050 w 3549650"/>
                <a:gd name="connsiteY4" fmla="*/ 1158875 h 1206500"/>
                <a:gd name="connsiteX5" fmla="*/ 2794000 w 3549650"/>
                <a:gd name="connsiteY5" fmla="*/ 1149350 h 1206500"/>
                <a:gd name="connsiteX6" fmla="*/ 2349500 w 3549650"/>
                <a:gd name="connsiteY6" fmla="*/ 1108075 h 1206500"/>
                <a:gd name="connsiteX7" fmla="*/ 1920875 w 3549650"/>
                <a:gd name="connsiteY7" fmla="*/ 1054100 h 1206500"/>
                <a:gd name="connsiteX8" fmla="*/ 1473200 w 3549650"/>
                <a:gd name="connsiteY8" fmla="*/ 962025 h 1206500"/>
                <a:gd name="connsiteX9" fmla="*/ 1069975 w 3549650"/>
                <a:gd name="connsiteY9" fmla="*/ 844550 h 1206500"/>
                <a:gd name="connsiteX10" fmla="*/ 723900 w 3549650"/>
                <a:gd name="connsiteY10" fmla="*/ 714375 h 1206500"/>
                <a:gd name="connsiteX11" fmla="*/ 476250 w 3549650"/>
                <a:gd name="connsiteY11" fmla="*/ 587375 h 1206500"/>
                <a:gd name="connsiteX12" fmla="*/ 254000 w 3549650"/>
                <a:gd name="connsiteY12" fmla="*/ 428625 h 1206500"/>
                <a:gd name="connsiteX13" fmla="*/ 120650 w 3549650"/>
                <a:gd name="connsiteY13" fmla="*/ 292100 h 1206500"/>
                <a:gd name="connsiteX14" fmla="*/ 34925 w 3549650"/>
                <a:gd name="connsiteY14" fmla="*/ 142875 h 1206500"/>
                <a:gd name="connsiteX15" fmla="*/ 0 w 3549650"/>
                <a:gd name="connsiteY15" fmla="*/ 0 h 120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49650" h="1206500">
                  <a:moveTo>
                    <a:pt x="0" y="0"/>
                  </a:moveTo>
                  <a:cubicBezTo>
                    <a:pt x="1058" y="402167"/>
                    <a:pt x="2117" y="804333"/>
                    <a:pt x="3175" y="1206500"/>
                  </a:cubicBezTo>
                  <a:lnTo>
                    <a:pt x="3549650" y="1200150"/>
                  </a:lnTo>
                  <a:lnTo>
                    <a:pt x="3549650" y="1149350"/>
                  </a:lnTo>
                  <a:lnTo>
                    <a:pt x="3194050" y="1158875"/>
                  </a:lnTo>
                  <a:lnTo>
                    <a:pt x="2794000" y="1149350"/>
                  </a:lnTo>
                  <a:lnTo>
                    <a:pt x="2349500" y="1108075"/>
                  </a:lnTo>
                  <a:lnTo>
                    <a:pt x="1920875" y="1054100"/>
                  </a:lnTo>
                  <a:lnTo>
                    <a:pt x="1473200" y="962025"/>
                  </a:lnTo>
                  <a:lnTo>
                    <a:pt x="1069975" y="844550"/>
                  </a:lnTo>
                  <a:lnTo>
                    <a:pt x="723900" y="714375"/>
                  </a:lnTo>
                  <a:lnTo>
                    <a:pt x="476250" y="587375"/>
                  </a:lnTo>
                  <a:lnTo>
                    <a:pt x="254000" y="428625"/>
                  </a:lnTo>
                  <a:lnTo>
                    <a:pt x="120650" y="292100"/>
                  </a:lnTo>
                  <a:lnTo>
                    <a:pt x="34925" y="142875"/>
                  </a:lnTo>
                  <a:lnTo>
                    <a:pt x="0" y="0"/>
                  </a:lnTo>
                  <a:close/>
                </a:path>
              </a:pathLst>
            </a:custGeom>
            <a:solidFill>
              <a:srgbClr val="CEE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6" name="Rectangle 5">
              <a:extLst>
                <a:ext uri="{FF2B5EF4-FFF2-40B4-BE49-F238E27FC236}">
                  <a16:creationId xmlns:a16="http://schemas.microsoft.com/office/drawing/2014/main" id="{F56A6669-C1B5-8049-AEE0-A49FA82441F4}"/>
                </a:ext>
              </a:extLst>
            </p:cNvPr>
            <p:cNvSpPr/>
            <p:nvPr/>
          </p:nvSpPr>
          <p:spPr>
            <a:xfrm>
              <a:off x="359836" y="1475577"/>
              <a:ext cx="3552250" cy="440899"/>
            </a:xfrm>
            <a:prstGeom prst="rect">
              <a:avLst/>
            </a:prstGeom>
            <a:solidFill>
              <a:srgbClr val="CCE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 name="Text Box 13">
              <a:extLst>
                <a:ext uri="{FF2B5EF4-FFF2-40B4-BE49-F238E27FC236}">
                  <a16:creationId xmlns:a16="http://schemas.microsoft.com/office/drawing/2014/main" id="{8599B3CD-7122-2C47-9753-BA58E6A8D587}"/>
                </a:ext>
              </a:extLst>
            </p:cNvPr>
            <p:cNvSpPr txBox="1">
              <a:spLocks noChangeArrowheads="1"/>
            </p:cNvSpPr>
            <p:nvPr/>
          </p:nvSpPr>
          <p:spPr bwMode="auto">
            <a:xfrm>
              <a:off x="1883661" y="1961583"/>
              <a:ext cx="2264409" cy="214515"/>
            </a:xfrm>
            <a:prstGeom prst="rect">
              <a:avLst/>
            </a:prstGeom>
            <a:noFill/>
            <a:ln w="9525">
              <a:noFill/>
              <a:miter lim="800000"/>
              <a:headEnd/>
              <a:tailEnd/>
            </a:ln>
          </p:spPr>
          <p:txBody>
            <a:bodyPr wrap="square">
              <a:spAutoFit/>
            </a:bodyPr>
            <a:lstStyle/>
            <a:p>
              <a:pPr marL="0" marR="0" algn="ctr" eaLnBrk="0" hangingPunct="0">
                <a:lnSpc>
                  <a:spcPct val="107000"/>
                </a:lnSpc>
                <a:spcBef>
                  <a:spcPts val="660"/>
                </a:spcBef>
                <a:spcAft>
                  <a:spcPts val="800"/>
                </a:spcAft>
              </a:pPr>
              <a:r>
                <a:rPr lang="en-US" sz="2000" kern="1200">
                  <a:solidFill>
                    <a:srgbClr val="000000"/>
                  </a:solidFill>
                  <a:effectLst/>
                  <a:latin typeface="Calibri" panose="020F0502020204030204" pitchFamily="34" charset="0"/>
                  <a:ea typeface="DengXian" panose="02010600030101010101" pitchFamily="2" charset="-122"/>
                  <a:cs typeface="Arial" panose="020B0604020202020204" pitchFamily="34" charset="0"/>
                </a:rPr>
                <a:t>Number of securities in portfolio</a:t>
              </a:r>
              <a:endParaRPr lang="en-US" sz="2000">
                <a:effectLst/>
                <a:latin typeface="Calibri" panose="020F0502020204030204" pitchFamily="34" charset="0"/>
                <a:ea typeface="DengXian" panose="02010600030101010101" pitchFamily="2" charset="-122"/>
                <a:cs typeface="Arial" panose="020B0604020202020204" pitchFamily="34" charset="0"/>
              </a:endParaRPr>
            </a:p>
          </p:txBody>
        </p:sp>
        <p:grpSp>
          <p:nvGrpSpPr>
            <p:cNvPr id="8" name="Group 7">
              <a:extLst>
                <a:ext uri="{FF2B5EF4-FFF2-40B4-BE49-F238E27FC236}">
                  <a16:creationId xmlns:a16="http://schemas.microsoft.com/office/drawing/2014/main" id="{537F1330-B912-D544-A541-60DB3E5435AE}"/>
                </a:ext>
              </a:extLst>
            </p:cNvPr>
            <p:cNvGrpSpPr/>
            <p:nvPr/>
          </p:nvGrpSpPr>
          <p:grpSpPr>
            <a:xfrm>
              <a:off x="0" y="0"/>
              <a:ext cx="4024203" cy="1947884"/>
              <a:chOff x="0" y="0"/>
              <a:chExt cx="4024203" cy="1947884"/>
            </a:xfrm>
          </p:grpSpPr>
          <p:grpSp>
            <p:nvGrpSpPr>
              <p:cNvPr id="9" name="Group 8">
                <a:extLst>
                  <a:ext uri="{FF2B5EF4-FFF2-40B4-BE49-F238E27FC236}">
                    <a16:creationId xmlns:a16="http://schemas.microsoft.com/office/drawing/2014/main" id="{2DE53345-9D03-F444-BF3B-41B12B8087BE}"/>
                  </a:ext>
                </a:extLst>
              </p:cNvPr>
              <p:cNvGrpSpPr/>
              <p:nvPr/>
            </p:nvGrpSpPr>
            <p:grpSpPr>
              <a:xfrm>
                <a:off x="0" y="0"/>
                <a:ext cx="4024203" cy="1947884"/>
                <a:chOff x="0" y="0"/>
                <a:chExt cx="4024203" cy="1947884"/>
              </a:xfrm>
            </p:grpSpPr>
            <p:cxnSp>
              <p:nvCxnSpPr>
                <p:cNvPr id="11" name="Line 3">
                  <a:extLst>
                    <a:ext uri="{FF2B5EF4-FFF2-40B4-BE49-F238E27FC236}">
                      <a16:creationId xmlns:a16="http://schemas.microsoft.com/office/drawing/2014/main" id="{49B86971-77A0-6C4B-92E9-AC2EC7CC98DA}"/>
                    </a:ext>
                  </a:extLst>
                </p:cNvPr>
                <p:cNvCxnSpPr/>
                <p:nvPr/>
              </p:nvCxnSpPr>
              <p:spPr bwMode="auto">
                <a:xfrm flipV="1">
                  <a:off x="355462" y="2381"/>
                  <a:ext cx="4858" cy="1925634"/>
                </a:xfrm>
                <a:prstGeom prst="line">
                  <a:avLst/>
                </a:prstGeom>
                <a:noFill/>
                <a:ln w="25400">
                  <a:solidFill>
                    <a:schemeClr val="tx1"/>
                  </a:solidFill>
                  <a:round/>
                  <a:headEnd/>
                  <a:tailEnd type="arrow" w="med" len="med"/>
                </a:ln>
              </p:spPr>
            </p:cxnSp>
            <p:cxnSp>
              <p:nvCxnSpPr>
                <p:cNvPr id="12" name="Line 4">
                  <a:extLst>
                    <a:ext uri="{FF2B5EF4-FFF2-40B4-BE49-F238E27FC236}">
                      <a16:creationId xmlns:a16="http://schemas.microsoft.com/office/drawing/2014/main" id="{EB2650B4-E877-F247-B4C9-42798AC236E4}"/>
                    </a:ext>
                  </a:extLst>
                </p:cNvPr>
                <p:cNvCxnSpPr/>
                <p:nvPr/>
              </p:nvCxnSpPr>
              <p:spPr bwMode="auto">
                <a:xfrm>
                  <a:off x="358772" y="1916476"/>
                  <a:ext cx="3665431" cy="0"/>
                </a:xfrm>
                <a:prstGeom prst="line">
                  <a:avLst/>
                </a:prstGeom>
                <a:noFill/>
                <a:ln w="25400">
                  <a:solidFill>
                    <a:schemeClr val="tx1"/>
                  </a:solidFill>
                  <a:round/>
                  <a:headEnd/>
                  <a:tailEnd type="arrow" w="med" len="med"/>
                </a:ln>
              </p:spPr>
            </p:cxnSp>
            <p:cxnSp>
              <p:nvCxnSpPr>
                <p:cNvPr id="13" name="Line 5">
                  <a:extLst>
                    <a:ext uri="{FF2B5EF4-FFF2-40B4-BE49-F238E27FC236}">
                      <a16:creationId xmlns:a16="http://schemas.microsoft.com/office/drawing/2014/main" id="{534AAC1F-9357-0A42-9E38-1CDB83A723A3}"/>
                    </a:ext>
                  </a:extLst>
                </p:cNvPr>
                <p:cNvCxnSpPr/>
                <p:nvPr/>
              </p:nvCxnSpPr>
              <p:spPr bwMode="auto">
                <a:xfrm>
                  <a:off x="360320" y="1474168"/>
                  <a:ext cx="3510554" cy="0"/>
                </a:xfrm>
                <a:prstGeom prst="line">
                  <a:avLst/>
                </a:prstGeom>
                <a:noFill/>
                <a:ln w="25400">
                  <a:solidFill>
                    <a:schemeClr val="bg2"/>
                  </a:solidFill>
                  <a:prstDash val="sysDot"/>
                  <a:round/>
                  <a:headEnd/>
                  <a:tailEnd/>
                </a:ln>
              </p:spPr>
            </p:cxnSp>
            <p:sp>
              <p:nvSpPr>
                <p:cNvPr id="14" name="Arc 6">
                  <a:extLst>
                    <a:ext uri="{FF2B5EF4-FFF2-40B4-BE49-F238E27FC236}">
                      <a16:creationId xmlns:a16="http://schemas.microsoft.com/office/drawing/2014/main" id="{A91FF81A-07AF-3C46-BC98-3274F100B4B1}"/>
                    </a:ext>
                  </a:extLst>
                </p:cNvPr>
                <p:cNvSpPr>
                  <a:spLocks/>
                </p:cNvSpPr>
                <p:nvPr/>
              </p:nvSpPr>
              <p:spPr bwMode="auto">
                <a:xfrm rot="10797192">
                  <a:off x="360321" y="245695"/>
                  <a:ext cx="3560029" cy="1187525"/>
                </a:xfrm>
                <a:custGeom>
                  <a:avLst/>
                  <a:gdLst>
                    <a:gd name="T0" fmla="*/ 0 w 23275"/>
                    <a:gd name="T1" fmla="*/ 2147483647 h 21600"/>
                    <a:gd name="T2" fmla="*/ 2147483647 w 23275"/>
                    <a:gd name="T3" fmla="*/ 2147483647 h 21600"/>
                    <a:gd name="T4" fmla="*/ 2147483647 w 23275"/>
                    <a:gd name="T5" fmla="*/ 2147483647 h 21600"/>
                    <a:gd name="T6" fmla="*/ 0 60000 65536"/>
                    <a:gd name="T7" fmla="*/ 0 60000 65536"/>
                    <a:gd name="T8" fmla="*/ 0 60000 65536"/>
                    <a:gd name="T9" fmla="*/ 0 w 23275"/>
                    <a:gd name="T10" fmla="*/ 0 h 21600"/>
                    <a:gd name="T11" fmla="*/ 23275 w 23275"/>
                    <a:gd name="T12" fmla="*/ 21600 h 21600"/>
                  </a:gdLst>
                  <a:ahLst/>
                  <a:cxnLst>
                    <a:cxn ang="T6">
                      <a:pos x="T0" y="T1"/>
                    </a:cxn>
                    <a:cxn ang="T7">
                      <a:pos x="T2" y="T3"/>
                    </a:cxn>
                    <a:cxn ang="T8">
                      <a:pos x="T4" y="T5"/>
                    </a:cxn>
                  </a:cxnLst>
                  <a:rect l="T9" t="T10" r="T11" b="T12"/>
                  <a:pathLst>
                    <a:path w="23275" h="21600" fill="none" extrusionOk="0">
                      <a:moveTo>
                        <a:pt x="0" y="65"/>
                      </a:moveTo>
                      <a:cubicBezTo>
                        <a:pt x="557" y="21"/>
                        <a:pt x="1116" y="-1"/>
                        <a:pt x="1675" y="0"/>
                      </a:cubicBezTo>
                      <a:cubicBezTo>
                        <a:pt x="13604" y="0"/>
                        <a:pt x="23275" y="9670"/>
                        <a:pt x="23275" y="21600"/>
                      </a:cubicBezTo>
                    </a:path>
                    <a:path w="23275" h="21600" stroke="0" extrusionOk="0">
                      <a:moveTo>
                        <a:pt x="0" y="65"/>
                      </a:moveTo>
                      <a:cubicBezTo>
                        <a:pt x="557" y="21"/>
                        <a:pt x="1116" y="-1"/>
                        <a:pt x="1675" y="0"/>
                      </a:cubicBezTo>
                      <a:cubicBezTo>
                        <a:pt x="13604" y="0"/>
                        <a:pt x="23275" y="9670"/>
                        <a:pt x="23275" y="21600"/>
                      </a:cubicBezTo>
                      <a:lnTo>
                        <a:pt x="1675" y="21600"/>
                      </a:lnTo>
                      <a:close/>
                    </a:path>
                  </a:pathLst>
                </a:custGeom>
                <a:noFill/>
                <a:ln w="31750">
                  <a:solidFill>
                    <a:srgbClr val="FF0000"/>
                  </a:solidFill>
                  <a:round/>
                  <a:headEnd/>
                  <a:tailEnd/>
                </a:ln>
              </p:spPr>
              <p:txBody>
                <a:bodyPr wrap="none" anchor="ctr"/>
                <a:lstStyle/>
                <a:p>
                  <a:endParaRPr lang="en-US"/>
                </a:p>
              </p:txBody>
            </p:sp>
            <p:cxnSp>
              <p:nvCxnSpPr>
                <p:cNvPr id="15" name="Line 7">
                  <a:extLst>
                    <a:ext uri="{FF2B5EF4-FFF2-40B4-BE49-F238E27FC236}">
                      <a16:creationId xmlns:a16="http://schemas.microsoft.com/office/drawing/2014/main" id="{2F8496D8-AF7D-2B44-8485-C36BAA3AD889}"/>
                    </a:ext>
                  </a:extLst>
                </p:cNvPr>
                <p:cNvCxnSpPr/>
                <p:nvPr/>
              </p:nvCxnSpPr>
              <p:spPr bwMode="auto">
                <a:xfrm flipH="1">
                  <a:off x="1951022" y="1483692"/>
                  <a:ext cx="0" cy="420509"/>
                </a:xfrm>
                <a:prstGeom prst="line">
                  <a:avLst/>
                </a:prstGeom>
                <a:noFill/>
                <a:ln w="38100">
                  <a:solidFill>
                    <a:srgbClr val="006699"/>
                  </a:solidFill>
                  <a:round/>
                  <a:headEnd type="triangle" w="med" len="med"/>
                  <a:tailEnd type="triangle" w="med" len="med"/>
                </a:ln>
              </p:spPr>
            </p:cxnSp>
            <p:sp>
              <p:nvSpPr>
                <p:cNvPr id="16" name="Text Box 8">
                  <a:extLst>
                    <a:ext uri="{FF2B5EF4-FFF2-40B4-BE49-F238E27FC236}">
                      <a16:creationId xmlns:a16="http://schemas.microsoft.com/office/drawing/2014/main" id="{41B90EB9-F598-ED42-A8F0-6DC3D933356D}"/>
                    </a:ext>
                  </a:extLst>
                </p:cNvPr>
                <p:cNvSpPr txBox="1">
                  <a:spLocks noChangeArrowheads="1"/>
                </p:cNvSpPr>
                <p:nvPr/>
              </p:nvSpPr>
              <p:spPr bwMode="auto">
                <a:xfrm>
                  <a:off x="907452" y="1519275"/>
                  <a:ext cx="1087119" cy="428609"/>
                </a:xfrm>
                <a:prstGeom prst="rect">
                  <a:avLst/>
                </a:prstGeom>
                <a:noFill/>
                <a:ln w="9525">
                  <a:noFill/>
                  <a:miter lim="800000"/>
                  <a:headEnd/>
                  <a:tailEnd/>
                </a:ln>
              </p:spPr>
              <p:txBody>
                <a:bodyPr wrap="square">
                  <a:noAutofit/>
                </a:bodyPr>
                <a:lstStyle/>
                <a:p>
                  <a:pPr marL="0" marR="0" algn="ctr" eaLnBrk="0" hangingPunct="0">
                    <a:lnSpc>
                      <a:spcPct val="107000"/>
                    </a:lnSpc>
                    <a:spcBef>
                      <a:spcPts val="660"/>
                    </a:spcBef>
                    <a:spcAft>
                      <a:spcPts val="800"/>
                    </a:spcAft>
                  </a:pPr>
                  <a:r>
                    <a:rPr lang="en-US" sz="2000" kern="1200" dirty="0">
                      <a:solidFill>
                        <a:srgbClr val="006699"/>
                      </a:solidFill>
                      <a:effectLst/>
                      <a:latin typeface="Calibri" panose="020F0502020204030204" pitchFamily="34" charset="0"/>
                      <a:ea typeface="DengXian" panose="02010600030101010101" pitchFamily="2" charset="-122"/>
                      <a:cs typeface="Arial" panose="020B0604020202020204" pitchFamily="34" charset="0"/>
                    </a:rPr>
                    <a:t>Systematic risk</a:t>
                  </a:r>
                  <a:endParaRPr lang="en-US" sz="2000" dirty="0">
                    <a:effectLst/>
                    <a:latin typeface="Calibri" panose="020F0502020204030204" pitchFamily="34" charset="0"/>
                    <a:ea typeface="DengXian" panose="02010600030101010101" pitchFamily="2" charset="-122"/>
                    <a:cs typeface="Arial" panose="020B0604020202020204" pitchFamily="34" charset="0"/>
                  </a:endParaRPr>
                </a:p>
              </p:txBody>
            </p:sp>
            <p:cxnSp>
              <p:nvCxnSpPr>
                <p:cNvPr id="17" name="Line 9">
                  <a:extLst>
                    <a:ext uri="{FF2B5EF4-FFF2-40B4-BE49-F238E27FC236}">
                      <a16:creationId xmlns:a16="http://schemas.microsoft.com/office/drawing/2014/main" id="{E654C010-E55C-DF4E-8F7B-2D48C5E97097}"/>
                    </a:ext>
                  </a:extLst>
                </p:cNvPr>
                <p:cNvCxnSpPr/>
                <p:nvPr/>
              </p:nvCxnSpPr>
              <p:spPr bwMode="auto">
                <a:xfrm flipH="1">
                  <a:off x="1240775" y="1072765"/>
                  <a:ext cx="7127" cy="401403"/>
                </a:xfrm>
                <a:prstGeom prst="line">
                  <a:avLst/>
                </a:prstGeom>
                <a:noFill/>
                <a:ln w="38100">
                  <a:solidFill>
                    <a:srgbClr val="00B050"/>
                  </a:solidFill>
                  <a:round/>
                  <a:headEnd type="triangle" w="med" len="med"/>
                  <a:tailEnd type="triangle" w="med" len="med"/>
                </a:ln>
              </p:spPr>
            </p:cxnSp>
            <p:sp>
              <p:nvSpPr>
                <p:cNvPr id="18" name="Text Box 10">
                  <a:extLst>
                    <a:ext uri="{FF2B5EF4-FFF2-40B4-BE49-F238E27FC236}">
                      <a16:creationId xmlns:a16="http://schemas.microsoft.com/office/drawing/2014/main" id="{34F4F3A0-4F8F-124F-9F4B-F45F65FB809B}"/>
                    </a:ext>
                  </a:extLst>
                </p:cNvPr>
                <p:cNvSpPr txBox="1">
                  <a:spLocks noChangeArrowheads="1"/>
                </p:cNvSpPr>
                <p:nvPr/>
              </p:nvSpPr>
              <p:spPr bwMode="auto">
                <a:xfrm>
                  <a:off x="287018" y="891034"/>
                  <a:ext cx="909954" cy="388073"/>
                </a:xfrm>
                <a:prstGeom prst="rect">
                  <a:avLst/>
                </a:prstGeom>
                <a:noFill/>
                <a:ln w="9525">
                  <a:noFill/>
                  <a:miter lim="800000"/>
                  <a:headEnd/>
                  <a:tailEnd/>
                </a:ln>
              </p:spPr>
              <p:txBody>
                <a:bodyPr wrap="square">
                  <a:spAutoFit/>
                </a:bodyPr>
                <a:lstStyle/>
                <a:p>
                  <a:pPr marL="0" marR="0" algn="ctr" eaLnBrk="0" hangingPunct="0">
                    <a:lnSpc>
                      <a:spcPct val="107000"/>
                    </a:lnSpc>
                    <a:spcBef>
                      <a:spcPts val="0"/>
                    </a:spcBef>
                    <a:spcAft>
                      <a:spcPts val="800"/>
                    </a:spcAft>
                  </a:pPr>
                  <a:r>
                    <a:rPr lang="en-US" sz="2000" kern="1200" dirty="0">
                      <a:solidFill>
                        <a:srgbClr val="00B050"/>
                      </a:solidFill>
                      <a:effectLst/>
                      <a:latin typeface="Calibri" panose="020F0502020204030204" pitchFamily="34" charset="0"/>
                      <a:ea typeface="DengXian" panose="02010600030101010101" pitchFamily="2" charset="-122"/>
                      <a:cs typeface="Arial" panose="020B0604020202020204" pitchFamily="34" charset="0"/>
                    </a:rPr>
                    <a:t>Diversifiable </a:t>
                  </a:r>
                  <a:br>
                    <a:rPr lang="en-US" sz="2000" kern="1200" dirty="0">
                      <a:solidFill>
                        <a:srgbClr val="00B050"/>
                      </a:solidFill>
                      <a:effectLst/>
                      <a:latin typeface="Calibri" panose="020F0502020204030204" pitchFamily="34" charset="0"/>
                      <a:ea typeface="DengXian" panose="02010600030101010101" pitchFamily="2" charset="-122"/>
                      <a:cs typeface="Arial" panose="020B0604020202020204" pitchFamily="34" charset="0"/>
                    </a:rPr>
                  </a:br>
                  <a:r>
                    <a:rPr lang="en-US" sz="2000" kern="1200" dirty="0">
                      <a:solidFill>
                        <a:srgbClr val="00B050"/>
                      </a:solidFill>
                      <a:effectLst/>
                      <a:latin typeface="Calibri" panose="020F0502020204030204" pitchFamily="34" charset="0"/>
                      <a:ea typeface="DengXian" panose="02010600030101010101" pitchFamily="2" charset="-122"/>
                      <a:cs typeface="Arial" panose="020B0604020202020204" pitchFamily="34" charset="0"/>
                    </a:rPr>
                    <a:t>risk</a:t>
                  </a:r>
                  <a:endParaRPr lang="en-US" sz="2000" dirty="0">
                    <a:effectLst/>
                    <a:latin typeface="Calibri" panose="020F0502020204030204" pitchFamily="34" charset="0"/>
                    <a:ea typeface="DengXian" panose="02010600030101010101" pitchFamily="2" charset="-122"/>
                    <a:cs typeface="Arial" panose="020B0604020202020204" pitchFamily="34" charset="0"/>
                  </a:endParaRPr>
                </a:p>
              </p:txBody>
            </p:sp>
            <p:sp>
              <p:nvSpPr>
                <p:cNvPr id="19" name="Text Box 14">
                  <a:extLst>
                    <a:ext uri="{FF2B5EF4-FFF2-40B4-BE49-F238E27FC236}">
                      <a16:creationId xmlns:a16="http://schemas.microsoft.com/office/drawing/2014/main" id="{C8BD4B6C-808B-DE45-9704-B87E7B5CAA16}"/>
                    </a:ext>
                  </a:extLst>
                </p:cNvPr>
                <p:cNvSpPr txBox="1">
                  <a:spLocks noChangeArrowheads="1"/>
                </p:cNvSpPr>
                <p:nvPr/>
              </p:nvSpPr>
              <p:spPr bwMode="auto">
                <a:xfrm>
                  <a:off x="0" y="0"/>
                  <a:ext cx="370204" cy="213129"/>
                </a:xfrm>
                <a:prstGeom prst="rect">
                  <a:avLst/>
                </a:prstGeom>
                <a:noFill/>
                <a:ln w="9525">
                  <a:noFill/>
                  <a:miter lim="800000"/>
                  <a:headEnd/>
                  <a:tailEnd/>
                </a:ln>
              </p:spPr>
              <p:txBody>
                <a:bodyPr wrap="square">
                  <a:spAutoFit/>
                </a:bodyPr>
                <a:lstStyle/>
                <a:p>
                  <a:pPr marL="0" marR="0" algn="ctr" eaLnBrk="0" hangingPunct="0">
                    <a:lnSpc>
                      <a:spcPct val="107000"/>
                    </a:lnSpc>
                    <a:spcBef>
                      <a:spcPts val="660"/>
                    </a:spcBef>
                    <a:spcAft>
                      <a:spcPts val="800"/>
                    </a:spcAft>
                  </a:pPr>
                  <a:r>
                    <a:rPr lang="en-US" sz="2000" b="1" kern="1200">
                      <a:solidFill>
                        <a:srgbClr val="000000"/>
                      </a:solidFill>
                      <a:effectLst/>
                      <a:latin typeface="Calibri" panose="020F0502020204030204" pitchFamily="34" charset="0"/>
                      <a:ea typeface="DengXian" panose="02010600030101010101" pitchFamily="2" charset="-122"/>
                      <a:cs typeface="Arial" panose="020B0604020202020204" pitchFamily="34" charset="0"/>
                      <a:sym typeface="Symbol" panose="05050102010706020507" pitchFamily="18" charset="2"/>
                    </a:rPr>
                    <a:t></a:t>
                  </a:r>
                  <a:endParaRPr lang="en-US" sz="2000">
                    <a:effectLst/>
                    <a:latin typeface="Calibri" panose="020F0502020204030204" pitchFamily="34" charset="0"/>
                    <a:ea typeface="DengXian" panose="02010600030101010101" pitchFamily="2" charset="-122"/>
                    <a:cs typeface="Arial" panose="020B0604020202020204" pitchFamily="34" charset="0"/>
                  </a:endParaRPr>
                </a:p>
              </p:txBody>
            </p:sp>
          </p:grpSp>
          <p:sp>
            <p:nvSpPr>
              <p:cNvPr id="10" name="Text Box 10">
                <a:extLst>
                  <a:ext uri="{FF2B5EF4-FFF2-40B4-BE49-F238E27FC236}">
                    <a16:creationId xmlns:a16="http://schemas.microsoft.com/office/drawing/2014/main" id="{28425149-FAC5-F840-AE77-8E968C9F6FCF}"/>
                  </a:ext>
                </a:extLst>
              </p:cNvPr>
              <p:cNvSpPr txBox="1">
                <a:spLocks noChangeArrowheads="1"/>
              </p:cNvSpPr>
              <p:nvPr/>
            </p:nvSpPr>
            <p:spPr bwMode="auto">
              <a:xfrm>
                <a:off x="1790820" y="912070"/>
                <a:ext cx="1413509" cy="214515"/>
              </a:xfrm>
              <a:prstGeom prst="rect">
                <a:avLst/>
              </a:prstGeom>
              <a:noFill/>
              <a:ln w="9525">
                <a:noFill/>
                <a:miter lim="800000"/>
                <a:headEnd/>
                <a:tailEnd/>
              </a:ln>
            </p:spPr>
            <p:txBody>
              <a:bodyPr wrap="square">
                <a:spAutoFit/>
              </a:bodyPr>
              <a:lstStyle/>
              <a:p>
                <a:pPr marL="0" marR="0" algn="ctr" eaLnBrk="0" hangingPunct="0">
                  <a:lnSpc>
                    <a:spcPct val="107000"/>
                  </a:lnSpc>
                  <a:spcBef>
                    <a:spcPts val="0"/>
                  </a:spcBef>
                  <a:spcAft>
                    <a:spcPts val="800"/>
                  </a:spcAft>
                </a:pPr>
                <a:r>
                  <a:rPr lang="en-US" sz="2000" kern="1200" dirty="0">
                    <a:solidFill>
                      <a:srgbClr val="FF0000"/>
                    </a:solidFill>
                    <a:effectLst/>
                    <a:latin typeface="Calibri" panose="020F0502020204030204" pitchFamily="34" charset="0"/>
                    <a:ea typeface="DengXian" panose="02010600030101010101" pitchFamily="2" charset="-122"/>
                    <a:cs typeface="Arial" panose="020B0604020202020204" pitchFamily="34" charset="0"/>
                  </a:rPr>
                  <a:t>Total portfolio risk</a:t>
                </a:r>
                <a:endParaRPr lang="en-US" sz="2000" dirty="0">
                  <a:effectLst/>
                  <a:latin typeface="Calibri" panose="020F0502020204030204" pitchFamily="34" charset="0"/>
                  <a:ea typeface="DengXian" panose="02010600030101010101" pitchFamily="2" charset="-122"/>
                  <a:cs typeface="Arial" panose="020B0604020202020204" pitchFamily="34" charset="0"/>
                </a:endParaRPr>
              </a:p>
            </p:txBody>
          </p:sp>
        </p:grpSp>
      </p:grpSp>
    </p:spTree>
    <p:extLst>
      <p:ext uri="{BB962C8B-B14F-4D97-AF65-F5344CB8AC3E}">
        <p14:creationId xmlns:p14="http://schemas.microsoft.com/office/powerpoint/2010/main" val="1638501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48BF-82C4-46C5-BFD9-4C2BBB6C53A7}"/>
              </a:ext>
            </a:extLst>
          </p:cNvPr>
          <p:cNvSpPr>
            <a:spLocks noGrp="1"/>
          </p:cNvSpPr>
          <p:nvPr>
            <p:ph type="title"/>
          </p:nvPr>
        </p:nvSpPr>
        <p:spPr/>
        <p:txBody>
          <a:bodyPr/>
          <a:lstStyle/>
          <a:p>
            <a:r>
              <a:rPr lang="en-US"/>
              <a:t>Efficient Frontier with Three Securities</a:t>
            </a:r>
          </a:p>
        </p:txBody>
      </p:sp>
      <p:graphicFrame>
        <p:nvGraphicFramePr>
          <p:cNvPr id="4" name="Chart 3">
            <a:extLst>
              <a:ext uri="{FF2B5EF4-FFF2-40B4-BE49-F238E27FC236}">
                <a16:creationId xmlns:a16="http://schemas.microsoft.com/office/drawing/2014/main" id="{34C51235-D707-434C-8BA8-4F4649283C79}"/>
              </a:ext>
            </a:extLst>
          </p:cNvPr>
          <p:cNvGraphicFramePr/>
          <p:nvPr>
            <p:extLst>
              <p:ext uri="{D42A27DB-BD31-4B8C-83A1-F6EECF244321}">
                <p14:modId xmlns:p14="http://schemas.microsoft.com/office/powerpoint/2010/main" val="2235291126"/>
              </p:ext>
            </p:extLst>
          </p:nvPr>
        </p:nvGraphicFramePr>
        <p:xfrm>
          <a:off x="1685926" y="1838406"/>
          <a:ext cx="7001192" cy="43141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9880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48BF-82C4-46C5-BFD9-4C2BBB6C53A7}"/>
              </a:ext>
            </a:extLst>
          </p:cNvPr>
          <p:cNvSpPr>
            <a:spLocks noGrp="1"/>
          </p:cNvSpPr>
          <p:nvPr>
            <p:ph type="title"/>
          </p:nvPr>
        </p:nvSpPr>
        <p:spPr/>
        <p:txBody>
          <a:bodyPr>
            <a:normAutofit/>
          </a:bodyPr>
          <a:lstStyle/>
          <a:p>
            <a:r>
              <a:rPr lang="en-US" sz="4000"/>
              <a:t>Efficient Frontier for All Stocks &amp; Risk-Free Security</a:t>
            </a:r>
          </a:p>
        </p:txBody>
      </p:sp>
      <p:graphicFrame>
        <p:nvGraphicFramePr>
          <p:cNvPr id="4" name="Chart 3">
            <a:extLst>
              <a:ext uri="{FF2B5EF4-FFF2-40B4-BE49-F238E27FC236}">
                <a16:creationId xmlns:a16="http://schemas.microsoft.com/office/drawing/2014/main" id="{437101DB-DF8E-4B23-A842-6E5D6B3DD8EE}"/>
              </a:ext>
            </a:extLst>
          </p:cNvPr>
          <p:cNvGraphicFramePr/>
          <p:nvPr>
            <p:extLst>
              <p:ext uri="{D42A27DB-BD31-4B8C-83A1-F6EECF244321}">
                <p14:modId xmlns:p14="http://schemas.microsoft.com/office/powerpoint/2010/main" val="2790562645"/>
              </p:ext>
            </p:extLst>
          </p:nvPr>
        </p:nvGraphicFramePr>
        <p:xfrm>
          <a:off x="1038225" y="1431524"/>
          <a:ext cx="9096375" cy="51720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A34B9E49-B2FD-4857-910A-A39B11172048}"/>
              </a:ext>
            </a:extLst>
          </p:cNvPr>
          <p:cNvSpPr txBox="1"/>
          <p:nvPr/>
        </p:nvSpPr>
        <p:spPr>
          <a:xfrm>
            <a:off x="9258300" y="4103287"/>
            <a:ext cx="2581275" cy="1323439"/>
          </a:xfrm>
          <a:prstGeom prst="rect">
            <a:avLst/>
          </a:prstGeom>
          <a:noFill/>
        </p:spPr>
        <p:txBody>
          <a:bodyPr wrap="square">
            <a:spAutoFit/>
          </a:bodyPr>
          <a:lstStyle/>
          <a:p>
            <a:r>
              <a:rPr lang="en-US" sz="2000">
                <a:effectLst/>
                <a:latin typeface="Calibri" panose="020F0502020204030204" pitchFamily="34" charset="0"/>
                <a:ea typeface="DengXian" panose="02010600030101010101" pitchFamily="2" charset="-122"/>
                <a:cs typeface="Arial" panose="020B0604020202020204" pitchFamily="34" charset="0"/>
                <a:sym typeface="Wingdings" panose="05000000000000000000" pitchFamily="2" charset="2"/>
              </a:rPr>
              <a:t> </a:t>
            </a:r>
            <a:r>
              <a:rPr lang="en-US" sz="2000" i="1">
                <a:effectLst/>
                <a:latin typeface="Calibri" panose="020F0502020204030204" pitchFamily="34" charset="0"/>
                <a:ea typeface="DengXian" panose="02010600030101010101" pitchFamily="2" charset="-122"/>
                <a:cs typeface="Arial" panose="020B0604020202020204" pitchFamily="34" charset="0"/>
              </a:rPr>
              <a:t>we should all invest in a combination of the risk-free security and the market portfolio</a:t>
            </a:r>
            <a:endParaRPr lang="en-US" sz="2000" i="1"/>
          </a:p>
        </p:txBody>
      </p:sp>
    </p:spTree>
    <p:extLst>
      <p:ext uri="{BB962C8B-B14F-4D97-AF65-F5344CB8AC3E}">
        <p14:creationId xmlns:p14="http://schemas.microsoft.com/office/powerpoint/2010/main" val="1242807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48BF-82C4-46C5-BFD9-4C2BBB6C53A7}"/>
              </a:ext>
            </a:extLst>
          </p:cNvPr>
          <p:cNvSpPr>
            <a:spLocks noGrp="1"/>
          </p:cNvSpPr>
          <p:nvPr>
            <p:ph type="title"/>
          </p:nvPr>
        </p:nvSpPr>
        <p:spPr/>
        <p:txBody>
          <a:bodyPr/>
          <a:lstStyle/>
          <a:p>
            <a:r>
              <a:rPr lang="en-US"/>
              <a:t>Reasonable Portfolios</a:t>
            </a:r>
          </a:p>
        </p:txBody>
      </p:sp>
      <p:graphicFrame>
        <p:nvGraphicFramePr>
          <p:cNvPr id="4" name="Chart 3">
            <a:extLst>
              <a:ext uri="{FF2B5EF4-FFF2-40B4-BE49-F238E27FC236}">
                <a16:creationId xmlns:a16="http://schemas.microsoft.com/office/drawing/2014/main" id="{90243C54-F436-4683-B828-409F753A39C8}"/>
              </a:ext>
            </a:extLst>
          </p:cNvPr>
          <p:cNvGraphicFramePr/>
          <p:nvPr>
            <p:extLst>
              <p:ext uri="{D42A27DB-BD31-4B8C-83A1-F6EECF244321}">
                <p14:modId xmlns:p14="http://schemas.microsoft.com/office/powerpoint/2010/main" val="1281936054"/>
              </p:ext>
            </p:extLst>
          </p:nvPr>
        </p:nvGraphicFramePr>
        <p:xfrm>
          <a:off x="1626919" y="1664569"/>
          <a:ext cx="9143999" cy="41400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3812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CAEE-7AFB-36EB-CA2B-8953C2160B47}"/>
              </a:ext>
            </a:extLst>
          </p:cNvPr>
          <p:cNvSpPr>
            <a:spLocks noGrp="1"/>
          </p:cNvSpPr>
          <p:nvPr>
            <p:ph type="title"/>
          </p:nvPr>
        </p:nvSpPr>
        <p:spPr/>
        <p:txBody>
          <a:bodyPr/>
          <a:lstStyle/>
          <a:p>
            <a:r>
              <a:rPr lang="en-US" dirty="0"/>
              <a:t>Concept Test 1</a:t>
            </a:r>
          </a:p>
        </p:txBody>
      </p:sp>
      <p:sp>
        <p:nvSpPr>
          <p:cNvPr id="3" name="Content Placeholder 2">
            <a:extLst>
              <a:ext uri="{FF2B5EF4-FFF2-40B4-BE49-F238E27FC236}">
                <a16:creationId xmlns:a16="http://schemas.microsoft.com/office/drawing/2014/main" id="{C1753896-FD78-9590-00AF-070A787AB581}"/>
              </a:ext>
            </a:extLst>
          </p:cNvPr>
          <p:cNvSpPr>
            <a:spLocks noGrp="1"/>
          </p:cNvSpPr>
          <p:nvPr>
            <p:ph idx="1"/>
          </p:nvPr>
        </p:nvSpPr>
        <p:spPr>
          <a:xfrm>
            <a:off x="838200" y="1919111"/>
            <a:ext cx="10515600" cy="4257852"/>
          </a:xfrm>
        </p:spPr>
        <p:txBody>
          <a:bodyPr>
            <a:normAutofit/>
          </a:bodyPr>
          <a:lstStyle/>
          <a:p>
            <a:pPr marL="11113" indent="0">
              <a:buNone/>
            </a:pPr>
            <a:r>
              <a:rPr lang="en-US" dirty="0">
                <a:effectLst/>
                <a:ea typeface="Calibri" panose="020F0502020204030204" pitchFamily="34" charset="0"/>
                <a:cs typeface="Times New Roman" panose="02020603050405020304" pitchFamily="18" charset="0"/>
              </a:rPr>
              <a:t>A financial advisor promotes her business as follows:</a:t>
            </a:r>
          </a:p>
          <a:p>
            <a:pPr marL="468313" indent="-457200">
              <a:buFont typeface="Wingdings" pitchFamily="2" charset="2"/>
              <a:buChar char="§"/>
            </a:pPr>
            <a:r>
              <a:rPr lang="en-US" dirty="0">
                <a:effectLst/>
                <a:ea typeface="Calibri" panose="020F0502020204030204" pitchFamily="34" charset="0"/>
                <a:cs typeface="Times New Roman" panose="02020603050405020304" pitchFamily="18" charset="0"/>
              </a:rPr>
              <a:t>The lower the risk tolerance of the client, the more diversified portfolio we will choose for the client.</a:t>
            </a:r>
          </a:p>
          <a:p>
            <a:pPr marL="468313" indent="-457200">
              <a:buFont typeface="Wingdings" pitchFamily="2" charset="2"/>
              <a:buChar char="§"/>
            </a:pPr>
            <a:r>
              <a:rPr lang="en-US" dirty="0">
                <a:effectLst/>
                <a:ea typeface="Calibri" panose="020F0502020204030204" pitchFamily="34" charset="0"/>
                <a:cs typeface="Times New Roman" panose="02020603050405020304" pitchFamily="18" charset="0"/>
              </a:rPr>
              <a:t>The higher the risk tolerance of the client, the more we will concentrate the risk in individual stocks and bonds.</a:t>
            </a:r>
          </a:p>
          <a:p>
            <a:pPr marL="11113" indent="0">
              <a:buNone/>
            </a:pPr>
            <a:r>
              <a:rPr lang="en-US" dirty="0">
                <a:effectLst/>
                <a:ea typeface="Calibri" panose="020F0502020204030204" pitchFamily="34" charset="0"/>
                <a:cs typeface="Times New Roman" panose="02020603050405020304" pitchFamily="18" charset="0"/>
              </a:rPr>
              <a:t>What do you think? </a:t>
            </a:r>
            <a:endParaRPr lang="en-US" dirty="0"/>
          </a:p>
        </p:txBody>
      </p:sp>
      <p:pic>
        <p:nvPicPr>
          <p:cNvPr id="4" name="Graphic 3" descr="Storytelling outline">
            <a:extLst>
              <a:ext uri="{FF2B5EF4-FFF2-40B4-BE49-F238E27FC236}">
                <a16:creationId xmlns:a16="http://schemas.microsoft.com/office/drawing/2014/main" id="{F7D95F85-00DF-9E34-88C8-C01FB28628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28DEAE28-9F1D-2201-39F1-2567574F877A}"/>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1290038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69398-7753-5A2D-58C1-A83DE2866A13}"/>
              </a:ext>
            </a:extLst>
          </p:cNvPr>
          <p:cNvSpPr>
            <a:spLocks noGrp="1"/>
          </p:cNvSpPr>
          <p:nvPr>
            <p:ph type="title"/>
          </p:nvPr>
        </p:nvSpPr>
        <p:spPr/>
        <p:txBody>
          <a:bodyPr/>
          <a:lstStyle/>
          <a:p>
            <a:r>
              <a:rPr lang="en-US" dirty="0"/>
              <a:t>Concept Test 2</a:t>
            </a:r>
          </a:p>
        </p:txBody>
      </p:sp>
      <p:sp>
        <p:nvSpPr>
          <p:cNvPr id="3" name="Content Placeholder 2">
            <a:extLst>
              <a:ext uri="{FF2B5EF4-FFF2-40B4-BE49-F238E27FC236}">
                <a16:creationId xmlns:a16="http://schemas.microsoft.com/office/drawing/2014/main" id="{193C1356-4E20-0387-2DBA-E67AE62F0A57}"/>
              </a:ext>
            </a:extLst>
          </p:cNvPr>
          <p:cNvSpPr>
            <a:spLocks noGrp="1"/>
          </p:cNvSpPr>
          <p:nvPr>
            <p:ph idx="1"/>
          </p:nvPr>
        </p:nvSpPr>
        <p:spPr/>
        <p:txBody>
          <a:bodyPr>
            <a:noAutofit/>
          </a:bodyPr>
          <a:lstStyle/>
          <a:p>
            <a:r>
              <a:rPr lang="en-US" sz="2400" dirty="0">
                <a:effectLst/>
                <a:ea typeface="Calibri" panose="020F0502020204030204" pitchFamily="34" charset="0"/>
                <a:cs typeface="Times New Roman" panose="02020603050405020304" pitchFamily="18" charset="0"/>
              </a:rPr>
              <a:t>Sue is suing her financial advisor for bad investment advice. </a:t>
            </a:r>
          </a:p>
          <a:p>
            <a:r>
              <a:rPr lang="en-US" sz="2400" dirty="0">
                <a:effectLst/>
                <a:ea typeface="Calibri" panose="020F0502020204030204" pitchFamily="34" charset="0"/>
                <a:cs typeface="Times New Roman" panose="02020603050405020304" pitchFamily="18" charset="0"/>
              </a:rPr>
              <a:t>She started her relationship with the advisor a decade ago when she had already accumulated a diversified portfolio of stocks and bonds across a 401(k) plan (with $600,000) and her personal brokerage account (with $150,000). The financial advisor recommended that she invest half the money in her personal brokerage account in some obscure and risky companies, which she did. Several of these companies turned out to perform very poorly, which triggered her to launch the lawsuit. Sue (and the expert that her lawyer hired to assist in the lawsuit) argues that the recommended investments were far too risky for her, and, therefore, not suitable for her portfolio. </a:t>
            </a:r>
          </a:p>
          <a:p>
            <a:r>
              <a:rPr lang="en-US" sz="2400" dirty="0">
                <a:effectLst/>
                <a:ea typeface="Calibri" panose="020F0502020204030204" pitchFamily="34" charset="0"/>
                <a:cs typeface="Times New Roman" panose="02020603050405020304" pitchFamily="18" charset="0"/>
              </a:rPr>
              <a:t>To support her claim, she estimated the standard deviation of returns for each of these investments to all exceed </a:t>
            </a:r>
            <a:r>
              <a:rPr lang="en-US" sz="2400" b="1" dirty="0">
                <a:effectLst/>
                <a:ea typeface="Calibri" panose="020F0502020204030204" pitchFamily="34" charset="0"/>
                <a:cs typeface="Times New Roman" panose="02020603050405020304" pitchFamily="18" charset="0"/>
              </a:rPr>
              <a:t>60%</a:t>
            </a:r>
            <a:r>
              <a:rPr lang="en-US" sz="2400" dirty="0">
                <a:effectLst/>
                <a:ea typeface="Calibri" panose="020F0502020204030204" pitchFamily="34" charset="0"/>
                <a:cs typeface="Times New Roman" panose="02020603050405020304" pitchFamily="18" charset="0"/>
              </a:rPr>
              <a:t>, compared to the standard deviation of returns for the rest of her portfolio as a whole of about </a:t>
            </a:r>
            <a:r>
              <a:rPr lang="en-US" sz="2400" b="1" dirty="0">
                <a:effectLst/>
                <a:ea typeface="Calibri" panose="020F0502020204030204" pitchFamily="34" charset="0"/>
                <a:cs typeface="Times New Roman" panose="02020603050405020304" pitchFamily="18" charset="0"/>
              </a:rPr>
              <a:t>15%</a:t>
            </a:r>
            <a:r>
              <a:rPr lang="en-US" sz="2400" dirty="0">
                <a:effectLst/>
                <a:ea typeface="Calibri" panose="020F0502020204030204" pitchFamily="34" charset="0"/>
                <a:cs typeface="Times New Roman" panose="02020603050405020304" pitchFamily="18" charset="0"/>
              </a:rPr>
              <a:t>. </a:t>
            </a:r>
          </a:p>
          <a:p>
            <a:r>
              <a:rPr lang="en-US" sz="2400" dirty="0">
                <a:effectLst/>
                <a:ea typeface="Calibri" panose="020F0502020204030204" pitchFamily="34" charset="0"/>
                <a:cs typeface="Times New Roman" panose="02020603050405020304" pitchFamily="18" charset="0"/>
              </a:rPr>
              <a:t>Do you agree with Sue’s argument?</a:t>
            </a:r>
            <a:r>
              <a:rPr lang="en-US" sz="2400" dirty="0">
                <a:effectLst/>
              </a:rPr>
              <a:t> </a:t>
            </a:r>
            <a:endParaRPr lang="en-US" sz="2400" dirty="0"/>
          </a:p>
        </p:txBody>
      </p:sp>
      <p:pic>
        <p:nvPicPr>
          <p:cNvPr id="4" name="Graphic 3" descr="Storytelling outline">
            <a:extLst>
              <a:ext uri="{FF2B5EF4-FFF2-40B4-BE49-F238E27FC236}">
                <a16:creationId xmlns:a16="http://schemas.microsoft.com/office/drawing/2014/main" id="{DCD9AC1A-001F-A078-09B8-1D9CADD5E1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9F6A695D-DE61-28AE-D18B-6C1089D77901}"/>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3827110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CAEE-7AFB-36EB-CA2B-8953C2160B47}"/>
              </a:ext>
            </a:extLst>
          </p:cNvPr>
          <p:cNvSpPr>
            <a:spLocks noGrp="1"/>
          </p:cNvSpPr>
          <p:nvPr>
            <p:ph type="title"/>
          </p:nvPr>
        </p:nvSpPr>
        <p:spPr/>
        <p:txBody>
          <a:bodyPr/>
          <a:lstStyle/>
          <a:p>
            <a:r>
              <a:rPr lang="en-US" dirty="0"/>
              <a:t>Concept Test 3</a:t>
            </a:r>
          </a:p>
        </p:txBody>
      </p:sp>
      <p:sp>
        <p:nvSpPr>
          <p:cNvPr id="3" name="Content Placeholder 2">
            <a:extLst>
              <a:ext uri="{FF2B5EF4-FFF2-40B4-BE49-F238E27FC236}">
                <a16:creationId xmlns:a16="http://schemas.microsoft.com/office/drawing/2014/main" id="{C1753896-FD78-9590-00AF-070A787AB581}"/>
              </a:ext>
            </a:extLst>
          </p:cNvPr>
          <p:cNvSpPr>
            <a:spLocks noGrp="1"/>
          </p:cNvSpPr>
          <p:nvPr>
            <p:ph idx="1"/>
          </p:nvPr>
        </p:nvSpPr>
        <p:spPr>
          <a:xfrm>
            <a:off x="838200" y="1919111"/>
            <a:ext cx="10515600" cy="4257852"/>
          </a:xfrm>
        </p:spPr>
        <p:txBody>
          <a:bodyPr>
            <a:normAutofit/>
          </a:bodyPr>
          <a:lstStyle/>
          <a:p>
            <a:pPr marL="11113" indent="0">
              <a:buNone/>
            </a:pPr>
            <a:r>
              <a:rPr lang="en-US" dirty="0">
                <a:effectLst/>
                <a:latin typeface="Calibri" panose="020F0502020204030204" pitchFamily="34" charset="0"/>
                <a:ea typeface="Calibri" panose="020F0502020204030204" pitchFamily="34" charset="0"/>
                <a:cs typeface="Arial" panose="020B0604020202020204" pitchFamily="34" charset="0"/>
              </a:rPr>
              <a:t>Ned has no need for investment income (i.e., cash flow from interest </a:t>
            </a:r>
            <a:r>
              <a:rPr lang="en-US">
                <a:effectLst/>
                <a:latin typeface="Calibri" panose="020F0502020204030204" pitchFamily="34" charset="0"/>
                <a:ea typeface="Calibri" panose="020F0502020204030204" pitchFamily="34" charset="0"/>
                <a:cs typeface="Arial" panose="020B0604020202020204" pitchFamily="34" charset="0"/>
              </a:rPr>
              <a:t>and dividends), </a:t>
            </a:r>
            <a:r>
              <a:rPr lang="en-US" dirty="0">
                <a:effectLst/>
                <a:latin typeface="Calibri" panose="020F0502020204030204" pitchFamily="34" charset="0"/>
                <a:ea typeface="Calibri" panose="020F0502020204030204" pitchFamily="34" charset="0"/>
                <a:cs typeface="Arial" panose="020B0604020202020204" pitchFamily="34" charset="0"/>
              </a:rPr>
              <a:t>so he avoids all fixed income securities and even stocks that pay dividends. </a:t>
            </a:r>
          </a:p>
          <a:p>
            <a:pPr marL="11113" indent="0">
              <a:buNone/>
            </a:pPr>
            <a:r>
              <a:rPr lang="en-US" dirty="0">
                <a:effectLst/>
                <a:latin typeface="Calibri" panose="020F0502020204030204" pitchFamily="34" charset="0"/>
                <a:ea typeface="Calibri" panose="020F0502020204030204" pitchFamily="34" charset="0"/>
                <a:cs typeface="Arial" panose="020B0604020202020204" pitchFamily="34" charset="0"/>
              </a:rPr>
              <a:t>What do you think?</a:t>
            </a:r>
            <a:endParaRPr lang="en-US" dirty="0"/>
          </a:p>
        </p:txBody>
      </p:sp>
      <p:pic>
        <p:nvPicPr>
          <p:cNvPr id="4" name="Graphic 3" descr="Storytelling outline">
            <a:extLst>
              <a:ext uri="{FF2B5EF4-FFF2-40B4-BE49-F238E27FC236}">
                <a16:creationId xmlns:a16="http://schemas.microsoft.com/office/drawing/2014/main" id="{D1589748-295B-0C7E-8463-643367C494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92BA8205-2A7E-6DB4-C608-7A8F1073B817}"/>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733601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CAEE-7AFB-36EB-CA2B-8953C2160B47}"/>
              </a:ext>
            </a:extLst>
          </p:cNvPr>
          <p:cNvSpPr>
            <a:spLocks noGrp="1"/>
          </p:cNvSpPr>
          <p:nvPr>
            <p:ph type="title"/>
          </p:nvPr>
        </p:nvSpPr>
        <p:spPr/>
        <p:txBody>
          <a:bodyPr/>
          <a:lstStyle/>
          <a:p>
            <a:r>
              <a:rPr lang="en-US" dirty="0"/>
              <a:t>Concept Test 4</a:t>
            </a:r>
          </a:p>
        </p:txBody>
      </p:sp>
      <p:sp>
        <p:nvSpPr>
          <p:cNvPr id="3" name="Content Placeholder 2">
            <a:extLst>
              <a:ext uri="{FF2B5EF4-FFF2-40B4-BE49-F238E27FC236}">
                <a16:creationId xmlns:a16="http://schemas.microsoft.com/office/drawing/2014/main" id="{C1753896-FD78-9590-00AF-070A787AB581}"/>
              </a:ext>
            </a:extLst>
          </p:cNvPr>
          <p:cNvSpPr>
            <a:spLocks noGrp="1"/>
          </p:cNvSpPr>
          <p:nvPr>
            <p:ph idx="1"/>
          </p:nvPr>
        </p:nvSpPr>
        <p:spPr>
          <a:xfrm>
            <a:off x="838200" y="1730829"/>
            <a:ext cx="10515600" cy="4446134"/>
          </a:xfrm>
        </p:spPr>
        <p:txBody>
          <a:bodyPr>
            <a:noAutofit/>
          </a:bodyPr>
          <a:lstStyle/>
          <a:p>
            <a:pPr marL="0" marR="0" lvl="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Arial" panose="020B0604020202020204" pitchFamily="34" charset="0"/>
              </a:rPr>
              <a:t>Suppose that you are advising a 25-year-old client about how to invest her inheritance of $200,000 for the long-term (i.e., at least 30 years). Your client has a steady job but no significant other assets.</a:t>
            </a:r>
          </a:p>
          <a:p>
            <a:pPr marL="0" marR="0" lvl="0" indent="0">
              <a:lnSpc>
                <a:spcPct val="107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90525" marR="0" lvl="1" indent="-390525">
              <a:lnSpc>
                <a:spcPct val="107000"/>
              </a:lnSpc>
              <a:spcBef>
                <a:spcPts val="0"/>
              </a:spcBef>
              <a:spcAft>
                <a:spcPts val="0"/>
              </a:spcAft>
              <a:buFont typeface="+mj-lt"/>
              <a:buAutoNum type="alphaLcPeriod"/>
            </a:pPr>
            <a:r>
              <a:rPr lang="en-US" dirty="0">
                <a:effectLst/>
                <a:latin typeface="Calibri" panose="020F0502020204030204" pitchFamily="34" charset="0"/>
                <a:ea typeface="Calibri" panose="020F0502020204030204" pitchFamily="34" charset="0"/>
                <a:cs typeface="Arial" panose="020B0604020202020204" pitchFamily="34" charset="0"/>
              </a:rPr>
              <a:t>Your client is very risk-averse, so she would prefer to invest in a low-risk index fund with an expected annual return of 3.5% and a standard deviation of returns of 4.2%. Explain to her why it would make more sense for her to invest in a diversified equity portfolio with an expected return of 10.5% and a standard deviation of returns of 18%. </a:t>
            </a:r>
          </a:p>
          <a:p>
            <a:pPr marL="390525" marR="0" lvl="1" indent="-390525">
              <a:lnSpc>
                <a:spcPct val="107000"/>
              </a:lnSpc>
              <a:spcBef>
                <a:spcPts val="0"/>
              </a:spcBef>
              <a:spcAft>
                <a:spcPts val="0"/>
              </a:spcAft>
              <a:buFont typeface="+mj-lt"/>
              <a:buAutoNum type="alphaLcPeriod"/>
            </a:pPr>
            <a:r>
              <a:rPr lang="en-US" dirty="0">
                <a:effectLst/>
                <a:latin typeface="Calibri" panose="020F0502020204030204" pitchFamily="34" charset="0"/>
                <a:ea typeface="Calibri" panose="020F0502020204030204" pitchFamily="34" charset="0"/>
                <a:cs typeface="Arial" panose="020B0604020202020204" pitchFamily="34" charset="0"/>
              </a:rPr>
              <a:t>Suppose instead that your client expects to spend the money to buy a house within the next few years.  How would your investment advice change?</a:t>
            </a:r>
          </a:p>
        </p:txBody>
      </p:sp>
      <p:pic>
        <p:nvPicPr>
          <p:cNvPr id="4" name="Graphic 3" descr="Storytelling outline">
            <a:extLst>
              <a:ext uri="{FF2B5EF4-FFF2-40B4-BE49-F238E27FC236}">
                <a16:creationId xmlns:a16="http://schemas.microsoft.com/office/drawing/2014/main" id="{51F4A5FE-263B-5EAA-5766-E7B49D9B3D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5" name="TextBox 4">
            <a:extLst>
              <a:ext uri="{FF2B5EF4-FFF2-40B4-BE49-F238E27FC236}">
                <a16:creationId xmlns:a16="http://schemas.microsoft.com/office/drawing/2014/main" id="{8DFCE7E9-CBED-194B-A0BB-F863C9DB2BB8}"/>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3064530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CAEE-7AFB-36EB-CA2B-8953C2160B47}"/>
              </a:ext>
            </a:extLst>
          </p:cNvPr>
          <p:cNvSpPr>
            <a:spLocks noGrp="1"/>
          </p:cNvSpPr>
          <p:nvPr>
            <p:ph type="title"/>
          </p:nvPr>
        </p:nvSpPr>
        <p:spPr/>
        <p:txBody>
          <a:bodyPr/>
          <a:lstStyle/>
          <a:p>
            <a:r>
              <a:rPr lang="en-US" dirty="0"/>
              <a:t>Concept Test 5</a:t>
            </a:r>
          </a:p>
        </p:txBody>
      </p:sp>
      <p:sp>
        <p:nvSpPr>
          <p:cNvPr id="3" name="Content Placeholder 2">
            <a:extLst>
              <a:ext uri="{FF2B5EF4-FFF2-40B4-BE49-F238E27FC236}">
                <a16:creationId xmlns:a16="http://schemas.microsoft.com/office/drawing/2014/main" id="{C1753896-FD78-9590-00AF-070A787AB581}"/>
              </a:ext>
            </a:extLst>
          </p:cNvPr>
          <p:cNvSpPr>
            <a:spLocks noGrp="1"/>
          </p:cNvSpPr>
          <p:nvPr>
            <p:ph idx="1"/>
          </p:nvPr>
        </p:nvSpPr>
        <p:spPr>
          <a:xfrm>
            <a:off x="838200" y="1919111"/>
            <a:ext cx="10515600" cy="4257852"/>
          </a:xfrm>
        </p:spPr>
        <p:txBody>
          <a:bodyPr>
            <a:normAutofit/>
          </a:bodyPr>
          <a:lstStyle/>
          <a:p>
            <a:pPr marL="0" marR="0" lvl="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Arial" panose="020B0604020202020204" pitchFamily="34" charset="0"/>
              </a:rPr>
              <a:t>Suppose you have identified two stocks, both with an expected return of 11% and a standard deviation of returns of 55%, and the correlation between their returns is 50%.</a:t>
            </a:r>
          </a:p>
          <a:p>
            <a:pPr marL="0" marR="0" lvl="0" indent="0">
              <a:lnSpc>
                <a:spcPct val="107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57188" marR="0" lvl="1" indent="-325438">
              <a:lnSpc>
                <a:spcPct val="107000"/>
              </a:lnSpc>
              <a:spcBef>
                <a:spcPts val="0"/>
              </a:spcBef>
              <a:spcAft>
                <a:spcPts val="0"/>
              </a:spcAft>
              <a:buFont typeface="+mj-lt"/>
              <a:buAutoNum type="alphaLcPeriod"/>
            </a:pPr>
            <a:r>
              <a:rPr lang="en-US" dirty="0">
                <a:effectLst/>
                <a:latin typeface="Calibri" panose="020F0502020204030204" pitchFamily="34" charset="0"/>
                <a:ea typeface="Calibri" panose="020F0502020204030204" pitchFamily="34" charset="0"/>
                <a:cs typeface="Arial" panose="020B0604020202020204" pitchFamily="34" charset="0"/>
              </a:rPr>
              <a:t>If you hold a portfolio of 50% in each of the two stocks, will the expected return be more, less, or equal to 11%? </a:t>
            </a:r>
          </a:p>
          <a:p>
            <a:pPr marL="357188" marR="0" lvl="1" indent="-325438">
              <a:lnSpc>
                <a:spcPct val="107000"/>
              </a:lnSpc>
              <a:spcBef>
                <a:spcPts val="0"/>
              </a:spcBef>
              <a:spcAft>
                <a:spcPts val="0"/>
              </a:spcAft>
              <a:buFont typeface="+mj-lt"/>
              <a:buAutoNum type="alphaLcPeriod"/>
            </a:pPr>
            <a:r>
              <a:rPr lang="en-US" dirty="0">
                <a:effectLst/>
                <a:latin typeface="Calibri" panose="020F0502020204030204" pitchFamily="34" charset="0"/>
                <a:ea typeface="Calibri" panose="020F0502020204030204" pitchFamily="34" charset="0"/>
                <a:cs typeface="Arial" panose="020B0604020202020204" pitchFamily="34" charset="0"/>
              </a:rPr>
              <a:t>If you hold a portfolio of 50% in each of the two stocks, will the standard deviation of returns be more, less, or equal to 55%? </a:t>
            </a:r>
          </a:p>
        </p:txBody>
      </p:sp>
      <p:pic>
        <p:nvPicPr>
          <p:cNvPr id="8" name="Graphic 7" descr="Storytelling outline">
            <a:extLst>
              <a:ext uri="{FF2B5EF4-FFF2-40B4-BE49-F238E27FC236}">
                <a16:creationId xmlns:a16="http://schemas.microsoft.com/office/drawing/2014/main" id="{5EA29F86-BA9E-E42A-9170-8B3C418FEF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1328" y="289801"/>
            <a:ext cx="782472" cy="782472"/>
          </a:xfrm>
          <a:prstGeom prst="rect">
            <a:avLst/>
          </a:prstGeom>
        </p:spPr>
      </p:pic>
      <p:sp>
        <p:nvSpPr>
          <p:cNvPr id="11" name="TextBox 10">
            <a:extLst>
              <a:ext uri="{FF2B5EF4-FFF2-40B4-BE49-F238E27FC236}">
                <a16:creationId xmlns:a16="http://schemas.microsoft.com/office/drawing/2014/main" id="{88B1B047-5658-25E1-E36C-7D002246017D}"/>
              </a:ext>
            </a:extLst>
          </p:cNvPr>
          <p:cNvSpPr txBox="1"/>
          <p:nvPr/>
        </p:nvSpPr>
        <p:spPr>
          <a:xfrm>
            <a:off x="10239232" y="1051369"/>
            <a:ext cx="1446663" cy="369332"/>
          </a:xfrm>
          <a:prstGeom prst="rect">
            <a:avLst/>
          </a:prstGeom>
          <a:noFill/>
        </p:spPr>
        <p:txBody>
          <a:bodyPr wrap="square" rtlCol="0">
            <a:spAutoFit/>
          </a:bodyPr>
          <a:lstStyle/>
          <a:p>
            <a:pPr algn="ctr"/>
            <a:r>
              <a:rPr lang="en-US" i="1" dirty="0"/>
              <a:t>Not in book</a:t>
            </a:r>
          </a:p>
        </p:txBody>
      </p:sp>
    </p:spTree>
    <p:extLst>
      <p:ext uri="{BB962C8B-B14F-4D97-AF65-F5344CB8AC3E}">
        <p14:creationId xmlns:p14="http://schemas.microsoft.com/office/powerpoint/2010/main" val="5175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A572D36BEF32645AB4FF4C3BBA602A9" ma:contentTypeVersion="12" ma:contentTypeDescription="Create a new document." ma:contentTypeScope="" ma:versionID="b151b2a37f6e1a3c8579043bee9dc68c">
  <xsd:schema xmlns:xsd="http://www.w3.org/2001/XMLSchema" xmlns:xs="http://www.w3.org/2001/XMLSchema" xmlns:p="http://schemas.microsoft.com/office/2006/metadata/properties" xmlns:ns2="1b4706cf-24a0-4353-bfeb-a98fa76d7afc" xmlns:ns3="b9286174-cad1-47e1-a8b3-1de48f4e7418" targetNamespace="http://schemas.microsoft.com/office/2006/metadata/properties" ma:root="true" ma:fieldsID="f7605164964feab9c0cba366db955657" ns2:_="" ns3:_="">
    <xsd:import namespace="1b4706cf-24a0-4353-bfeb-a98fa76d7afc"/>
    <xsd:import namespace="b9286174-cad1-47e1-a8b3-1de48f4e741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4706cf-24a0-4353-bfeb-a98fa76d7af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286174-cad1-47e1-a8b3-1de48f4e741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48BE78-8F2E-410B-BC30-41E9E07650E1}">
  <ds:schemaRefs>
    <ds:schemaRef ds:uri="http://schemas.microsoft.com/office/2006/documentManagement/types"/>
    <ds:schemaRef ds:uri="http://schemas.microsoft.com/office/2006/metadata/properties"/>
    <ds:schemaRef ds:uri="http://purl.org/dc/elements/1.1/"/>
    <ds:schemaRef ds:uri="http://purl.org/dc/terms/"/>
    <ds:schemaRef ds:uri="http://schemas.openxmlformats.org/package/2006/metadata/core-properties"/>
    <ds:schemaRef ds:uri="http://purl.org/dc/dcmitype/"/>
    <ds:schemaRef ds:uri="1b4706cf-24a0-4353-bfeb-a98fa76d7afc"/>
    <ds:schemaRef ds:uri="http://schemas.microsoft.com/office/infopath/2007/PartnerControls"/>
    <ds:schemaRef ds:uri="b9286174-cad1-47e1-a8b3-1de48f4e7418"/>
    <ds:schemaRef ds:uri="http://www.w3.org/XML/1998/namespace"/>
  </ds:schemaRefs>
</ds:datastoreItem>
</file>

<file path=customXml/itemProps2.xml><?xml version="1.0" encoding="utf-8"?>
<ds:datastoreItem xmlns:ds="http://schemas.openxmlformats.org/officeDocument/2006/customXml" ds:itemID="{8F090AC3-B0BE-41E8-A83D-F6E7AFF56F2E}">
  <ds:schemaRefs>
    <ds:schemaRef ds:uri="http://schemas.microsoft.com/sharepoint/v3/contenttype/forms"/>
  </ds:schemaRefs>
</ds:datastoreItem>
</file>

<file path=customXml/itemProps3.xml><?xml version="1.0" encoding="utf-8"?>
<ds:datastoreItem xmlns:ds="http://schemas.openxmlformats.org/officeDocument/2006/customXml" ds:itemID="{24125064-98D3-4A90-B273-9BD9F5F978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4706cf-24a0-4353-bfeb-a98fa76d7afc"/>
    <ds:schemaRef ds:uri="b9286174-cad1-47e1-a8b3-1de48f4e74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851</TotalTime>
  <Words>2055</Words>
  <Application>Microsoft Office PowerPoint</Application>
  <PresentationFormat>Widescreen</PresentationFormat>
  <Paragraphs>270</Paragraphs>
  <Slides>35</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Calibri Light</vt:lpstr>
      <vt:lpstr>Cambria Math</vt:lpstr>
      <vt:lpstr>Times New Roman</vt:lpstr>
      <vt:lpstr>Wingdings</vt:lpstr>
      <vt:lpstr>Office Theme</vt:lpstr>
      <vt:lpstr>Investment Returns &amp; Investment Principles</vt:lpstr>
      <vt:lpstr>Investment Returns</vt:lpstr>
      <vt:lpstr>Investment Returns for Bonds and Stocks</vt:lpstr>
      <vt:lpstr>Bonds – Capital Gains</vt:lpstr>
      <vt:lpstr>Bonds – Capital Gains (cont’d.)</vt:lpstr>
      <vt:lpstr>Stocks – Capital Gains and Dividends</vt:lpstr>
      <vt:lpstr>The Historical Record</vt:lpstr>
      <vt:lpstr>The Historical Record (cont’d.)</vt:lpstr>
      <vt:lpstr>The Magic of Sigma (σ)</vt:lpstr>
      <vt:lpstr>Expected Return for a Portfolio of Two Securities</vt:lpstr>
      <vt:lpstr>Standard Deviation for a Portfolio of Two Securities</vt:lpstr>
      <vt:lpstr>The Standard Deviation for a Portfolio (cont’d.)</vt:lpstr>
      <vt:lpstr>Example with Two Securities</vt:lpstr>
      <vt:lpstr>Example (cont’d.)</vt:lpstr>
      <vt:lpstr>Example (cont’d.)</vt:lpstr>
      <vt:lpstr>Combinations of Two Risky Securities</vt:lpstr>
      <vt:lpstr>Combinations of a Risky and a Risk-Free Security</vt:lpstr>
      <vt:lpstr>Combinations of Three Risky Securities</vt:lpstr>
      <vt:lpstr>Implication</vt:lpstr>
      <vt:lpstr>Expected Return over Time</vt:lpstr>
      <vt:lpstr>Standard Deviation over Time</vt:lpstr>
      <vt:lpstr>Return and Standard Deviation over Time</vt:lpstr>
      <vt:lpstr>Implication</vt:lpstr>
      <vt:lpstr>Simulations</vt:lpstr>
      <vt:lpstr>The S&amp;P 500 vs T-Bills</vt:lpstr>
      <vt:lpstr>Summary</vt:lpstr>
      <vt:lpstr>Implications for Portfolio Choice</vt:lpstr>
      <vt:lpstr>Efficient Frontier with Three Securities</vt:lpstr>
      <vt:lpstr>Efficient Frontier for All Stocks &amp; Risk-Free Security</vt:lpstr>
      <vt:lpstr>Reasonable Portfolios</vt:lpstr>
      <vt:lpstr>Concept Test 1</vt:lpstr>
      <vt:lpstr>Concept Test 2</vt:lpstr>
      <vt:lpstr>Concept Test 3</vt:lpstr>
      <vt:lpstr>Concept Test 4</vt:lpstr>
      <vt:lpstr>Concept Test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Wealth Management</dc:title>
  <dc:creator>Lie, Erik</dc:creator>
  <cp:lastModifiedBy>Lie, Erik</cp:lastModifiedBy>
  <cp:revision>4</cp:revision>
  <cp:lastPrinted>2022-02-19T20:50:44Z</cp:lastPrinted>
  <dcterms:created xsi:type="dcterms:W3CDTF">2021-11-23T17:23:49Z</dcterms:created>
  <dcterms:modified xsi:type="dcterms:W3CDTF">2023-11-10T22:09:44Z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0x010100BA572D36BEF32645AB4FF4C3BBA602A9</vt:lpwstr>
  </property>
</Properties>
</file>